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0"/>
  </p:notesMasterIdLst>
  <p:sldIdLst>
    <p:sldId id="278" r:id="rId2"/>
    <p:sldId id="310" r:id="rId3"/>
    <p:sldId id="312" r:id="rId4"/>
    <p:sldId id="313" r:id="rId5"/>
    <p:sldId id="318" r:id="rId6"/>
    <p:sldId id="666" r:id="rId7"/>
    <p:sldId id="311" r:id="rId8"/>
    <p:sldId id="407" r:id="rId9"/>
    <p:sldId id="1549" r:id="rId10"/>
    <p:sldId id="1547" r:id="rId11"/>
    <p:sldId id="1548" r:id="rId12"/>
    <p:sldId id="1550" r:id="rId13"/>
    <p:sldId id="408" r:id="rId14"/>
    <p:sldId id="619" r:id="rId15"/>
    <p:sldId id="1556" r:id="rId16"/>
    <p:sldId id="620" r:id="rId17"/>
    <p:sldId id="621" r:id="rId18"/>
    <p:sldId id="672" r:id="rId19"/>
    <p:sldId id="667" r:id="rId20"/>
    <p:sldId id="668" r:id="rId21"/>
    <p:sldId id="669" r:id="rId22"/>
    <p:sldId id="670" r:id="rId23"/>
    <p:sldId id="671" r:id="rId24"/>
    <p:sldId id="627" r:id="rId25"/>
    <p:sldId id="658" r:id="rId26"/>
    <p:sldId id="659" r:id="rId27"/>
    <p:sldId id="660" r:id="rId28"/>
    <p:sldId id="1543" r:id="rId29"/>
    <p:sldId id="673" r:id="rId30"/>
    <p:sldId id="674" r:id="rId31"/>
    <p:sldId id="695" r:id="rId32"/>
    <p:sldId id="675" r:id="rId33"/>
    <p:sldId id="274" r:id="rId34"/>
    <p:sldId id="275" r:id="rId35"/>
    <p:sldId id="276" r:id="rId36"/>
    <p:sldId id="677" r:id="rId37"/>
    <p:sldId id="678" r:id="rId38"/>
    <p:sldId id="701" r:id="rId39"/>
    <p:sldId id="702" r:id="rId40"/>
    <p:sldId id="680" r:id="rId41"/>
    <p:sldId id="703" r:id="rId42"/>
    <p:sldId id="681" r:id="rId43"/>
    <p:sldId id="704" r:id="rId44"/>
    <p:sldId id="683" r:id="rId45"/>
    <p:sldId id="684" r:id="rId46"/>
    <p:sldId id="705" r:id="rId47"/>
    <p:sldId id="682" r:id="rId48"/>
    <p:sldId id="685" r:id="rId49"/>
    <p:sldId id="706" r:id="rId50"/>
    <p:sldId id="707" r:id="rId51"/>
    <p:sldId id="686" r:id="rId52"/>
    <p:sldId id="687" r:id="rId53"/>
    <p:sldId id="679" r:id="rId54"/>
    <p:sldId id="690" r:id="rId55"/>
    <p:sldId id="691" r:id="rId56"/>
    <p:sldId id="692" r:id="rId57"/>
    <p:sldId id="688" r:id="rId58"/>
    <p:sldId id="694" r:id="rId59"/>
    <p:sldId id="693" r:id="rId60"/>
    <p:sldId id="1559" r:id="rId61"/>
    <p:sldId id="535" r:id="rId62"/>
    <p:sldId id="536" r:id="rId63"/>
    <p:sldId id="537" r:id="rId64"/>
    <p:sldId id="538" r:id="rId65"/>
    <p:sldId id="539" r:id="rId66"/>
    <p:sldId id="540" r:id="rId67"/>
    <p:sldId id="541" r:id="rId68"/>
    <p:sldId id="1558" r:id="rId69"/>
    <p:sldId id="485" r:id="rId70"/>
    <p:sldId id="486" r:id="rId71"/>
    <p:sldId id="488" r:id="rId72"/>
    <p:sldId id="489" r:id="rId73"/>
    <p:sldId id="490" r:id="rId74"/>
    <p:sldId id="491" r:id="rId75"/>
    <p:sldId id="492" r:id="rId76"/>
    <p:sldId id="493" r:id="rId77"/>
    <p:sldId id="495" r:id="rId78"/>
    <p:sldId id="498" r:id="rId79"/>
    <p:sldId id="257" r:id="rId80"/>
    <p:sldId id="262" r:id="rId81"/>
    <p:sldId id="263" r:id="rId82"/>
    <p:sldId id="264" r:id="rId83"/>
    <p:sldId id="265" r:id="rId84"/>
    <p:sldId id="700" r:id="rId85"/>
    <p:sldId id="501" r:id="rId86"/>
    <p:sldId id="449" r:id="rId87"/>
    <p:sldId id="502" r:id="rId88"/>
    <p:sldId id="503" r:id="rId89"/>
    <p:sldId id="504" r:id="rId90"/>
    <p:sldId id="505" r:id="rId91"/>
    <p:sldId id="510" r:id="rId92"/>
    <p:sldId id="512" r:id="rId93"/>
    <p:sldId id="513" r:id="rId94"/>
    <p:sldId id="633" r:id="rId95"/>
    <p:sldId id="1551" r:id="rId96"/>
    <p:sldId id="1552" r:id="rId97"/>
    <p:sldId id="1555" r:id="rId98"/>
    <p:sldId id="1553" r:id="rId99"/>
    <p:sldId id="634" r:id="rId100"/>
    <p:sldId id="635" r:id="rId101"/>
    <p:sldId id="636" r:id="rId102"/>
    <p:sldId id="637" r:id="rId103"/>
    <p:sldId id="638" r:id="rId104"/>
    <p:sldId id="639" r:id="rId105"/>
    <p:sldId id="640" r:id="rId106"/>
    <p:sldId id="641" r:id="rId107"/>
    <p:sldId id="642" r:id="rId108"/>
    <p:sldId id="643" r:id="rId109"/>
    <p:sldId id="644" r:id="rId110"/>
    <p:sldId id="645" r:id="rId111"/>
    <p:sldId id="646" r:id="rId112"/>
    <p:sldId id="647" r:id="rId113"/>
    <p:sldId id="648" r:id="rId114"/>
    <p:sldId id="649" r:id="rId115"/>
    <p:sldId id="650" r:id="rId116"/>
    <p:sldId id="651" r:id="rId117"/>
    <p:sldId id="696" r:id="rId118"/>
    <p:sldId id="1554" r:id="rId119"/>
  </p:sldIdLst>
  <p:sldSz cx="9144000" cy="6858000" type="screen4x3"/>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6"/>
    <p:restoredTop sz="93430"/>
  </p:normalViewPr>
  <p:slideViewPr>
    <p:cSldViewPr snapToGrid="0" snapToObjects="1">
      <p:cViewPr varScale="1">
        <p:scale>
          <a:sx n="141" d="100"/>
          <a:sy n="141" d="100"/>
        </p:scale>
        <p:origin x="2320"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FF65FB-9177-E64C-8C12-963BE8C06765}" type="datetimeFigureOut">
              <a:rPr lang="fr-FR" smtClean="0"/>
              <a:t>24/01/2024</a:t>
            </a:fld>
            <a:endParaRPr lang="en-GB"/>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696BC8-EECF-DC4C-AD43-F5E3AD43E22C}" type="slidenum">
              <a:rPr lang="en-GB" smtClean="0"/>
              <a:t>‹N°›</a:t>
            </a:fld>
            <a:endParaRPr lang="en-GB"/>
          </a:p>
        </p:txBody>
      </p:sp>
    </p:spTree>
    <p:extLst>
      <p:ext uri="{BB962C8B-B14F-4D97-AF65-F5344CB8AC3E}">
        <p14:creationId xmlns:p14="http://schemas.microsoft.com/office/powerpoint/2010/main" val="419243567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1" tIns="45716" rIns="91431" bIns="45716" anchor="b"/>
          <a:lstStyle>
            <a:lvl1pPr defTabSz="990600" eaLnBrk="0" hangingPunct="0">
              <a:defRPr>
                <a:solidFill>
                  <a:schemeClr val="tx1"/>
                </a:solidFill>
                <a:latin typeface="Arial" charset="0"/>
                <a:ea typeface="ＭＳ Ｐゴシック" charset="0"/>
                <a:cs typeface="Arial" charset="0"/>
              </a:defRPr>
            </a:lvl1pPr>
            <a:lvl2pPr marL="742950" indent="-285750" defTabSz="990600" eaLnBrk="0" hangingPunct="0">
              <a:defRPr>
                <a:solidFill>
                  <a:schemeClr val="tx1"/>
                </a:solidFill>
                <a:latin typeface="Arial" charset="0"/>
                <a:ea typeface="Arial" charset="0"/>
                <a:cs typeface="Arial" charset="0"/>
              </a:defRPr>
            </a:lvl2pPr>
            <a:lvl3pPr marL="1143000" indent="-228600" defTabSz="990600" eaLnBrk="0" hangingPunct="0">
              <a:defRPr>
                <a:solidFill>
                  <a:schemeClr val="tx1"/>
                </a:solidFill>
                <a:latin typeface="Arial" charset="0"/>
                <a:ea typeface="Arial" charset="0"/>
                <a:cs typeface="Arial" charset="0"/>
              </a:defRPr>
            </a:lvl3pPr>
            <a:lvl4pPr marL="1600200" indent="-228600" defTabSz="990600" eaLnBrk="0" hangingPunct="0">
              <a:defRPr>
                <a:solidFill>
                  <a:schemeClr val="tx1"/>
                </a:solidFill>
                <a:latin typeface="Arial" charset="0"/>
                <a:ea typeface="Arial" charset="0"/>
                <a:cs typeface="Arial" charset="0"/>
              </a:defRPr>
            </a:lvl4pPr>
            <a:lvl5pPr marL="2057400" indent="-228600" defTabSz="990600" eaLnBrk="0" hangingPunct="0">
              <a:defRPr>
                <a:solidFill>
                  <a:schemeClr val="tx1"/>
                </a:solidFill>
                <a:latin typeface="Arial" charset="0"/>
                <a:ea typeface="Arial" charset="0"/>
                <a:cs typeface="Arial" charset="0"/>
              </a:defRPr>
            </a:lvl5pPr>
            <a:lvl6pPr marL="2514600" indent="-228600" defTabSz="990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990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990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990600" eaLnBrk="0" fontAlgn="base" hangingPunct="0">
              <a:spcBef>
                <a:spcPct val="0"/>
              </a:spcBef>
              <a:spcAft>
                <a:spcPct val="0"/>
              </a:spcAft>
              <a:defRPr>
                <a:solidFill>
                  <a:schemeClr val="tx1"/>
                </a:solidFill>
                <a:latin typeface="Arial" charset="0"/>
                <a:ea typeface="Arial" charset="0"/>
                <a:cs typeface="Arial" charset="0"/>
              </a:defRPr>
            </a:lvl9pPr>
          </a:lstStyle>
          <a:p>
            <a:pPr algn="r" eaLnBrk="1" hangingPunct="1"/>
            <a:fld id="{A9E1E512-43A2-C042-B97E-7F36E57AC2FD}" type="slidenum">
              <a:rPr lang="en-GB" sz="1200">
                <a:ea typeface="MS PGothic" charset="0"/>
                <a:cs typeface="MS PGothic" charset="0"/>
              </a:rPr>
              <a:pPr algn="r" eaLnBrk="1" hangingPunct="1"/>
              <a:t>2</a:t>
            </a:fld>
            <a:endParaRPr lang="en-GB" sz="1200">
              <a:ea typeface="MS PGothic" charset="0"/>
              <a:cs typeface="MS PGothic" charset="0"/>
            </a:endParaRPr>
          </a:p>
        </p:txBody>
      </p:sp>
      <p:sp>
        <p:nvSpPr>
          <p:cNvPr id="47107"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47108" name="Rectangle 3"/>
          <p:cNvSpPr>
            <a:spLocks noGrp="1" noChangeArrowheads="1"/>
          </p:cNvSpPr>
          <p:nvPr>
            <p:ph type="body" idx="1"/>
          </p:nvPr>
        </p:nvSpPr>
        <p:spPr bwMode="auto">
          <a:xfrm>
            <a:off x="685494" y="4341522"/>
            <a:ext cx="5487013" cy="4116005"/>
          </a:xfrm>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endParaRPr lang="en-GB">
              <a:latin typeface="Calibri" charset="0"/>
            </a:endParaRPr>
          </a:p>
        </p:txBody>
      </p:sp>
    </p:spTree>
    <p:extLst>
      <p:ext uri="{BB962C8B-B14F-4D97-AF65-F5344CB8AC3E}">
        <p14:creationId xmlns:p14="http://schemas.microsoft.com/office/powerpoint/2010/main" val="951741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1CFD5-1D19-2766-7784-7B902F5562D0}"/>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D96A60CE-82A8-6850-B1C2-BF735ED84865}"/>
              </a:ext>
            </a:extLst>
          </p:cNvPr>
          <p:cNvSpPr>
            <a:spLocks noGrp="1" noChangeArrowheads="1"/>
          </p:cNvSpPr>
          <p:nvPr>
            <p:ph type="sldNum" sz="quarter" idx="5"/>
          </p:nvPr>
        </p:nvSpPr>
        <p:spPr>
          <a:ln/>
        </p:spPr>
        <p:txBody>
          <a:bodyPr/>
          <a:lstStyle/>
          <a:p>
            <a:fld id="{69565421-B7A2-2D4D-A2B8-19F88044517E}" type="slidenum">
              <a:rPr lang="en-GB" altLang="en-US"/>
              <a:pPr/>
              <a:t>23</a:t>
            </a:fld>
            <a:endParaRPr lang="en-GB" altLang="en-US"/>
          </a:p>
        </p:txBody>
      </p:sp>
      <p:sp>
        <p:nvSpPr>
          <p:cNvPr id="13314" name="Rectangle 2">
            <a:extLst>
              <a:ext uri="{FF2B5EF4-FFF2-40B4-BE49-F238E27FC236}">
                <a16:creationId xmlns:a16="http://schemas.microsoft.com/office/drawing/2014/main" id="{64383B75-1C40-8804-7674-63C658C1A0C0}"/>
              </a:ext>
            </a:extLst>
          </p:cNvPr>
          <p:cNvSpPr>
            <a:spLocks noGrp="1" noRot="1" noChangeAspect="1" noChangeArrowheads="1" noTextEdit="1"/>
          </p:cNvSpPr>
          <p:nvPr>
            <p:ph type="sldImg"/>
          </p:nvPr>
        </p:nvSpPr>
        <p:spPr>
          <a:ln/>
        </p:spPr>
      </p:sp>
      <p:sp>
        <p:nvSpPr>
          <p:cNvPr id="13315" name="Rectangle 3">
            <a:extLst>
              <a:ext uri="{FF2B5EF4-FFF2-40B4-BE49-F238E27FC236}">
                <a16:creationId xmlns:a16="http://schemas.microsoft.com/office/drawing/2014/main" id="{6125B76E-2B9F-B16A-6BC8-6940A837DEA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277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F81D2-697E-9E0B-07DE-2749E40918D9}"/>
            </a:ext>
          </a:extLst>
        </p:cNvPr>
        <p:cNvGrpSpPr/>
        <p:nvPr/>
      </p:nvGrpSpPr>
      <p:grpSpPr>
        <a:xfrm>
          <a:off x="0" y="0"/>
          <a:ext cx="0" cy="0"/>
          <a:chOff x="0" y="0"/>
          <a:chExt cx="0" cy="0"/>
        </a:xfrm>
      </p:grpSpPr>
      <p:sp>
        <p:nvSpPr>
          <p:cNvPr id="22530" name="Rectangle 7">
            <a:extLst>
              <a:ext uri="{FF2B5EF4-FFF2-40B4-BE49-F238E27FC236}">
                <a16:creationId xmlns:a16="http://schemas.microsoft.com/office/drawing/2014/main" id="{9B936C44-C750-87EB-262C-49E271BF66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charset="0"/>
                <a:ea typeface="Arial" charset="0"/>
                <a:cs typeface="Arial" charset="0"/>
              </a:defRPr>
            </a:lvl1pPr>
            <a:lvl2pPr marL="742950" indent="-285750" eaLnBrk="0" hangingPunct="0">
              <a:defRPr sz="2200">
                <a:solidFill>
                  <a:schemeClr val="hlink"/>
                </a:solidFill>
                <a:latin typeface="Arial" charset="0"/>
                <a:ea typeface="Arial" charset="0"/>
                <a:cs typeface="Arial" charset="0"/>
              </a:defRPr>
            </a:lvl2pPr>
            <a:lvl3pPr marL="1143000" indent="-228600" eaLnBrk="0" hangingPunct="0">
              <a:defRPr sz="2200">
                <a:solidFill>
                  <a:schemeClr val="hlink"/>
                </a:solidFill>
                <a:latin typeface="Arial" charset="0"/>
                <a:ea typeface="Arial" charset="0"/>
                <a:cs typeface="Arial" charset="0"/>
              </a:defRPr>
            </a:lvl3pPr>
            <a:lvl4pPr marL="1600200" indent="-228600" eaLnBrk="0" hangingPunct="0">
              <a:defRPr sz="2200">
                <a:solidFill>
                  <a:schemeClr val="hlink"/>
                </a:solidFill>
                <a:latin typeface="Arial" charset="0"/>
                <a:ea typeface="Arial" charset="0"/>
                <a:cs typeface="Arial" charset="0"/>
              </a:defRPr>
            </a:lvl4pPr>
            <a:lvl5pPr marL="2057400" indent="-228600" eaLnBrk="0" hangingPunct="0">
              <a:defRPr sz="2200">
                <a:solidFill>
                  <a:schemeClr val="hlink"/>
                </a:solidFill>
                <a:latin typeface="Arial" charset="0"/>
                <a:ea typeface="Arial" charset="0"/>
                <a:cs typeface="Arial" charset="0"/>
              </a:defRPr>
            </a:lvl5pPr>
            <a:lvl6pPr marL="2514600" indent="-228600" eaLnBrk="0" fontAlgn="base" hangingPunct="0">
              <a:lnSpc>
                <a:spcPct val="90000"/>
              </a:lnSpc>
              <a:spcBef>
                <a:spcPct val="0"/>
              </a:spcBef>
              <a:spcAft>
                <a:spcPct val="0"/>
              </a:spcAft>
              <a:defRPr sz="2200">
                <a:solidFill>
                  <a:schemeClr val="hlink"/>
                </a:solidFill>
                <a:latin typeface="Arial" charset="0"/>
                <a:ea typeface="Arial" charset="0"/>
                <a:cs typeface="Arial" charset="0"/>
              </a:defRPr>
            </a:lvl6pPr>
            <a:lvl7pPr marL="2971800" indent="-228600" eaLnBrk="0" fontAlgn="base" hangingPunct="0">
              <a:lnSpc>
                <a:spcPct val="90000"/>
              </a:lnSpc>
              <a:spcBef>
                <a:spcPct val="0"/>
              </a:spcBef>
              <a:spcAft>
                <a:spcPct val="0"/>
              </a:spcAft>
              <a:defRPr sz="2200">
                <a:solidFill>
                  <a:schemeClr val="hlink"/>
                </a:solidFill>
                <a:latin typeface="Arial" charset="0"/>
                <a:ea typeface="Arial" charset="0"/>
                <a:cs typeface="Arial" charset="0"/>
              </a:defRPr>
            </a:lvl7pPr>
            <a:lvl8pPr marL="3429000" indent="-228600" eaLnBrk="0" fontAlgn="base" hangingPunct="0">
              <a:lnSpc>
                <a:spcPct val="90000"/>
              </a:lnSpc>
              <a:spcBef>
                <a:spcPct val="0"/>
              </a:spcBef>
              <a:spcAft>
                <a:spcPct val="0"/>
              </a:spcAft>
              <a:defRPr sz="2200">
                <a:solidFill>
                  <a:schemeClr val="hlink"/>
                </a:solidFill>
                <a:latin typeface="Arial" charset="0"/>
                <a:ea typeface="Arial" charset="0"/>
                <a:cs typeface="Arial" charset="0"/>
              </a:defRPr>
            </a:lvl8pPr>
            <a:lvl9pPr marL="3886200" indent="-228600" eaLnBrk="0" fontAlgn="base" hangingPunct="0">
              <a:lnSpc>
                <a:spcPct val="90000"/>
              </a:lnSpc>
              <a:spcBef>
                <a:spcPct val="0"/>
              </a:spcBef>
              <a:spcAft>
                <a:spcPct val="0"/>
              </a:spcAft>
              <a:defRPr sz="2200">
                <a:solidFill>
                  <a:schemeClr val="hlink"/>
                </a:solidFill>
                <a:latin typeface="Arial" charset="0"/>
                <a:ea typeface="Arial" charset="0"/>
                <a:cs typeface="Arial" charset="0"/>
              </a:defRPr>
            </a:lvl9pPr>
          </a:lstStyle>
          <a:p>
            <a:pPr eaLnBrk="1" hangingPunct="1"/>
            <a:fld id="{1185356B-0C11-954C-BA8B-83D62EEBCF32}" type="slidenum">
              <a:rPr lang="en-US" altLang="en-US" sz="1200">
                <a:solidFill>
                  <a:schemeClr val="tx1"/>
                </a:solidFill>
              </a:rPr>
              <a:pPr eaLnBrk="1" hangingPunct="1"/>
              <a:t>24</a:t>
            </a:fld>
            <a:endParaRPr lang="en-US" altLang="en-US" sz="1200">
              <a:solidFill>
                <a:schemeClr val="tx1"/>
              </a:solidFill>
            </a:endParaRPr>
          </a:p>
        </p:txBody>
      </p:sp>
      <p:sp>
        <p:nvSpPr>
          <p:cNvPr id="22531" name="Rectangle 2">
            <a:extLst>
              <a:ext uri="{FF2B5EF4-FFF2-40B4-BE49-F238E27FC236}">
                <a16:creationId xmlns:a16="http://schemas.microsoft.com/office/drawing/2014/main" id="{52166140-4385-C608-BDB0-95A95A511563}"/>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3FF4E513-8EAD-41B1-AB20-DE754A2010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p>
        </p:txBody>
      </p:sp>
    </p:spTree>
    <p:extLst>
      <p:ext uri="{BB962C8B-B14F-4D97-AF65-F5344CB8AC3E}">
        <p14:creationId xmlns:p14="http://schemas.microsoft.com/office/powerpoint/2010/main" val="2127987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D4C33-D4E5-A05A-5A45-4461FA972843}"/>
            </a:ext>
          </a:extLst>
        </p:cNvPr>
        <p:cNvGrpSpPr/>
        <p:nvPr/>
      </p:nvGrpSpPr>
      <p:grpSpPr>
        <a:xfrm>
          <a:off x="0" y="0"/>
          <a:ext cx="0" cy="0"/>
          <a:chOff x="0" y="0"/>
          <a:chExt cx="0" cy="0"/>
        </a:xfrm>
      </p:grpSpPr>
      <p:sp>
        <p:nvSpPr>
          <p:cNvPr id="19458" name="Rectangle 7">
            <a:extLst>
              <a:ext uri="{FF2B5EF4-FFF2-40B4-BE49-F238E27FC236}">
                <a16:creationId xmlns:a16="http://schemas.microsoft.com/office/drawing/2014/main" id="{0FCC9159-9BA0-4178-8D82-7A22D3D53D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eaLnBrk="0" hangingPunct="0">
              <a:defRPr sz="2400">
                <a:solidFill>
                  <a:schemeClr val="tx1"/>
                </a:solidFill>
                <a:latin typeface="Arial" charset="0"/>
                <a:ea typeface="ＭＳ Ｐゴシック" charset="-128"/>
              </a:defRPr>
            </a:lvl1pPr>
            <a:lvl2pPr marL="37931725" indent="-37474525" defTabSz="9032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fld id="{27E237E3-F0D7-FB44-BD8E-D7CFC0DC8930}" type="slidenum">
              <a:rPr lang="en-US" altLang="en-US" sz="800"/>
              <a:pPr/>
              <a:t>30</a:t>
            </a:fld>
            <a:endParaRPr lang="en-US" altLang="en-US" sz="800"/>
          </a:p>
        </p:txBody>
      </p:sp>
      <p:sp>
        <p:nvSpPr>
          <p:cNvPr id="19459" name="Rectangle 2">
            <a:extLst>
              <a:ext uri="{FF2B5EF4-FFF2-40B4-BE49-F238E27FC236}">
                <a16:creationId xmlns:a16="http://schemas.microsoft.com/office/drawing/2014/main" id="{F3309272-B298-2926-FDFE-49F582305BD5}"/>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299E7441-2EEB-0E20-66E7-17AEC12E5CD2}"/>
              </a:ext>
            </a:extLst>
          </p:cNvPr>
          <p:cNvSpPr>
            <a:spLocks noGrp="1" noChangeArrowheads="1"/>
          </p:cNvSpPr>
          <p:nvPr>
            <p:ph type="body" idx="1"/>
          </p:nvPr>
        </p:nvSpPr>
        <p:spPr>
          <a:xfrm>
            <a:off x="935038" y="4416425"/>
            <a:ext cx="5140325" cy="2778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extLst>
      <p:ext uri="{BB962C8B-B14F-4D97-AF65-F5344CB8AC3E}">
        <p14:creationId xmlns:p14="http://schemas.microsoft.com/office/powerpoint/2010/main" val="376650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DF6C5-6C09-854C-6910-0AFB47A1272A}"/>
            </a:ext>
          </a:extLst>
        </p:cNvPr>
        <p:cNvGrpSpPr/>
        <p:nvPr/>
      </p:nvGrpSpPr>
      <p:grpSpPr>
        <a:xfrm>
          <a:off x="0" y="0"/>
          <a:ext cx="0" cy="0"/>
          <a:chOff x="0" y="0"/>
          <a:chExt cx="0" cy="0"/>
        </a:xfrm>
      </p:grpSpPr>
      <p:sp>
        <p:nvSpPr>
          <p:cNvPr id="45058" name="Rectangle 7">
            <a:extLst>
              <a:ext uri="{FF2B5EF4-FFF2-40B4-BE49-F238E27FC236}">
                <a16:creationId xmlns:a16="http://schemas.microsoft.com/office/drawing/2014/main" id="{2995FD21-8B33-ED7A-24B6-F168D51011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eaLnBrk="0" hangingPunct="0">
              <a:defRPr sz="2400">
                <a:solidFill>
                  <a:srgbClr val="003399"/>
                </a:solidFill>
                <a:latin typeface="Tahoma" charset="0"/>
              </a:defRPr>
            </a:lvl1pPr>
            <a:lvl2pPr marL="742950" indent="-285750" defTabSz="903288" eaLnBrk="0" hangingPunct="0">
              <a:defRPr sz="2400">
                <a:solidFill>
                  <a:srgbClr val="003399"/>
                </a:solidFill>
                <a:latin typeface="Tahoma" charset="0"/>
              </a:defRPr>
            </a:lvl2pPr>
            <a:lvl3pPr marL="1143000" indent="-228600" defTabSz="903288" eaLnBrk="0" hangingPunct="0">
              <a:defRPr sz="2400">
                <a:solidFill>
                  <a:srgbClr val="003399"/>
                </a:solidFill>
                <a:latin typeface="Tahoma" charset="0"/>
              </a:defRPr>
            </a:lvl3pPr>
            <a:lvl4pPr marL="1600200" indent="-228600" defTabSz="903288" eaLnBrk="0" hangingPunct="0">
              <a:defRPr sz="2400">
                <a:solidFill>
                  <a:srgbClr val="003399"/>
                </a:solidFill>
                <a:latin typeface="Tahoma" charset="0"/>
              </a:defRPr>
            </a:lvl4pPr>
            <a:lvl5pPr marL="2057400" indent="-228600" defTabSz="903288" eaLnBrk="0" hangingPunct="0">
              <a:defRPr sz="2400">
                <a:solidFill>
                  <a:srgbClr val="003399"/>
                </a:solidFill>
                <a:latin typeface="Tahoma" charset="0"/>
              </a:defRPr>
            </a:lvl5pPr>
            <a:lvl6pPr marL="2514600" indent="-228600" defTabSz="903288" eaLnBrk="0" fontAlgn="base" hangingPunct="0">
              <a:spcBef>
                <a:spcPct val="20000"/>
              </a:spcBef>
              <a:spcAft>
                <a:spcPct val="0"/>
              </a:spcAft>
              <a:defRPr sz="2400">
                <a:solidFill>
                  <a:srgbClr val="003399"/>
                </a:solidFill>
                <a:latin typeface="Tahoma" charset="0"/>
              </a:defRPr>
            </a:lvl6pPr>
            <a:lvl7pPr marL="2971800" indent="-228600" defTabSz="903288" eaLnBrk="0" fontAlgn="base" hangingPunct="0">
              <a:spcBef>
                <a:spcPct val="20000"/>
              </a:spcBef>
              <a:spcAft>
                <a:spcPct val="0"/>
              </a:spcAft>
              <a:defRPr sz="2400">
                <a:solidFill>
                  <a:srgbClr val="003399"/>
                </a:solidFill>
                <a:latin typeface="Tahoma" charset="0"/>
              </a:defRPr>
            </a:lvl7pPr>
            <a:lvl8pPr marL="3429000" indent="-228600" defTabSz="903288" eaLnBrk="0" fontAlgn="base" hangingPunct="0">
              <a:spcBef>
                <a:spcPct val="20000"/>
              </a:spcBef>
              <a:spcAft>
                <a:spcPct val="0"/>
              </a:spcAft>
              <a:defRPr sz="2400">
                <a:solidFill>
                  <a:srgbClr val="003399"/>
                </a:solidFill>
                <a:latin typeface="Tahoma" charset="0"/>
              </a:defRPr>
            </a:lvl8pPr>
            <a:lvl9pPr marL="3886200" indent="-228600" defTabSz="903288" eaLnBrk="0" fontAlgn="base" hangingPunct="0">
              <a:spcBef>
                <a:spcPct val="20000"/>
              </a:spcBef>
              <a:spcAft>
                <a:spcPct val="0"/>
              </a:spcAft>
              <a:defRPr sz="2400">
                <a:solidFill>
                  <a:srgbClr val="003399"/>
                </a:solidFill>
                <a:latin typeface="Tahoma" charset="0"/>
              </a:defRPr>
            </a:lvl9pPr>
          </a:lstStyle>
          <a:p>
            <a:pPr eaLnBrk="1" hangingPunct="1"/>
            <a:fld id="{D93F3DFB-7D45-4946-AE1E-1A8B58BCA558}" type="slidenum">
              <a:rPr lang="en-GB" altLang="en-US" sz="1200">
                <a:solidFill>
                  <a:schemeClr val="tx1"/>
                </a:solidFill>
                <a:latin typeface="Times New Roman" charset="0"/>
              </a:rPr>
              <a:pPr eaLnBrk="1" hangingPunct="1"/>
              <a:t>69</a:t>
            </a:fld>
            <a:endParaRPr lang="en-GB" altLang="en-US" sz="1200">
              <a:solidFill>
                <a:schemeClr val="tx1"/>
              </a:solidFill>
              <a:latin typeface="Times New Roman" charset="0"/>
            </a:endParaRPr>
          </a:p>
        </p:txBody>
      </p:sp>
      <p:sp>
        <p:nvSpPr>
          <p:cNvPr id="45059" name="Rectangle 2">
            <a:extLst>
              <a:ext uri="{FF2B5EF4-FFF2-40B4-BE49-F238E27FC236}">
                <a16:creationId xmlns:a16="http://schemas.microsoft.com/office/drawing/2014/main" id="{2C00AC8B-4E1E-A094-6359-C5E95F78EE5E}"/>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9940F5D5-ECE3-2F5D-605C-E875F7EFE6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latin typeface="Times New Roman" charset="0"/>
            </a:endParaRPr>
          </a:p>
        </p:txBody>
      </p:sp>
    </p:spTree>
    <p:extLst>
      <p:ext uri="{BB962C8B-B14F-4D97-AF65-F5344CB8AC3E}">
        <p14:creationId xmlns:p14="http://schemas.microsoft.com/office/powerpoint/2010/main" val="3849181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B6897-6E9D-2817-4378-163DD298E6C8}"/>
            </a:ext>
          </a:extLst>
        </p:cNvPr>
        <p:cNvGrpSpPr/>
        <p:nvPr/>
      </p:nvGrpSpPr>
      <p:grpSpPr>
        <a:xfrm>
          <a:off x="0" y="0"/>
          <a:ext cx="0" cy="0"/>
          <a:chOff x="0" y="0"/>
          <a:chExt cx="0" cy="0"/>
        </a:xfrm>
      </p:grpSpPr>
      <p:sp>
        <p:nvSpPr>
          <p:cNvPr id="46082" name="Rectangle 7">
            <a:extLst>
              <a:ext uri="{FF2B5EF4-FFF2-40B4-BE49-F238E27FC236}">
                <a16:creationId xmlns:a16="http://schemas.microsoft.com/office/drawing/2014/main" id="{F791EF64-E4B3-135A-D75B-7AB4A348C9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eaLnBrk="0" hangingPunct="0">
              <a:defRPr sz="2400">
                <a:solidFill>
                  <a:srgbClr val="003399"/>
                </a:solidFill>
                <a:latin typeface="Tahoma" charset="0"/>
              </a:defRPr>
            </a:lvl1pPr>
            <a:lvl2pPr marL="742950" indent="-285750" defTabSz="903288" eaLnBrk="0" hangingPunct="0">
              <a:defRPr sz="2400">
                <a:solidFill>
                  <a:srgbClr val="003399"/>
                </a:solidFill>
                <a:latin typeface="Tahoma" charset="0"/>
              </a:defRPr>
            </a:lvl2pPr>
            <a:lvl3pPr marL="1143000" indent="-228600" defTabSz="903288" eaLnBrk="0" hangingPunct="0">
              <a:defRPr sz="2400">
                <a:solidFill>
                  <a:srgbClr val="003399"/>
                </a:solidFill>
                <a:latin typeface="Tahoma" charset="0"/>
              </a:defRPr>
            </a:lvl3pPr>
            <a:lvl4pPr marL="1600200" indent="-228600" defTabSz="903288" eaLnBrk="0" hangingPunct="0">
              <a:defRPr sz="2400">
                <a:solidFill>
                  <a:srgbClr val="003399"/>
                </a:solidFill>
                <a:latin typeface="Tahoma" charset="0"/>
              </a:defRPr>
            </a:lvl4pPr>
            <a:lvl5pPr marL="2057400" indent="-228600" defTabSz="903288" eaLnBrk="0" hangingPunct="0">
              <a:defRPr sz="2400">
                <a:solidFill>
                  <a:srgbClr val="003399"/>
                </a:solidFill>
                <a:latin typeface="Tahoma" charset="0"/>
              </a:defRPr>
            </a:lvl5pPr>
            <a:lvl6pPr marL="2514600" indent="-228600" defTabSz="903288" eaLnBrk="0" fontAlgn="base" hangingPunct="0">
              <a:spcBef>
                <a:spcPct val="20000"/>
              </a:spcBef>
              <a:spcAft>
                <a:spcPct val="0"/>
              </a:spcAft>
              <a:defRPr sz="2400">
                <a:solidFill>
                  <a:srgbClr val="003399"/>
                </a:solidFill>
                <a:latin typeface="Tahoma" charset="0"/>
              </a:defRPr>
            </a:lvl6pPr>
            <a:lvl7pPr marL="2971800" indent="-228600" defTabSz="903288" eaLnBrk="0" fontAlgn="base" hangingPunct="0">
              <a:spcBef>
                <a:spcPct val="20000"/>
              </a:spcBef>
              <a:spcAft>
                <a:spcPct val="0"/>
              </a:spcAft>
              <a:defRPr sz="2400">
                <a:solidFill>
                  <a:srgbClr val="003399"/>
                </a:solidFill>
                <a:latin typeface="Tahoma" charset="0"/>
              </a:defRPr>
            </a:lvl7pPr>
            <a:lvl8pPr marL="3429000" indent="-228600" defTabSz="903288" eaLnBrk="0" fontAlgn="base" hangingPunct="0">
              <a:spcBef>
                <a:spcPct val="20000"/>
              </a:spcBef>
              <a:spcAft>
                <a:spcPct val="0"/>
              </a:spcAft>
              <a:defRPr sz="2400">
                <a:solidFill>
                  <a:srgbClr val="003399"/>
                </a:solidFill>
                <a:latin typeface="Tahoma" charset="0"/>
              </a:defRPr>
            </a:lvl8pPr>
            <a:lvl9pPr marL="3886200" indent="-228600" defTabSz="903288" eaLnBrk="0" fontAlgn="base" hangingPunct="0">
              <a:spcBef>
                <a:spcPct val="20000"/>
              </a:spcBef>
              <a:spcAft>
                <a:spcPct val="0"/>
              </a:spcAft>
              <a:defRPr sz="2400">
                <a:solidFill>
                  <a:srgbClr val="003399"/>
                </a:solidFill>
                <a:latin typeface="Tahoma" charset="0"/>
              </a:defRPr>
            </a:lvl9pPr>
          </a:lstStyle>
          <a:p>
            <a:pPr eaLnBrk="1" hangingPunct="1"/>
            <a:fld id="{E6712661-9296-ED44-90CA-7CD51265E23C}" type="slidenum">
              <a:rPr lang="en-GB" altLang="en-US" sz="1200">
                <a:solidFill>
                  <a:schemeClr val="tx1"/>
                </a:solidFill>
                <a:latin typeface="Times New Roman" charset="0"/>
              </a:rPr>
              <a:pPr eaLnBrk="1" hangingPunct="1"/>
              <a:t>70</a:t>
            </a:fld>
            <a:endParaRPr lang="en-GB" altLang="en-US" sz="1200">
              <a:solidFill>
                <a:schemeClr val="tx1"/>
              </a:solidFill>
              <a:latin typeface="Times New Roman" charset="0"/>
            </a:endParaRPr>
          </a:p>
        </p:txBody>
      </p:sp>
      <p:sp>
        <p:nvSpPr>
          <p:cNvPr id="46083" name="Rectangle 2">
            <a:extLst>
              <a:ext uri="{FF2B5EF4-FFF2-40B4-BE49-F238E27FC236}">
                <a16:creationId xmlns:a16="http://schemas.microsoft.com/office/drawing/2014/main" id="{03334B08-9AF4-B9EF-B1B2-6CB5762B1E03}"/>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D0019EF0-53A6-FEA9-841E-1587E99820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latin typeface="Times New Roman" charset="0"/>
            </a:endParaRPr>
          </a:p>
        </p:txBody>
      </p:sp>
    </p:spTree>
    <p:extLst>
      <p:ext uri="{BB962C8B-B14F-4D97-AF65-F5344CB8AC3E}">
        <p14:creationId xmlns:p14="http://schemas.microsoft.com/office/powerpoint/2010/main" val="1421333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AAB7B-92A6-742F-C411-60E447E9D96D}"/>
            </a:ext>
          </a:extLst>
        </p:cNvPr>
        <p:cNvGrpSpPr/>
        <p:nvPr/>
      </p:nvGrpSpPr>
      <p:grpSpPr>
        <a:xfrm>
          <a:off x="0" y="0"/>
          <a:ext cx="0" cy="0"/>
          <a:chOff x="0" y="0"/>
          <a:chExt cx="0" cy="0"/>
        </a:xfrm>
      </p:grpSpPr>
      <p:sp>
        <p:nvSpPr>
          <p:cNvPr id="48130" name="Rectangle 7">
            <a:extLst>
              <a:ext uri="{FF2B5EF4-FFF2-40B4-BE49-F238E27FC236}">
                <a16:creationId xmlns:a16="http://schemas.microsoft.com/office/drawing/2014/main" id="{69AB919C-575C-1A98-E8E3-7F393A6F2B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eaLnBrk="0" hangingPunct="0">
              <a:defRPr sz="2400">
                <a:solidFill>
                  <a:srgbClr val="003399"/>
                </a:solidFill>
                <a:latin typeface="Tahoma" charset="0"/>
              </a:defRPr>
            </a:lvl1pPr>
            <a:lvl2pPr marL="742950" indent="-285750" defTabSz="903288" eaLnBrk="0" hangingPunct="0">
              <a:defRPr sz="2400">
                <a:solidFill>
                  <a:srgbClr val="003399"/>
                </a:solidFill>
                <a:latin typeface="Tahoma" charset="0"/>
              </a:defRPr>
            </a:lvl2pPr>
            <a:lvl3pPr marL="1143000" indent="-228600" defTabSz="903288" eaLnBrk="0" hangingPunct="0">
              <a:defRPr sz="2400">
                <a:solidFill>
                  <a:srgbClr val="003399"/>
                </a:solidFill>
                <a:latin typeface="Tahoma" charset="0"/>
              </a:defRPr>
            </a:lvl3pPr>
            <a:lvl4pPr marL="1600200" indent="-228600" defTabSz="903288" eaLnBrk="0" hangingPunct="0">
              <a:defRPr sz="2400">
                <a:solidFill>
                  <a:srgbClr val="003399"/>
                </a:solidFill>
                <a:latin typeface="Tahoma" charset="0"/>
              </a:defRPr>
            </a:lvl4pPr>
            <a:lvl5pPr marL="2057400" indent="-228600" defTabSz="903288" eaLnBrk="0" hangingPunct="0">
              <a:defRPr sz="2400">
                <a:solidFill>
                  <a:srgbClr val="003399"/>
                </a:solidFill>
                <a:latin typeface="Tahoma" charset="0"/>
              </a:defRPr>
            </a:lvl5pPr>
            <a:lvl6pPr marL="2514600" indent="-228600" defTabSz="903288" eaLnBrk="0" fontAlgn="base" hangingPunct="0">
              <a:spcBef>
                <a:spcPct val="20000"/>
              </a:spcBef>
              <a:spcAft>
                <a:spcPct val="0"/>
              </a:spcAft>
              <a:defRPr sz="2400">
                <a:solidFill>
                  <a:srgbClr val="003399"/>
                </a:solidFill>
                <a:latin typeface="Tahoma" charset="0"/>
              </a:defRPr>
            </a:lvl6pPr>
            <a:lvl7pPr marL="2971800" indent="-228600" defTabSz="903288" eaLnBrk="0" fontAlgn="base" hangingPunct="0">
              <a:spcBef>
                <a:spcPct val="20000"/>
              </a:spcBef>
              <a:spcAft>
                <a:spcPct val="0"/>
              </a:spcAft>
              <a:defRPr sz="2400">
                <a:solidFill>
                  <a:srgbClr val="003399"/>
                </a:solidFill>
                <a:latin typeface="Tahoma" charset="0"/>
              </a:defRPr>
            </a:lvl7pPr>
            <a:lvl8pPr marL="3429000" indent="-228600" defTabSz="903288" eaLnBrk="0" fontAlgn="base" hangingPunct="0">
              <a:spcBef>
                <a:spcPct val="20000"/>
              </a:spcBef>
              <a:spcAft>
                <a:spcPct val="0"/>
              </a:spcAft>
              <a:defRPr sz="2400">
                <a:solidFill>
                  <a:srgbClr val="003399"/>
                </a:solidFill>
                <a:latin typeface="Tahoma" charset="0"/>
              </a:defRPr>
            </a:lvl8pPr>
            <a:lvl9pPr marL="3886200" indent="-228600" defTabSz="903288" eaLnBrk="0" fontAlgn="base" hangingPunct="0">
              <a:spcBef>
                <a:spcPct val="20000"/>
              </a:spcBef>
              <a:spcAft>
                <a:spcPct val="0"/>
              </a:spcAft>
              <a:defRPr sz="2400">
                <a:solidFill>
                  <a:srgbClr val="003399"/>
                </a:solidFill>
                <a:latin typeface="Tahoma" charset="0"/>
              </a:defRPr>
            </a:lvl9pPr>
          </a:lstStyle>
          <a:p>
            <a:pPr eaLnBrk="1" hangingPunct="1"/>
            <a:fld id="{E236E0F9-BC68-7F48-A9E3-2866D656A398}" type="slidenum">
              <a:rPr lang="en-GB" altLang="en-US" sz="1200">
                <a:solidFill>
                  <a:schemeClr val="tx1"/>
                </a:solidFill>
                <a:latin typeface="Times New Roman" charset="0"/>
              </a:rPr>
              <a:pPr eaLnBrk="1" hangingPunct="1"/>
              <a:t>71</a:t>
            </a:fld>
            <a:endParaRPr lang="en-GB" altLang="en-US" sz="1200">
              <a:solidFill>
                <a:schemeClr val="tx1"/>
              </a:solidFill>
              <a:latin typeface="Times New Roman" charset="0"/>
            </a:endParaRPr>
          </a:p>
        </p:txBody>
      </p:sp>
      <p:sp>
        <p:nvSpPr>
          <p:cNvPr id="48131" name="Rectangle 2">
            <a:extLst>
              <a:ext uri="{FF2B5EF4-FFF2-40B4-BE49-F238E27FC236}">
                <a16:creationId xmlns:a16="http://schemas.microsoft.com/office/drawing/2014/main" id="{297C04C4-26A2-9708-E98D-6AC294DABA90}"/>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2EFA5B91-9FA3-8ED9-A35B-BE20660FC0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latin typeface="Times New Roman" charset="0"/>
            </a:endParaRPr>
          </a:p>
        </p:txBody>
      </p:sp>
    </p:spTree>
    <p:extLst>
      <p:ext uri="{BB962C8B-B14F-4D97-AF65-F5344CB8AC3E}">
        <p14:creationId xmlns:p14="http://schemas.microsoft.com/office/powerpoint/2010/main" val="3919931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EF623-7E5D-A8AD-8008-2949E82337E9}"/>
            </a:ext>
          </a:extLst>
        </p:cNvPr>
        <p:cNvGrpSpPr/>
        <p:nvPr/>
      </p:nvGrpSpPr>
      <p:grpSpPr>
        <a:xfrm>
          <a:off x="0" y="0"/>
          <a:ext cx="0" cy="0"/>
          <a:chOff x="0" y="0"/>
          <a:chExt cx="0" cy="0"/>
        </a:xfrm>
      </p:grpSpPr>
      <p:sp>
        <p:nvSpPr>
          <p:cNvPr id="49154" name="Rectangle 7">
            <a:extLst>
              <a:ext uri="{FF2B5EF4-FFF2-40B4-BE49-F238E27FC236}">
                <a16:creationId xmlns:a16="http://schemas.microsoft.com/office/drawing/2014/main" id="{FA5FBE74-8CB7-D51A-A178-5519EA4B23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eaLnBrk="0" hangingPunct="0">
              <a:defRPr sz="2400">
                <a:solidFill>
                  <a:srgbClr val="003399"/>
                </a:solidFill>
                <a:latin typeface="Tahoma" charset="0"/>
              </a:defRPr>
            </a:lvl1pPr>
            <a:lvl2pPr marL="742950" indent="-285750" defTabSz="903288" eaLnBrk="0" hangingPunct="0">
              <a:defRPr sz="2400">
                <a:solidFill>
                  <a:srgbClr val="003399"/>
                </a:solidFill>
                <a:latin typeface="Tahoma" charset="0"/>
              </a:defRPr>
            </a:lvl2pPr>
            <a:lvl3pPr marL="1143000" indent="-228600" defTabSz="903288" eaLnBrk="0" hangingPunct="0">
              <a:defRPr sz="2400">
                <a:solidFill>
                  <a:srgbClr val="003399"/>
                </a:solidFill>
                <a:latin typeface="Tahoma" charset="0"/>
              </a:defRPr>
            </a:lvl3pPr>
            <a:lvl4pPr marL="1600200" indent="-228600" defTabSz="903288" eaLnBrk="0" hangingPunct="0">
              <a:defRPr sz="2400">
                <a:solidFill>
                  <a:srgbClr val="003399"/>
                </a:solidFill>
                <a:latin typeface="Tahoma" charset="0"/>
              </a:defRPr>
            </a:lvl4pPr>
            <a:lvl5pPr marL="2057400" indent="-228600" defTabSz="903288" eaLnBrk="0" hangingPunct="0">
              <a:defRPr sz="2400">
                <a:solidFill>
                  <a:srgbClr val="003399"/>
                </a:solidFill>
                <a:latin typeface="Tahoma" charset="0"/>
              </a:defRPr>
            </a:lvl5pPr>
            <a:lvl6pPr marL="2514600" indent="-228600" defTabSz="903288" eaLnBrk="0" fontAlgn="base" hangingPunct="0">
              <a:spcBef>
                <a:spcPct val="20000"/>
              </a:spcBef>
              <a:spcAft>
                <a:spcPct val="0"/>
              </a:spcAft>
              <a:defRPr sz="2400">
                <a:solidFill>
                  <a:srgbClr val="003399"/>
                </a:solidFill>
                <a:latin typeface="Tahoma" charset="0"/>
              </a:defRPr>
            </a:lvl6pPr>
            <a:lvl7pPr marL="2971800" indent="-228600" defTabSz="903288" eaLnBrk="0" fontAlgn="base" hangingPunct="0">
              <a:spcBef>
                <a:spcPct val="20000"/>
              </a:spcBef>
              <a:spcAft>
                <a:spcPct val="0"/>
              </a:spcAft>
              <a:defRPr sz="2400">
                <a:solidFill>
                  <a:srgbClr val="003399"/>
                </a:solidFill>
                <a:latin typeface="Tahoma" charset="0"/>
              </a:defRPr>
            </a:lvl7pPr>
            <a:lvl8pPr marL="3429000" indent="-228600" defTabSz="903288" eaLnBrk="0" fontAlgn="base" hangingPunct="0">
              <a:spcBef>
                <a:spcPct val="20000"/>
              </a:spcBef>
              <a:spcAft>
                <a:spcPct val="0"/>
              </a:spcAft>
              <a:defRPr sz="2400">
                <a:solidFill>
                  <a:srgbClr val="003399"/>
                </a:solidFill>
                <a:latin typeface="Tahoma" charset="0"/>
              </a:defRPr>
            </a:lvl8pPr>
            <a:lvl9pPr marL="3886200" indent="-228600" defTabSz="903288" eaLnBrk="0" fontAlgn="base" hangingPunct="0">
              <a:spcBef>
                <a:spcPct val="20000"/>
              </a:spcBef>
              <a:spcAft>
                <a:spcPct val="0"/>
              </a:spcAft>
              <a:defRPr sz="2400">
                <a:solidFill>
                  <a:srgbClr val="003399"/>
                </a:solidFill>
                <a:latin typeface="Tahoma" charset="0"/>
              </a:defRPr>
            </a:lvl9pPr>
          </a:lstStyle>
          <a:p>
            <a:pPr eaLnBrk="1" hangingPunct="1"/>
            <a:fld id="{25F8CD9F-8AD0-D949-A1A6-15F1A74F082E}" type="slidenum">
              <a:rPr lang="en-GB" altLang="en-US" sz="1200">
                <a:solidFill>
                  <a:schemeClr val="tx1"/>
                </a:solidFill>
                <a:latin typeface="Times New Roman" charset="0"/>
              </a:rPr>
              <a:pPr eaLnBrk="1" hangingPunct="1"/>
              <a:t>72</a:t>
            </a:fld>
            <a:endParaRPr lang="en-GB" altLang="en-US" sz="1200">
              <a:solidFill>
                <a:schemeClr val="tx1"/>
              </a:solidFill>
              <a:latin typeface="Times New Roman" charset="0"/>
            </a:endParaRPr>
          </a:p>
        </p:txBody>
      </p:sp>
      <p:sp>
        <p:nvSpPr>
          <p:cNvPr id="49155" name="Rectangle 2">
            <a:extLst>
              <a:ext uri="{FF2B5EF4-FFF2-40B4-BE49-F238E27FC236}">
                <a16:creationId xmlns:a16="http://schemas.microsoft.com/office/drawing/2014/main" id="{F4E4A3D7-0BFD-27A8-9596-06F3799F6266}"/>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F7E8F442-5217-CD89-FB4F-39EF2B8A7B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latin typeface="Times New Roman" charset="0"/>
            </a:endParaRPr>
          </a:p>
        </p:txBody>
      </p:sp>
    </p:spTree>
    <p:extLst>
      <p:ext uri="{BB962C8B-B14F-4D97-AF65-F5344CB8AC3E}">
        <p14:creationId xmlns:p14="http://schemas.microsoft.com/office/powerpoint/2010/main" val="2910338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36E46-8A86-D6BC-5C10-02211B2DFC09}"/>
            </a:ext>
          </a:extLst>
        </p:cNvPr>
        <p:cNvGrpSpPr/>
        <p:nvPr/>
      </p:nvGrpSpPr>
      <p:grpSpPr>
        <a:xfrm>
          <a:off x="0" y="0"/>
          <a:ext cx="0" cy="0"/>
          <a:chOff x="0" y="0"/>
          <a:chExt cx="0" cy="0"/>
        </a:xfrm>
      </p:grpSpPr>
      <p:sp>
        <p:nvSpPr>
          <p:cNvPr id="50178" name="Rectangle 7">
            <a:extLst>
              <a:ext uri="{FF2B5EF4-FFF2-40B4-BE49-F238E27FC236}">
                <a16:creationId xmlns:a16="http://schemas.microsoft.com/office/drawing/2014/main" id="{CD99A514-952D-EAC9-9CEA-7A3233C901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eaLnBrk="0" hangingPunct="0">
              <a:defRPr sz="2400">
                <a:solidFill>
                  <a:srgbClr val="003399"/>
                </a:solidFill>
                <a:latin typeface="Tahoma" charset="0"/>
              </a:defRPr>
            </a:lvl1pPr>
            <a:lvl2pPr marL="742950" indent="-285750" defTabSz="903288" eaLnBrk="0" hangingPunct="0">
              <a:defRPr sz="2400">
                <a:solidFill>
                  <a:srgbClr val="003399"/>
                </a:solidFill>
                <a:latin typeface="Tahoma" charset="0"/>
              </a:defRPr>
            </a:lvl2pPr>
            <a:lvl3pPr marL="1143000" indent="-228600" defTabSz="903288" eaLnBrk="0" hangingPunct="0">
              <a:defRPr sz="2400">
                <a:solidFill>
                  <a:srgbClr val="003399"/>
                </a:solidFill>
                <a:latin typeface="Tahoma" charset="0"/>
              </a:defRPr>
            </a:lvl3pPr>
            <a:lvl4pPr marL="1600200" indent="-228600" defTabSz="903288" eaLnBrk="0" hangingPunct="0">
              <a:defRPr sz="2400">
                <a:solidFill>
                  <a:srgbClr val="003399"/>
                </a:solidFill>
                <a:latin typeface="Tahoma" charset="0"/>
              </a:defRPr>
            </a:lvl4pPr>
            <a:lvl5pPr marL="2057400" indent="-228600" defTabSz="903288" eaLnBrk="0" hangingPunct="0">
              <a:defRPr sz="2400">
                <a:solidFill>
                  <a:srgbClr val="003399"/>
                </a:solidFill>
                <a:latin typeface="Tahoma" charset="0"/>
              </a:defRPr>
            </a:lvl5pPr>
            <a:lvl6pPr marL="2514600" indent="-228600" defTabSz="903288" eaLnBrk="0" fontAlgn="base" hangingPunct="0">
              <a:spcBef>
                <a:spcPct val="20000"/>
              </a:spcBef>
              <a:spcAft>
                <a:spcPct val="0"/>
              </a:spcAft>
              <a:defRPr sz="2400">
                <a:solidFill>
                  <a:srgbClr val="003399"/>
                </a:solidFill>
                <a:latin typeface="Tahoma" charset="0"/>
              </a:defRPr>
            </a:lvl6pPr>
            <a:lvl7pPr marL="2971800" indent="-228600" defTabSz="903288" eaLnBrk="0" fontAlgn="base" hangingPunct="0">
              <a:spcBef>
                <a:spcPct val="20000"/>
              </a:spcBef>
              <a:spcAft>
                <a:spcPct val="0"/>
              </a:spcAft>
              <a:defRPr sz="2400">
                <a:solidFill>
                  <a:srgbClr val="003399"/>
                </a:solidFill>
                <a:latin typeface="Tahoma" charset="0"/>
              </a:defRPr>
            </a:lvl7pPr>
            <a:lvl8pPr marL="3429000" indent="-228600" defTabSz="903288" eaLnBrk="0" fontAlgn="base" hangingPunct="0">
              <a:spcBef>
                <a:spcPct val="20000"/>
              </a:spcBef>
              <a:spcAft>
                <a:spcPct val="0"/>
              </a:spcAft>
              <a:defRPr sz="2400">
                <a:solidFill>
                  <a:srgbClr val="003399"/>
                </a:solidFill>
                <a:latin typeface="Tahoma" charset="0"/>
              </a:defRPr>
            </a:lvl8pPr>
            <a:lvl9pPr marL="3886200" indent="-228600" defTabSz="903288" eaLnBrk="0" fontAlgn="base" hangingPunct="0">
              <a:spcBef>
                <a:spcPct val="20000"/>
              </a:spcBef>
              <a:spcAft>
                <a:spcPct val="0"/>
              </a:spcAft>
              <a:defRPr sz="2400">
                <a:solidFill>
                  <a:srgbClr val="003399"/>
                </a:solidFill>
                <a:latin typeface="Tahoma" charset="0"/>
              </a:defRPr>
            </a:lvl9pPr>
          </a:lstStyle>
          <a:p>
            <a:pPr eaLnBrk="1" hangingPunct="1"/>
            <a:fld id="{E76D2B9B-899E-F940-A4EC-8CB57BC429F5}" type="slidenum">
              <a:rPr lang="en-GB" altLang="en-US" sz="1200">
                <a:solidFill>
                  <a:schemeClr val="tx1"/>
                </a:solidFill>
                <a:latin typeface="Times New Roman" charset="0"/>
              </a:rPr>
              <a:pPr eaLnBrk="1" hangingPunct="1"/>
              <a:t>73</a:t>
            </a:fld>
            <a:endParaRPr lang="en-GB" altLang="en-US" sz="1200">
              <a:solidFill>
                <a:schemeClr val="tx1"/>
              </a:solidFill>
              <a:latin typeface="Times New Roman" charset="0"/>
            </a:endParaRPr>
          </a:p>
        </p:txBody>
      </p:sp>
      <p:sp>
        <p:nvSpPr>
          <p:cNvPr id="50179" name="Rectangle 2">
            <a:extLst>
              <a:ext uri="{FF2B5EF4-FFF2-40B4-BE49-F238E27FC236}">
                <a16:creationId xmlns:a16="http://schemas.microsoft.com/office/drawing/2014/main" id="{EF0907B7-F4EF-1800-019A-39AF6E087346}"/>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E5533483-4ED5-3BAA-024A-7F0311F17E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latin typeface="Times New Roman" charset="0"/>
            </a:endParaRPr>
          </a:p>
        </p:txBody>
      </p:sp>
    </p:spTree>
    <p:extLst>
      <p:ext uri="{BB962C8B-B14F-4D97-AF65-F5344CB8AC3E}">
        <p14:creationId xmlns:p14="http://schemas.microsoft.com/office/powerpoint/2010/main" val="3204439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AB5E5-C027-0DEA-D3CB-909AE18C3C10}"/>
            </a:ext>
          </a:extLst>
        </p:cNvPr>
        <p:cNvGrpSpPr/>
        <p:nvPr/>
      </p:nvGrpSpPr>
      <p:grpSpPr>
        <a:xfrm>
          <a:off x="0" y="0"/>
          <a:ext cx="0" cy="0"/>
          <a:chOff x="0" y="0"/>
          <a:chExt cx="0" cy="0"/>
        </a:xfrm>
      </p:grpSpPr>
      <p:sp>
        <p:nvSpPr>
          <p:cNvPr id="51202" name="Rectangle 7">
            <a:extLst>
              <a:ext uri="{FF2B5EF4-FFF2-40B4-BE49-F238E27FC236}">
                <a16:creationId xmlns:a16="http://schemas.microsoft.com/office/drawing/2014/main" id="{667D74AE-895D-E169-8972-71BFDF548D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eaLnBrk="0" hangingPunct="0">
              <a:defRPr sz="2400">
                <a:solidFill>
                  <a:srgbClr val="003399"/>
                </a:solidFill>
                <a:latin typeface="Tahoma" charset="0"/>
              </a:defRPr>
            </a:lvl1pPr>
            <a:lvl2pPr marL="742950" indent="-285750" defTabSz="903288" eaLnBrk="0" hangingPunct="0">
              <a:defRPr sz="2400">
                <a:solidFill>
                  <a:srgbClr val="003399"/>
                </a:solidFill>
                <a:latin typeface="Tahoma" charset="0"/>
              </a:defRPr>
            </a:lvl2pPr>
            <a:lvl3pPr marL="1143000" indent="-228600" defTabSz="903288" eaLnBrk="0" hangingPunct="0">
              <a:defRPr sz="2400">
                <a:solidFill>
                  <a:srgbClr val="003399"/>
                </a:solidFill>
                <a:latin typeface="Tahoma" charset="0"/>
              </a:defRPr>
            </a:lvl3pPr>
            <a:lvl4pPr marL="1600200" indent="-228600" defTabSz="903288" eaLnBrk="0" hangingPunct="0">
              <a:defRPr sz="2400">
                <a:solidFill>
                  <a:srgbClr val="003399"/>
                </a:solidFill>
                <a:latin typeface="Tahoma" charset="0"/>
              </a:defRPr>
            </a:lvl4pPr>
            <a:lvl5pPr marL="2057400" indent="-228600" defTabSz="903288" eaLnBrk="0" hangingPunct="0">
              <a:defRPr sz="2400">
                <a:solidFill>
                  <a:srgbClr val="003399"/>
                </a:solidFill>
                <a:latin typeface="Tahoma" charset="0"/>
              </a:defRPr>
            </a:lvl5pPr>
            <a:lvl6pPr marL="2514600" indent="-228600" defTabSz="903288" eaLnBrk="0" fontAlgn="base" hangingPunct="0">
              <a:spcBef>
                <a:spcPct val="20000"/>
              </a:spcBef>
              <a:spcAft>
                <a:spcPct val="0"/>
              </a:spcAft>
              <a:defRPr sz="2400">
                <a:solidFill>
                  <a:srgbClr val="003399"/>
                </a:solidFill>
                <a:latin typeface="Tahoma" charset="0"/>
              </a:defRPr>
            </a:lvl6pPr>
            <a:lvl7pPr marL="2971800" indent="-228600" defTabSz="903288" eaLnBrk="0" fontAlgn="base" hangingPunct="0">
              <a:spcBef>
                <a:spcPct val="20000"/>
              </a:spcBef>
              <a:spcAft>
                <a:spcPct val="0"/>
              </a:spcAft>
              <a:defRPr sz="2400">
                <a:solidFill>
                  <a:srgbClr val="003399"/>
                </a:solidFill>
                <a:latin typeface="Tahoma" charset="0"/>
              </a:defRPr>
            </a:lvl7pPr>
            <a:lvl8pPr marL="3429000" indent="-228600" defTabSz="903288" eaLnBrk="0" fontAlgn="base" hangingPunct="0">
              <a:spcBef>
                <a:spcPct val="20000"/>
              </a:spcBef>
              <a:spcAft>
                <a:spcPct val="0"/>
              </a:spcAft>
              <a:defRPr sz="2400">
                <a:solidFill>
                  <a:srgbClr val="003399"/>
                </a:solidFill>
                <a:latin typeface="Tahoma" charset="0"/>
              </a:defRPr>
            </a:lvl8pPr>
            <a:lvl9pPr marL="3886200" indent="-228600" defTabSz="903288" eaLnBrk="0" fontAlgn="base" hangingPunct="0">
              <a:spcBef>
                <a:spcPct val="20000"/>
              </a:spcBef>
              <a:spcAft>
                <a:spcPct val="0"/>
              </a:spcAft>
              <a:defRPr sz="2400">
                <a:solidFill>
                  <a:srgbClr val="003399"/>
                </a:solidFill>
                <a:latin typeface="Tahoma" charset="0"/>
              </a:defRPr>
            </a:lvl9pPr>
          </a:lstStyle>
          <a:p>
            <a:pPr eaLnBrk="1" hangingPunct="1"/>
            <a:fld id="{ACD1322A-269A-3749-B579-A7C8E58AF614}" type="slidenum">
              <a:rPr lang="en-GB" altLang="en-US" sz="1200">
                <a:solidFill>
                  <a:schemeClr val="tx1"/>
                </a:solidFill>
                <a:latin typeface="Times New Roman" charset="0"/>
              </a:rPr>
              <a:pPr eaLnBrk="1" hangingPunct="1"/>
              <a:t>74</a:t>
            </a:fld>
            <a:endParaRPr lang="en-GB" altLang="en-US" sz="1200">
              <a:solidFill>
                <a:schemeClr val="tx1"/>
              </a:solidFill>
              <a:latin typeface="Times New Roman" charset="0"/>
            </a:endParaRPr>
          </a:p>
        </p:txBody>
      </p:sp>
      <p:sp>
        <p:nvSpPr>
          <p:cNvPr id="51203" name="Rectangle 2">
            <a:extLst>
              <a:ext uri="{FF2B5EF4-FFF2-40B4-BE49-F238E27FC236}">
                <a16:creationId xmlns:a16="http://schemas.microsoft.com/office/drawing/2014/main" id="{E6EBF4C1-B393-E56F-AE75-6667592A3E8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3A4127C5-DCD5-28A8-BCEE-E0A3B555B3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latin typeface="Times New Roman" charset="0"/>
            </a:endParaRPr>
          </a:p>
        </p:txBody>
      </p:sp>
    </p:spTree>
    <p:extLst>
      <p:ext uri="{BB962C8B-B14F-4D97-AF65-F5344CB8AC3E}">
        <p14:creationId xmlns:p14="http://schemas.microsoft.com/office/powerpoint/2010/main" val="1595309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5C94B-F64B-702D-BFEA-18C9CE5C5D95}"/>
            </a:ext>
          </a:extLst>
        </p:cNvPr>
        <p:cNvGrpSpPr/>
        <p:nvPr/>
      </p:nvGrpSpPr>
      <p:grpSpPr>
        <a:xfrm>
          <a:off x="0" y="0"/>
          <a:ext cx="0" cy="0"/>
          <a:chOff x="0" y="0"/>
          <a:chExt cx="0" cy="0"/>
        </a:xfrm>
      </p:grpSpPr>
      <p:sp>
        <p:nvSpPr>
          <p:cNvPr id="52226" name="Rectangle 7">
            <a:extLst>
              <a:ext uri="{FF2B5EF4-FFF2-40B4-BE49-F238E27FC236}">
                <a16:creationId xmlns:a16="http://schemas.microsoft.com/office/drawing/2014/main" id="{1AAD5052-B9BF-75F7-5F89-40E1DC5EAA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eaLnBrk="0" hangingPunct="0">
              <a:defRPr sz="2400">
                <a:solidFill>
                  <a:srgbClr val="003399"/>
                </a:solidFill>
                <a:latin typeface="Tahoma" charset="0"/>
              </a:defRPr>
            </a:lvl1pPr>
            <a:lvl2pPr marL="742950" indent="-285750" defTabSz="903288" eaLnBrk="0" hangingPunct="0">
              <a:defRPr sz="2400">
                <a:solidFill>
                  <a:srgbClr val="003399"/>
                </a:solidFill>
                <a:latin typeface="Tahoma" charset="0"/>
              </a:defRPr>
            </a:lvl2pPr>
            <a:lvl3pPr marL="1143000" indent="-228600" defTabSz="903288" eaLnBrk="0" hangingPunct="0">
              <a:defRPr sz="2400">
                <a:solidFill>
                  <a:srgbClr val="003399"/>
                </a:solidFill>
                <a:latin typeface="Tahoma" charset="0"/>
              </a:defRPr>
            </a:lvl3pPr>
            <a:lvl4pPr marL="1600200" indent="-228600" defTabSz="903288" eaLnBrk="0" hangingPunct="0">
              <a:defRPr sz="2400">
                <a:solidFill>
                  <a:srgbClr val="003399"/>
                </a:solidFill>
                <a:latin typeface="Tahoma" charset="0"/>
              </a:defRPr>
            </a:lvl4pPr>
            <a:lvl5pPr marL="2057400" indent="-228600" defTabSz="903288" eaLnBrk="0" hangingPunct="0">
              <a:defRPr sz="2400">
                <a:solidFill>
                  <a:srgbClr val="003399"/>
                </a:solidFill>
                <a:latin typeface="Tahoma" charset="0"/>
              </a:defRPr>
            </a:lvl5pPr>
            <a:lvl6pPr marL="2514600" indent="-228600" defTabSz="903288" eaLnBrk="0" fontAlgn="base" hangingPunct="0">
              <a:spcBef>
                <a:spcPct val="20000"/>
              </a:spcBef>
              <a:spcAft>
                <a:spcPct val="0"/>
              </a:spcAft>
              <a:defRPr sz="2400">
                <a:solidFill>
                  <a:srgbClr val="003399"/>
                </a:solidFill>
                <a:latin typeface="Tahoma" charset="0"/>
              </a:defRPr>
            </a:lvl6pPr>
            <a:lvl7pPr marL="2971800" indent="-228600" defTabSz="903288" eaLnBrk="0" fontAlgn="base" hangingPunct="0">
              <a:spcBef>
                <a:spcPct val="20000"/>
              </a:spcBef>
              <a:spcAft>
                <a:spcPct val="0"/>
              </a:spcAft>
              <a:defRPr sz="2400">
                <a:solidFill>
                  <a:srgbClr val="003399"/>
                </a:solidFill>
                <a:latin typeface="Tahoma" charset="0"/>
              </a:defRPr>
            </a:lvl7pPr>
            <a:lvl8pPr marL="3429000" indent="-228600" defTabSz="903288" eaLnBrk="0" fontAlgn="base" hangingPunct="0">
              <a:spcBef>
                <a:spcPct val="20000"/>
              </a:spcBef>
              <a:spcAft>
                <a:spcPct val="0"/>
              </a:spcAft>
              <a:defRPr sz="2400">
                <a:solidFill>
                  <a:srgbClr val="003399"/>
                </a:solidFill>
                <a:latin typeface="Tahoma" charset="0"/>
              </a:defRPr>
            </a:lvl8pPr>
            <a:lvl9pPr marL="3886200" indent="-228600" defTabSz="903288" eaLnBrk="0" fontAlgn="base" hangingPunct="0">
              <a:spcBef>
                <a:spcPct val="20000"/>
              </a:spcBef>
              <a:spcAft>
                <a:spcPct val="0"/>
              </a:spcAft>
              <a:defRPr sz="2400">
                <a:solidFill>
                  <a:srgbClr val="003399"/>
                </a:solidFill>
                <a:latin typeface="Tahoma" charset="0"/>
              </a:defRPr>
            </a:lvl9pPr>
          </a:lstStyle>
          <a:p>
            <a:pPr eaLnBrk="1" hangingPunct="1"/>
            <a:fld id="{0440676D-7F90-9545-9ACD-913E51671EF6}" type="slidenum">
              <a:rPr lang="en-GB" altLang="en-US" sz="1200">
                <a:solidFill>
                  <a:schemeClr val="tx1"/>
                </a:solidFill>
                <a:latin typeface="Times New Roman" charset="0"/>
              </a:rPr>
              <a:pPr eaLnBrk="1" hangingPunct="1"/>
              <a:t>75</a:t>
            </a:fld>
            <a:endParaRPr lang="en-GB" altLang="en-US" sz="1200">
              <a:solidFill>
                <a:schemeClr val="tx1"/>
              </a:solidFill>
              <a:latin typeface="Times New Roman" charset="0"/>
            </a:endParaRPr>
          </a:p>
        </p:txBody>
      </p:sp>
      <p:sp>
        <p:nvSpPr>
          <p:cNvPr id="52227" name="Rectangle 2">
            <a:extLst>
              <a:ext uri="{FF2B5EF4-FFF2-40B4-BE49-F238E27FC236}">
                <a16:creationId xmlns:a16="http://schemas.microsoft.com/office/drawing/2014/main" id="{2DA08791-6285-AF5D-5D68-19072CE80EB3}"/>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0C387C2B-38B4-681B-D57D-FF73447247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latin typeface="Times New Roman" charset="0"/>
            </a:endParaRPr>
          </a:p>
        </p:txBody>
      </p:sp>
    </p:spTree>
    <p:extLst>
      <p:ext uri="{BB962C8B-B14F-4D97-AF65-F5344CB8AC3E}">
        <p14:creationId xmlns:p14="http://schemas.microsoft.com/office/powerpoint/2010/main" val="3353648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48131" name="Rectangle 3"/>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atin typeface="Calibri" charset="0"/>
            </a:endParaRPr>
          </a:p>
        </p:txBody>
      </p:sp>
    </p:spTree>
    <p:extLst>
      <p:ext uri="{BB962C8B-B14F-4D97-AF65-F5344CB8AC3E}">
        <p14:creationId xmlns:p14="http://schemas.microsoft.com/office/powerpoint/2010/main" val="3073870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814DD-A7B3-23C1-68FD-B8AE5E696679}"/>
            </a:ext>
          </a:extLst>
        </p:cNvPr>
        <p:cNvGrpSpPr/>
        <p:nvPr/>
      </p:nvGrpSpPr>
      <p:grpSpPr>
        <a:xfrm>
          <a:off x="0" y="0"/>
          <a:ext cx="0" cy="0"/>
          <a:chOff x="0" y="0"/>
          <a:chExt cx="0" cy="0"/>
        </a:xfrm>
      </p:grpSpPr>
      <p:sp>
        <p:nvSpPr>
          <p:cNvPr id="53250" name="Rectangle 7">
            <a:extLst>
              <a:ext uri="{FF2B5EF4-FFF2-40B4-BE49-F238E27FC236}">
                <a16:creationId xmlns:a16="http://schemas.microsoft.com/office/drawing/2014/main" id="{15F3DE2B-64BB-D722-C2AC-AF2B65EC20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eaLnBrk="0" hangingPunct="0">
              <a:defRPr sz="2400">
                <a:solidFill>
                  <a:srgbClr val="003399"/>
                </a:solidFill>
                <a:latin typeface="Tahoma" charset="0"/>
              </a:defRPr>
            </a:lvl1pPr>
            <a:lvl2pPr marL="742950" indent="-285750" defTabSz="903288" eaLnBrk="0" hangingPunct="0">
              <a:defRPr sz="2400">
                <a:solidFill>
                  <a:srgbClr val="003399"/>
                </a:solidFill>
                <a:latin typeface="Tahoma" charset="0"/>
              </a:defRPr>
            </a:lvl2pPr>
            <a:lvl3pPr marL="1143000" indent="-228600" defTabSz="903288" eaLnBrk="0" hangingPunct="0">
              <a:defRPr sz="2400">
                <a:solidFill>
                  <a:srgbClr val="003399"/>
                </a:solidFill>
                <a:latin typeface="Tahoma" charset="0"/>
              </a:defRPr>
            </a:lvl3pPr>
            <a:lvl4pPr marL="1600200" indent="-228600" defTabSz="903288" eaLnBrk="0" hangingPunct="0">
              <a:defRPr sz="2400">
                <a:solidFill>
                  <a:srgbClr val="003399"/>
                </a:solidFill>
                <a:latin typeface="Tahoma" charset="0"/>
              </a:defRPr>
            </a:lvl4pPr>
            <a:lvl5pPr marL="2057400" indent="-228600" defTabSz="903288" eaLnBrk="0" hangingPunct="0">
              <a:defRPr sz="2400">
                <a:solidFill>
                  <a:srgbClr val="003399"/>
                </a:solidFill>
                <a:latin typeface="Tahoma" charset="0"/>
              </a:defRPr>
            </a:lvl5pPr>
            <a:lvl6pPr marL="2514600" indent="-228600" defTabSz="903288" eaLnBrk="0" fontAlgn="base" hangingPunct="0">
              <a:spcBef>
                <a:spcPct val="20000"/>
              </a:spcBef>
              <a:spcAft>
                <a:spcPct val="0"/>
              </a:spcAft>
              <a:defRPr sz="2400">
                <a:solidFill>
                  <a:srgbClr val="003399"/>
                </a:solidFill>
                <a:latin typeface="Tahoma" charset="0"/>
              </a:defRPr>
            </a:lvl6pPr>
            <a:lvl7pPr marL="2971800" indent="-228600" defTabSz="903288" eaLnBrk="0" fontAlgn="base" hangingPunct="0">
              <a:spcBef>
                <a:spcPct val="20000"/>
              </a:spcBef>
              <a:spcAft>
                <a:spcPct val="0"/>
              </a:spcAft>
              <a:defRPr sz="2400">
                <a:solidFill>
                  <a:srgbClr val="003399"/>
                </a:solidFill>
                <a:latin typeface="Tahoma" charset="0"/>
              </a:defRPr>
            </a:lvl7pPr>
            <a:lvl8pPr marL="3429000" indent="-228600" defTabSz="903288" eaLnBrk="0" fontAlgn="base" hangingPunct="0">
              <a:spcBef>
                <a:spcPct val="20000"/>
              </a:spcBef>
              <a:spcAft>
                <a:spcPct val="0"/>
              </a:spcAft>
              <a:defRPr sz="2400">
                <a:solidFill>
                  <a:srgbClr val="003399"/>
                </a:solidFill>
                <a:latin typeface="Tahoma" charset="0"/>
              </a:defRPr>
            </a:lvl8pPr>
            <a:lvl9pPr marL="3886200" indent="-228600" defTabSz="903288" eaLnBrk="0" fontAlgn="base" hangingPunct="0">
              <a:spcBef>
                <a:spcPct val="20000"/>
              </a:spcBef>
              <a:spcAft>
                <a:spcPct val="0"/>
              </a:spcAft>
              <a:defRPr sz="2400">
                <a:solidFill>
                  <a:srgbClr val="003399"/>
                </a:solidFill>
                <a:latin typeface="Tahoma" charset="0"/>
              </a:defRPr>
            </a:lvl9pPr>
          </a:lstStyle>
          <a:p>
            <a:pPr eaLnBrk="1" hangingPunct="1"/>
            <a:fld id="{D6EB0AF1-8D17-174C-95F8-5FF194A1868C}" type="slidenum">
              <a:rPr lang="en-GB" altLang="en-US" sz="1200">
                <a:solidFill>
                  <a:schemeClr val="tx1"/>
                </a:solidFill>
                <a:latin typeface="Times New Roman" charset="0"/>
              </a:rPr>
              <a:pPr eaLnBrk="1" hangingPunct="1"/>
              <a:t>76</a:t>
            </a:fld>
            <a:endParaRPr lang="en-GB" altLang="en-US" sz="1200">
              <a:solidFill>
                <a:schemeClr val="tx1"/>
              </a:solidFill>
              <a:latin typeface="Times New Roman" charset="0"/>
            </a:endParaRPr>
          </a:p>
        </p:txBody>
      </p:sp>
      <p:sp>
        <p:nvSpPr>
          <p:cNvPr id="53251" name="Rectangle 2">
            <a:extLst>
              <a:ext uri="{FF2B5EF4-FFF2-40B4-BE49-F238E27FC236}">
                <a16:creationId xmlns:a16="http://schemas.microsoft.com/office/drawing/2014/main" id="{92CE22FC-1099-E47D-B2B8-E7FC40935415}"/>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9E66BE74-842C-9FAF-B9B1-B0DBBC3D24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latin typeface="Times New Roman" charset="0"/>
            </a:endParaRPr>
          </a:p>
        </p:txBody>
      </p:sp>
    </p:spTree>
    <p:extLst>
      <p:ext uri="{BB962C8B-B14F-4D97-AF65-F5344CB8AC3E}">
        <p14:creationId xmlns:p14="http://schemas.microsoft.com/office/powerpoint/2010/main" val="345610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AE38A-4729-B27E-B8BF-4B3B8F679C06}"/>
            </a:ext>
          </a:extLst>
        </p:cNvPr>
        <p:cNvGrpSpPr/>
        <p:nvPr/>
      </p:nvGrpSpPr>
      <p:grpSpPr>
        <a:xfrm>
          <a:off x="0" y="0"/>
          <a:ext cx="0" cy="0"/>
          <a:chOff x="0" y="0"/>
          <a:chExt cx="0" cy="0"/>
        </a:xfrm>
      </p:grpSpPr>
      <p:sp>
        <p:nvSpPr>
          <p:cNvPr id="55298" name="Rectangle 7">
            <a:extLst>
              <a:ext uri="{FF2B5EF4-FFF2-40B4-BE49-F238E27FC236}">
                <a16:creationId xmlns:a16="http://schemas.microsoft.com/office/drawing/2014/main" id="{F662F19C-CA6E-23AA-E083-FC728F6B31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eaLnBrk="0" hangingPunct="0">
              <a:defRPr sz="2400">
                <a:solidFill>
                  <a:srgbClr val="003399"/>
                </a:solidFill>
                <a:latin typeface="Tahoma" charset="0"/>
              </a:defRPr>
            </a:lvl1pPr>
            <a:lvl2pPr marL="742950" indent="-285750" defTabSz="903288" eaLnBrk="0" hangingPunct="0">
              <a:defRPr sz="2400">
                <a:solidFill>
                  <a:srgbClr val="003399"/>
                </a:solidFill>
                <a:latin typeface="Tahoma" charset="0"/>
              </a:defRPr>
            </a:lvl2pPr>
            <a:lvl3pPr marL="1143000" indent="-228600" defTabSz="903288" eaLnBrk="0" hangingPunct="0">
              <a:defRPr sz="2400">
                <a:solidFill>
                  <a:srgbClr val="003399"/>
                </a:solidFill>
                <a:latin typeface="Tahoma" charset="0"/>
              </a:defRPr>
            </a:lvl3pPr>
            <a:lvl4pPr marL="1600200" indent="-228600" defTabSz="903288" eaLnBrk="0" hangingPunct="0">
              <a:defRPr sz="2400">
                <a:solidFill>
                  <a:srgbClr val="003399"/>
                </a:solidFill>
                <a:latin typeface="Tahoma" charset="0"/>
              </a:defRPr>
            </a:lvl4pPr>
            <a:lvl5pPr marL="2057400" indent="-228600" defTabSz="903288" eaLnBrk="0" hangingPunct="0">
              <a:defRPr sz="2400">
                <a:solidFill>
                  <a:srgbClr val="003399"/>
                </a:solidFill>
                <a:latin typeface="Tahoma" charset="0"/>
              </a:defRPr>
            </a:lvl5pPr>
            <a:lvl6pPr marL="2514600" indent="-228600" defTabSz="903288" eaLnBrk="0" fontAlgn="base" hangingPunct="0">
              <a:spcBef>
                <a:spcPct val="20000"/>
              </a:spcBef>
              <a:spcAft>
                <a:spcPct val="0"/>
              </a:spcAft>
              <a:defRPr sz="2400">
                <a:solidFill>
                  <a:srgbClr val="003399"/>
                </a:solidFill>
                <a:latin typeface="Tahoma" charset="0"/>
              </a:defRPr>
            </a:lvl6pPr>
            <a:lvl7pPr marL="2971800" indent="-228600" defTabSz="903288" eaLnBrk="0" fontAlgn="base" hangingPunct="0">
              <a:spcBef>
                <a:spcPct val="20000"/>
              </a:spcBef>
              <a:spcAft>
                <a:spcPct val="0"/>
              </a:spcAft>
              <a:defRPr sz="2400">
                <a:solidFill>
                  <a:srgbClr val="003399"/>
                </a:solidFill>
                <a:latin typeface="Tahoma" charset="0"/>
              </a:defRPr>
            </a:lvl7pPr>
            <a:lvl8pPr marL="3429000" indent="-228600" defTabSz="903288" eaLnBrk="0" fontAlgn="base" hangingPunct="0">
              <a:spcBef>
                <a:spcPct val="20000"/>
              </a:spcBef>
              <a:spcAft>
                <a:spcPct val="0"/>
              </a:spcAft>
              <a:defRPr sz="2400">
                <a:solidFill>
                  <a:srgbClr val="003399"/>
                </a:solidFill>
                <a:latin typeface="Tahoma" charset="0"/>
              </a:defRPr>
            </a:lvl8pPr>
            <a:lvl9pPr marL="3886200" indent="-228600" defTabSz="903288" eaLnBrk="0" fontAlgn="base" hangingPunct="0">
              <a:spcBef>
                <a:spcPct val="20000"/>
              </a:spcBef>
              <a:spcAft>
                <a:spcPct val="0"/>
              </a:spcAft>
              <a:defRPr sz="2400">
                <a:solidFill>
                  <a:srgbClr val="003399"/>
                </a:solidFill>
                <a:latin typeface="Tahoma" charset="0"/>
              </a:defRPr>
            </a:lvl9pPr>
          </a:lstStyle>
          <a:p>
            <a:pPr eaLnBrk="1" hangingPunct="1"/>
            <a:fld id="{2491ADDB-D086-5C4A-A7D2-C71D96E7323B}" type="slidenum">
              <a:rPr lang="en-GB" altLang="en-US" sz="1200">
                <a:solidFill>
                  <a:schemeClr val="tx1"/>
                </a:solidFill>
                <a:latin typeface="Times New Roman" charset="0"/>
              </a:rPr>
              <a:pPr eaLnBrk="1" hangingPunct="1"/>
              <a:t>77</a:t>
            </a:fld>
            <a:endParaRPr lang="en-GB" altLang="en-US" sz="1200">
              <a:solidFill>
                <a:schemeClr val="tx1"/>
              </a:solidFill>
              <a:latin typeface="Times New Roman" charset="0"/>
            </a:endParaRPr>
          </a:p>
        </p:txBody>
      </p:sp>
      <p:sp>
        <p:nvSpPr>
          <p:cNvPr id="55299" name="Rectangle 2">
            <a:extLst>
              <a:ext uri="{FF2B5EF4-FFF2-40B4-BE49-F238E27FC236}">
                <a16:creationId xmlns:a16="http://schemas.microsoft.com/office/drawing/2014/main" id="{152A382F-BEF7-1107-0074-EB024A0174ED}"/>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EB0434C1-4CD9-8FFD-E55A-BFF03FE6E3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latin typeface="Times New Roman" charset="0"/>
            </a:endParaRPr>
          </a:p>
        </p:txBody>
      </p:sp>
    </p:spTree>
    <p:extLst>
      <p:ext uri="{BB962C8B-B14F-4D97-AF65-F5344CB8AC3E}">
        <p14:creationId xmlns:p14="http://schemas.microsoft.com/office/powerpoint/2010/main" val="3748635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2449A-2661-E020-44AD-6D29169030FA}"/>
            </a:ext>
          </a:extLst>
        </p:cNvPr>
        <p:cNvGrpSpPr/>
        <p:nvPr/>
      </p:nvGrpSpPr>
      <p:grpSpPr>
        <a:xfrm>
          <a:off x="0" y="0"/>
          <a:ext cx="0" cy="0"/>
          <a:chOff x="0" y="0"/>
          <a:chExt cx="0" cy="0"/>
        </a:xfrm>
      </p:grpSpPr>
      <p:sp>
        <p:nvSpPr>
          <p:cNvPr id="58370" name="Rectangle 7">
            <a:extLst>
              <a:ext uri="{FF2B5EF4-FFF2-40B4-BE49-F238E27FC236}">
                <a16:creationId xmlns:a16="http://schemas.microsoft.com/office/drawing/2014/main" id="{F33F9700-9C4B-BCC0-9D54-258C903856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eaLnBrk="0" hangingPunct="0">
              <a:defRPr sz="2400">
                <a:solidFill>
                  <a:srgbClr val="003399"/>
                </a:solidFill>
                <a:latin typeface="Tahoma" charset="0"/>
              </a:defRPr>
            </a:lvl1pPr>
            <a:lvl2pPr marL="742950" indent="-285750" defTabSz="903288" eaLnBrk="0" hangingPunct="0">
              <a:defRPr sz="2400">
                <a:solidFill>
                  <a:srgbClr val="003399"/>
                </a:solidFill>
                <a:latin typeface="Tahoma" charset="0"/>
              </a:defRPr>
            </a:lvl2pPr>
            <a:lvl3pPr marL="1143000" indent="-228600" defTabSz="903288" eaLnBrk="0" hangingPunct="0">
              <a:defRPr sz="2400">
                <a:solidFill>
                  <a:srgbClr val="003399"/>
                </a:solidFill>
                <a:latin typeface="Tahoma" charset="0"/>
              </a:defRPr>
            </a:lvl3pPr>
            <a:lvl4pPr marL="1600200" indent="-228600" defTabSz="903288" eaLnBrk="0" hangingPunct="0">
              <a:defRPr sz="2400">
                <a:solidFill>
                  <a:srgbClr val="003399"/>
                </a:solidFill>
                <a:latin typeface="Tahoma" charset="0"/>
              </a:defRPr>
            </a:lvl4pPr>
            <a:lvl5pPr marL="2057400" indent="-228600" defTabSz="903288" eaLnBrk="0" hangingPunct="0">
              <a:defRPr sz="2400">
                <a:solidFill>
                  <a:srgbClr val="003399"/>
                </a:solidFill>
                <a:latin typeface="Tahoma" charset="0"/>
              </a:defRPr>
            </a:lvl5pPr>
            <a:lvl6pPr marL="2514600" indent="-228600" defTabSz="903288" eaLnBrk="0" fontAlgn="base" hangingPunct="0">
              <a:spcBef>
                <a:spcPct val="20000"/>
              </a:spcBef>
              <a:spcAft>
                <a:spcPct val="0"/>
              </a:spcAft>
              <a:defRPr sz="2400">
                <a:solidFill>
                  <a:srgbClr val="003399"/>
                </a:solidFill>
                <a:latin typeface="Tahoma" charset="0"/>
              </a:defRPr>
            </a:lvl6pPr>
            <a:lvl7pPr marL="2971800" indent="-228600" defTabSz="903288" eaLnBrk="0" fontAlgn="base" hangingPunct="0">
              <a:spcBef>
                <a:spcPct val="20000"/>
              </a:spcBef>
              <a:spcAft>
                <a:spcPct val="0"/>
              </a:spcAft>
              <a:defRPr sz="2400">
                <a:solidFill>
                  <a:srgbClr val="003399"/>
                </a:solidFill>
                <a:latin typeface="Tahoma" charset="0"/>
              </a:defRPr>
            </a:lvl7pPr>
            <a:lvl8pPr marL="3429000" indent="-228600" defTabSz="903288" eaLnBrk="0" fontAlgn="base" hangingPunct="0">
              <a:spcBef>
                <a:spcPct val="20000"/>
              </a:spcBef>
              <a:spcAft>
                <a:spcPct val="0"/>
              </a:spcAft>
              <a:defRPr sz="2400">
                <a:solidFill>
                  <a:srgbClr val="003399"/>
                </a:solidFill>
                <a:latin typeface="Tahoma" charset="0"/>
              </a:defRPr>
            </a:lvl8pPr>
            <a:lvl9pPr marL="3886200" indent="-228600" defTabSz="903288" eaLnBrk="0" fontAlgn="base" hangingPunct="0">
              <a:spcBef>
                <a:spcPct val="20000"/>
              </a:spcBef>
              <a:spcAft>
                <a:spcPct val="0"/>
              </a:spcAft>
              <a:defRPr sz="2400">
                <a:solidFill>
                  <a:srgbClr val="003399"/>
                </a:solidFill>
                <a:latin typeface="Tahoma" charset="0"/>
              </a:defRPr>
            </a:lvl9pPr>
          </a:lstStyle>
          <a:p>
            <a:pPr eaLnBrk="1" hangingPunct="1"/>
            <a:fld id="{0A8BE81E-7970-314E-9AD6-C77C3E66004F}" type="slidenum">
              <a:rPr lang="en-GB" altLang="en-US" sz="1200">
                <a:solidFill>
                  <a:schemeClr val="tx1"/>
                </a:solidFill>
                <a:latin typeface="Times New Roman" charset="0"/>
              </a:rPr>
              <a:pPr eaLnBrk="1" hangingPunct="1"/>
              <a:t>78</a:t>
            </a:fld>
            <a:endParaRPr lang="en-GB" altLang="en-US" sz="1200">
              <a:solidFill>
                <a:schemeClr val="tx1"/>
              </a:solidFill>
              <a:latin typeface="Times New Roman" charset="0"/>
            </a:endParaRPr>
          </a:p>
        </p:txBody>
      </p:sp>
      <p:sp>
        <p:nvSpPr>
          <p:cNvPr id="58371" name="Rectangle 2">
            <a:extLst>
              <a:ext uri="{FF2B5EF4-FFF2-40B4-BE49-F238E27FC236}">
                <a16:creationId xmlns:a16="http://schemas.microsoft.com/office/drawing/2014/main" id="{194E4D7E-22CC-3F7C-76C1-2D086A7C7CE2}"/>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31BF67DE-D0D0-CF58-1A39-711C0211FC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latin typeface="Times New Roman" charset="0"/>
            </a:endParaRPr>
          </a:p>
        </p:txBody>
      </p:sp>
    </p:spTree>
    <p:extLst>
      <p:ext uri="{BB962C8B-B14F-4D97-AF65-F5344CB8AC3E}">
        <p14:creationId xmlns:p14="http://schemas.microsoft.com/office/powerpoint/2010/main" val="2055665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357F2-45F5-2F54-DF13-06339937EF2D}"/>
            </a:ext>
          </a:extLst>
        </p:cNvPr>
        <p:cNvGrpSpPr/>
        <p:nvPr/>
      </p:nvGrpSpPr>
      <p:grpSpPr>
        <a:xfrm>
          <a:off x="0" y="0"/>
          <a:ext cx="0" cy="0"/>
          <a:chOff x="0" y="0"/>
          <a:chExt cx="0" cy="0"/>
        </a:xfrm>
      </p:grpSpPr>
      <p:sp>
        <p:nvSpPr>
          <p:cNvPr id="25602" name="Rectangle 7">
            <a:extLst>
              <a:ext uri="{FF2B5EF4-FFF2-40B4-BE49-F238E27FC236}">
                <a16:creationId xmlns:a16="http://schemas.microsoft.com/office/drawing/2014/main" id="{993E6163-BE57-4891-7A82-1C73050B0B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9D1F0D8C-4BEB-6141-B69C-804EF8A11C0B}" type="slidenum">
              <a:rPr lang="en-US" altLang="fr-FR">
                <a:latin typeface="Arial" panose="020B0604020202020204" pitchFamily="34" charset="0"/>
              </a:rPr>
              <a:pPr eaLnBrk="1" hangingPunct="1"/>
              <a:t>79</a:t>
            </a:fld>
            <a:endParaRPr lang="en-US" altLang="fr-FR">
              <a:latin typeface="Arial" panose="020B0604020202020204" pitchFamily="34" charset="0"/>
            </a:endParaRPr>
          </a:p>
        </p:txBody>
      </p:sp>
      <p:sp>
        <p:nvSpPr>
          <p:cNvPr id="25603" name="Rectangle 2">
            <a:extLst>
              <a:ext uri="{FF2B5EF4-FFF2-40B4-BE49-F238E27FC236}">
                <a16:creationId xmlns:a16="http://schemas.microsoft.com/office/drawing/2014/main" id="{5B389226-7269-EAE2-C9DF-6B438E365A29}"/>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AD00E486-426F-BF3D-B6C2-813A7C0824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fr-FR"/>
              <a:t>Our definition of the term "Web services" does not presuppose the use of SOAP as a packaging format or a processing model. Nor does it presuppose the use of WSDL as a service description language. There are, and will be in the future, plenty of Web services that use raw HTTP as a data transfer protocol and some mutually agreed-upon XML format as the message content. The Web Services *reference architecture* does, however, assume that the higher levels of the Web services protocol stack are built on the foundation of SOAP and WSDL.</a:t>
            </a:r>
          </a:p>
        </p:txBody>
      </p:sp>
    </p:spTree>
    <p:extLst>
      <p:ext uri="{BB962C8B-B14F-4D97-AF65-F5344CB8AC3E}">
        <p14:creationId xmlns:p14="http://schemas.microsoft.com/office/powerpoint/2010/main" val="3995162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3EBDD-2484-1727-3E3F-E45654415F0B}"/>
            </a:ext>
          </a:extLst>
        </p:cNvPr>
        <p:cNvGrpSpPr/>
        <p:nvPr/>
      </p:nvGrpSpPr>
      <p:grpSpPr>
        <a:xfrm>
          <a:off x="0" y="0"/>
          <a:ext cx="0" cy="0"/>
          <a:chOff x="0" y="0"/>
          <a:chExt cx="0" cy="0"/>
        </a:xfrm>
      </p:grpSpPr>
      <p:sp>
        <p:nvSpPr>
          <p:cNvPr id="26626" name="Rectangle 7">
            <a:extLst>
              <a:ext uri="{FF2B5EF4-FFF2-40B4-BE49-F238E27FC236}">
                <a16:creationId xmlns:a16="http://schemas.microsoft.com/office/drawing/2014/main" id="{55A31BE0-65B1-D12B-D480-08A69E99B3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8528F84A-9C40-FE49-9AC4-3F99EC04D028}" type="slidenum">
              <a:rPr lang="en-US" altLang="fr-FR">
                <a:latin typeface="Arial" panose="020B0604020202020204" pitchFamily="34" charset="0"/>
              </a:rPr>
              <a:pPr eaLnBrk="1" hangingPunct="1"/>
              <a:t>80</a:t>
            </a:fld>
            <a:endParaRPr lang="en-US" altLang="fr-FR">
              <a:latin typeface="Arial" panose="020B0604020202020204" pitchFamily="34" charset="0"/>
            </a:endParaRPr>
          </a:p>
        </p:txBody>
      </p:sp>
      <p:sp>
        <p:nvSpPr>
          <p:cNvPr id="26627" name="Rectangle 2">
            <a:extLst>
              <a:ext uri="{FF2B5EF4-FFF2-40B4-BE49-F238E27FC236}">
                <a16:creationId xmlns:a16="http://schemas.microsoft.com/office/drawing/2014/main" id="{A5A9E9B8-B67F-E251-3402-44D1B704F268}"/>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CCF00474-2A95-9291-E4B2-23EF00A00A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fr-FR" b="1"/>
              <a:t>Components</a:t>
            </a:r>
          </a:p>
          <a:p>
            <a:pPr eaLnBrk="1" hangingPunct="1"/>
            <a:r>
              <a:rPr lang="en-US" altLang="fr-FR"/>
              <a:t>The Service: Whereas a web service is an interface described by a service description, its implementation is the service. A service is a software module deployed on network accessible platforms provided by the service provider. It exists to be invoked by or to interact with a service requestor. It may also function as a requestor, using other web services in its implementation.</a:t>
            </a:r>
          </a:p>
          <a:p>
            <a:pPr eaLnBrk="1" hangingPunct="1"/>
            <a:r>
              <a:rPr lang="en-US" altLang="fr-FR"/>
              <a:t>The Service Description: The service description contains the details of the interface and implementation of the service. This includes its data types, operations, binding information, and network location. It could also include categorization and other meta data to facilitate discovery and utilization by requestors. The complete description may be realized as a set of XML description documents. The service description may be published to a requestor directly or to a discovery agency.</a:t>
            </a:r>
          </a:p>
          <a:p>
            <a:pPr eaLnBrk="1" hangingPunct="1"/>
            <a:endParaRPr lang="en-US" altLang="fr-FR"/>
          </a:p>
          <a:p>
            <a:pPr eaLnBrk="1" hangingPunct="1"/>
            <a:r>
              <a:rPr lang="en-US" altLang="fr-FR"/>
              <a:t>Publish: In order to be accessible, a service needs to publish its description such that the requestor can subsequently find it. Where it is published can vary depending upon the requirements of the application (see Service Publication Stack discussion for more details)</a:t>
            </a:r>
          </a:p>
          <a:p>
            <a:pPr eaLnBrk="1" hangingPunct="1"/>
            <a:r>
              <a:rPr lang="en-US" altLang="fr-FR"/>
              <a:t>Find: In the find operation, the service requestor retrieves a service description directly or queries the registry for the type of service required (see Service Discovery for more details). The find operation may be involved in two different lifecycle phases for the service requestor: at design time in order to retrieve the service's interface description for program development, and at runtime in order to retrieve the service's binding and location description for invocation.</a:t>
            </a:r>
          </a:p>
          <a:p>
            <a:pPr eaLnBrk="1" hangingPunct="1"/>
            <a:r>
              <a:rPr lang="en-US" altLang="fr-FR"/>
              <a:t>Interact: Eventually, a service needs to be invoked. In the interact operation the service requestor invokes or initiates an interaction with the service at runtime using the binding details in the service description to locate, contact, and invoke the service. Examples of the interaction include: single message one way, broadcast from requester to many services, a multi message conversation, or a business process. Any of these types of interactions can be synchronous or asynchronous.</a:t>
            </a:r>
          </a:p>
          <a:p>
            <a:pPr eaLnBrk="1" hangingPunct="1"/>
            <a:endParaRPr lang="en-US" altLang="fr-FR"/>
          </a:p>
        </p:txBody>
      </p:sp>
    </p:spTree>
    <p:extLst>
      <p:ext uri="{BB962C8B-B14F-4D97-AF65-F5344CB8AC3E}">
        <p14:creationId xmlns:p14="http://schemas.microsoft.com/office/powerpoint/2010/main" val="187426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9D39B-A791-A8BA-5EEA-EFFE9DCEF268}"/>
            </a:ext>
          </a:extLst>
        </p:cNvPr>
        <p:cNvGrpSpPr/>
        <p:nvPr/>
      </p:nvGrpSpPr>
      <p:grpSpPr>
        <a:xfrm>
          <a:off x="0" y="0"/>
          <a:ext cx="0" cy="0"/>
          <a:chOff x="0" y="0"/>
          <a:chExt cx="0" cy="0"/>
        </a:xfrm>
      </p:grpSpPr>
      <p:sp>
        <p:nvSpPr>
          <p:cNvPr id="27650" name="Rectangle 7">
            <a:extLst>
              <a:ext uri="{FF2B5EF4-FFF2-40B4-BE49-F238E27FC236}">
                <a16:creationId xmlns:a16="http://schemas.microsoft.com/office/drawing/2014/main" id="{A5326D09-C552-CF2F-CE06-B8635307C5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4A0B1FAE-33D6-8F47-BE7B-1C5A36C10050}" type="slidenum">
              <a:rPr lang="en-US" altLang="fr-FR">
                <a:latin typeface="Arial" panose="020B0604020202020204" pitchFamily="34" charset="0"/>
              </a:rPr>
              <a:pPr eaLnBrk="1" hangingPunct="1"/>
              <a:t>82</a:t>
            </a:fld>
            <a:endParaRPr lang="en-US" altLang="fr-FR">
              <a:latin typeface="Arial" panose="020B0604020202020204" pitchFamily="34" charset="0"/>
            </a:endParaRPr>
          </a:p>
        </p:txBody>
      </p:sp>
      <p:sp>
        <p:nvSpPr>
          <p:cNvPr id="27651" name="Rectangle 2">
            <a:extLst>
              <a:ext uri="{FF2B5EF4-FFF2-40B4-BE49-F238E27FC236}">
                <a16:creationId xmlns:a16="http://schemas.microsoft.com/office/drawing/2014/main" id="{B2AD86DE-F877-ADE6-C15D-29893E704728}"/>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C999B007-8EA8-EDA4-FE8C-98D7F0D014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fr-FR"/>
              <a:t>Independent stacks assembled into a single stack where each additional layer builds upon the capabilities provided by those below it. The vertical towers represent the variety of over arching concerns that must be addressed at every level of each of the stacks.</a:t>
            </a:r>
          </a:p>
          <a:p>
            <a:pPr eaLnBrk="1" hangingPunct="1"/>
            <a:endParaRPr lang="en-US" altLang="fr-FR"/>
          </a:p>
        </p:txBody>
      </p:sp>
    </p:spTree>
    <p:extLst>
      <p:ext uri="{BB962C8B-B14F-4D97-AF65-F5344CB8AC3E}">
        <p14:creationId xmlns:p14="http://schemas.microsoft.com/office/powerpoint/2010/main" val="2053516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B4F73-0C0D-2784-4149-7E14A52E31B9}"/>
            </a:ext>
          </a:extLst>
        </p:cNvPr>
        <p:cNvGrpSpPr/>
        <p:nvPr/>
      </p:nvGrpSpPr>
      <p:grpSpPr>
        <a:xfrm>
          <a:off x="0" y="0"/>
          <a:ext cx="0" cy="0"/>
          <a:chOff x="0" y="0"/>
          <a:chExt cx="0" cy="0"/>
        </a:xfrm>
      </p:grpSpPr>
      <p:sp>
        <p:nvSpPr>
          <p:cNvPr id="28674" name="Rectangle 7">
            <a:extLst>
              <a:ext uri="{FF2B5EF4-FFF2-40B4-BE49-F238E27FC236}">
                <a16:creationId xmlns:a16="http://schemas.microsoft.com/office/drawing/2014/main" id="{CC430A23-7A17-74F9-8D1B-2A228AA085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CB9CE4A2-1315-FA44-A740-CBABD21C690E}" type="slidenum">
              <a:rPr lang="en-US" altLang="fr-FR">
                <a:latin typeface="Arial" panose="020B0604020202020204" pitchFamily="34" charset="0"/>
              </a:rPr>
              <a:pPr eaLnBrk="1" hangingPunct="1"/>
              <a:t>83</a:t>
            </a:fld>
            <a:endParaRPr lang="en-US" altLang="fr-FR">
              <a:latin typeface="Arial" panose="020B0604020202020204" pitchFamily="34" charset="0"/>
            </a:endParaRPr>
          </a:p>
        </p:txBody>
      </p:sp>
      <p:sp>
        <p:nvSpPr>
          <p:cNvPr id="28675" name="Rectangle 2">
            <a:extLst>
              <a:ext uri="{FF2B5EF4-FFF2-40B4-BE49-F238E27FC236}">
                <a16:creationId xmlns:a16="http://schemas.microsoft.com/office/drawing/2014/main" id="{31FE7509-9590-919F-1369-5139D59D7B4E}"/>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E846C630-9D0F-C34F-4196-825E5EC6B7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fr-FR"/>
              <a:t>Transport  : Because of its ubiquity, HTTP is the de facto standard network protocol for Internet-available web services. Other Internet protocols may be supported including SMTP and FTP. </a:t>
            </a:r>
          </a:p>
          <a:p>
            <a:pPr eaLnBrk="1" hangingPunct="1"/>
            <a:r>
              <a:rPr lang="en-US" altLang="fr-FR"/>
              <a:t>Packaging : Packaging, represents the technologies that may be used to package information being exchanged.</a:t>
            </a:r>
          </a:p>
          <a:p>
            <a:pPr eaLnBrk="1" hangingPunct="1"/>
            <a:r>
              <a:rPr lang="en-US" altLang="fr-FR"/>
              <a:t>XML has been broadly adopted as the basis for Web service message packaging protocols and SOAP is currently the de facto standard for XML messaging.</a:t>
            </a:r>
          </a:p>
          <a:p>
            <a:pPr eaLnBrk="1" hangingPunct="1"/>
            <a:r>
              <a:rPr lang="en-US" altLang="fr-FR"/>
              <a:t>Extensions :</a:t>
            </a:r>
            <a:r>
              <a:rPr lang="en-US" altLang="fr-FR" b="1" i="1"/>
              <a:t> </a:t>
            </a:r>
            <a:r>
              <a:rPr lang="en-US" altLang="fr-FR"/>
              <a:t>Provides a framework that allows additional information to be attached to Web service messages representing a variety of additional concerns; such as context, routing, policy, etc. SOAP defines a mechanism to incorporate orthogonal extensions (also known as features) to the message in the form of headers and encoding rules.  </a:t>
            </a:r>
          </a:p>
        </p:txBody>
      </p:sp>
    </p:spTree>
    <p:extLst>
      <p:ext uri="{BB962C8B-B14F-4D97-AF65-F5344CB8AC3E}">
        <p14:creationId xmlns:p14="http://schemas.microsoft.com/office/powerpoint/2010/main" val="18501100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4E6E0-6EAC-5ED6-66C6-531E19B5989E}"/>
            </a:ext>
          </a:extLst>
        </p:cNvPr>
        <p:cNvGrpSpPr/>
        <p:nvPr/>
      </p:nvGrpSpPr>
      <p:grpSpPr>
        <a:xfrm>
          <a:off x="0" y="0"/>
          <a:ext cx="0" cy="0"/>
          <a:chOff x="0" y="0"/>
          <a:chExt cx="0" cy="0"/>
        </a:xfrm>
      </p:grpSpPr>
      <p:sp>
        <p:nvSpPr>
          <p:cNvPr id="61442" name="Rectangle 7">
            <a:extLst>
              <a:ext uri="{FF2B5EF4-FFF2-40B4-BE49-F238E27FC236}">
                <a16:creationId xmlns:a16="http://schemas.microsoft.com/office/drawing/2014/main" id="{939C4CF0-7A1D-9111-1E69-CFCFEB6A50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eaLnBrk="0" hangingPunct="0">
              <a:defRPr sz="2400">
                <a:solidFill>
                  <a:srgbClr val="003399"/>
                </a:solidFill>
                <a:latin typeface="Tahoma" charset="0"/>
              </a:defRPr>
            </a:lvl1pPr>
            <a:lvl2pPr marL="742950" indent="-285750" defTabSz="903288" eaLnBrk="0" hangingPunct="0">
              <a:defRPr sz="2400">
                <a:solidFill>
                  <a:srgbClr val="003399"/>
                </a:solidFill>
                <a:latin typeface="Tahoma" charset="0"/>
              </a:defRPr>
            </a:lvl2pPr>
            <a:lvl3pPr marL="1143000" indent="-228600" defTabSz="903288" eaLnBrk="0" hangingPunct="0">
              <a:defRPr sz="2400">
                <a:solidFill>
                  <a:srgbClr val="003399"/>
                </a:solidFill>
                <a:latin typeface="Tahoma" charset="0"/>
              </a:defRPr>
            </a:lvl3pPr>
            <a:lvl4pPr marL="1600200" indent="-228600" defTabSz="903288" eaLnBrk="0" hangingPunct="0">
              <a:defRPr sz="2400">
                <a:solidFill>
                  <a:srgbClr val="003399"/>
                </a:solidFill>
                <a:latin typeface="Tahoma" charset="0"/>
              </a:defRPr>
            </a:lvl4pPr>
            <a:lvl5pPr marL="2057400" indent="-228600" defTabSz="903288" eaLnBrk="0" hangingPunct="0">
              <a:defRPr sz="2400">
                <a:solidFill>
                  <a:srgbClr val="003399"/>
                </a:solidFill>
                <a:latin typeface="Tahoma" charset="0"/>
              </a:defRPr>
            </a:lvl5pPr>
            <a:lvl6pPr marL="2514600" indent="-228600" defTabSz="903288" eaLnBrk="0" fontAlgn="base" hangingPunct="0">
              <a:spcBef>
                <a:spcPct val="20000"/>
              </a:spcBef>
              <a:spcAft>
                <a:spcPct val="0"/>
              </a:spcAft>
              <a:defRPr sz="2400">
                <a:solidFill>
                  <a:srgbClr val="003399"/>
                </a:solidFill>
                <a:latin typeface="Tahoma" charset="0"/>
              </a:defRPr>
            </a:lvl6pPr>
            <a:lvl7pPr marL="2971800" indent="-228600" defTabSz="903288" eaLnBrk="0" fontAlgn="base" hangingPunct="0">
              <a:spcBef>
                <a:spcPct val="20000"/>
              </a:spcBef>
              <a:spcAft>
                <a:spcPct val="0"/>
              </a:spcAft>
              <a:defRPr sz="2400">
                <a:solidFill>
                  <a:srgbClr val="003399"/>
                </a:solidFill>
                <a:latin typeface="Tahoma" charset="0"/>
              </a:defRPr>
            </a:lvl7pPr>
            <a:lvl8pPr marL="3429000" indent="-228600" defTabSz="903288" eaLnBrk="0" fontAlgn="base" hangingPunct="0">
              <a:spcBef>
                <a:spcPct val="20000"/>
              </a:spcBef>
              <a:spcAft>
                <a:spcPct val="0"/>
              </a:spcAft>
              <a:defRPr sz="2400">
                <a:solidFill>
                  <a:srgbClr val="003399"/>
                </a:solidFill>
                <a:latin typeface="Tahoma" charset="0"/>
              </a:defRPr>
            </a:lvl8pPr>
            <a:lvl9pPr marL="3886200" indent="-228600" defTabSz="903288" eaLnBrk="0" fontAlgn="base" hangingPunct="0">
              <a:spcBef>
                <a:spcPct val="20000"/>
              </a:spcBef>
              <a:spcAft>
                <a:spcPct val="0"/>
              </a:spcAft>
              <a:defRPr sz="2400">
                <a:solidFill>
                  <a:srgbClr val="003399"/>
                </a:solidFill>
                <a:latin typeface="Tahoma" charset="0"/>
              </a:defRPr>
            </a:lvl9pPr>
          </a:lstStyle>
          <a:p>
            <a:pPr eaLnBrk="1" hangingPunct="1"/>
            <a:fld id="{D9D5960E-BB94-5F4F-81A7-5E3525D69941}" type="slidenum">
              <a:rPr lang="en-GB" altLang="en-US" sz="1200">
                <a:solidFill>
                  <a:schemeClr val="tx1"/>
                </a:solidFill>
                <a:latin typeface="Times New Roman" charset="0"/>
              </a:rPr>
              <a:pPr eaLnBrk="1" hangingPunct="1"/>
              <a:t>85</a:t>
            </a:fld>
            <a:endParaRPr lang="en-GB" altLang="en-US" sz="1200">
              <a:solidFill>
                <a:schemeClr val="tx1"/>
              </a:solidFill>
              <a:latin typeface="Times New Roman" charset="0"/>
            </a:endParaRPr>
          </a:p>
        </p:txBody>
      </p:sp>
      <p:sp>
        <p:nvSpPr>
          <p:cNvPr id="61443" name="Rectangle 2">
            <a:extLst>
              <a:ext uri="{FF2B5EF4-FFF2-40B4-BE49-F238E27FC236}">
                <a16:creationId xmlns:a16="http://schemas.microsoft.com/office/drawing/2014/main" id="{BE8DA4B3-674E-9013-37D3-FDDB1112CA3E}"/>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A30C856A-5A3F-541D-B61E-03FFFB34A4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latin typeface="Times New Roman" charset="0"/>
            </a:endParaRPr>
          </a:p>
        </p:txBody>
      </p:sp>
    </p:spTree>
    <p:extLst>
      <p:ext uri="{BB962C8B-B14F-4D97-AF65-F5344CB8AC3E}">
        <p14:creationId xmlns:p14="http://schemas.microsoft.com/office/powerpoint/2010/main" val="16006358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ED223-6751-59A9-4312-3A0DD5A2E577}"/>
            </a:ext>
          </a:extLst>
        </p:cNvPr>
        <p:cNvGrpSpPr/>
        <p:nvPr/>
      </p:nvGrpSpPr>
      <p:grpSpPr>
        <a:xfrm>
          <a:off x="0" y="0"/>
          <a:ext cx="0" cy="0"/>
          <a:chOff x="0" y="0"/>
          <a:chExt cx="0" cy="0"/>
        </a:xfrm>
      </p:grpSpPr>
      <p:sp>
        <p:nvSpPr>
          <p:cNvPr id="62466" name="Rectangle 7">
            <a:extLst>
              <a:ext uri="{FF2B5EF4-FFF2-40B4-BE49-F238E27FC236}">
                <a16:creationId xmlns:a16="http://schemas.microsoft.com/office/drawing/2014/main" id="{2A4A3211-FDD1-A847-B7C0-F941975B01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eaLnBrk="0" hangingPunct="0">
              <a:defRPr sz="2400">
                <a:solidFill>
                  <a:srgbClr val="003399"/>
                </a:solidFill>
                <a:latin typeface="Tahoma" charset="0"/>
              </a:defRPr>
            </a:lvl1pPr>
            <a:lvl2pPr marL="742950" indent="-285750" defTabSz="903288" eaLnBrk="0" hangingPunct="0">
              <a:defRPr sz="2400">
                <a:solidFill>
                  <a:srgbClr val="003399"/>
                </a:solidFill>
                <a:latin typeface="Tahoma" charset="0"/>
              </a:defRPr>
            </a:lvl2pPr>
            <a:lvl3pPr marL="1143000" indent="-228600" defTabSz="903288" eaLnBrk="0" hangingPunct="0">
              <a:defRPr sz="2400">
                <a:solidFill>
                  <a:srgbClr val="003399"/>
                </a:solidFill>
                <a:latin typeface="Tahoma" charset="0"/>
              </a:defRPr>
            </a:lvl3pPr>
            <a:lvl4pPr marL="1600200" indent="-228600" defTabSz="903288" eaLnBrk="0" hangingPunct="0">
              <a:defRPr sz="2400">
                <a:solidFill>
                  <a:srgbClr val="003399"/>
                </a:solidFill>
                <a:latin typeface="Tahoma" charset="0"/>
              </a:defRPr>
            </a:lvl4pPr>
            <a:lvl5pPr marL="2057400" indent="-228600" defTabSz="903288" eaLnBrk="0" hangingPunct="0">
              <a:defRPr sz="2400">
                <a:solidFill>
                  <a:srgbClr val="003399"/>
                </a:solidFill>
                <a:latin typeface="Tahoma" charset="0"/>
              </a:defRPr>
            </a:lvl5pPr>
            <a:lvl6pPr marL="2514600" indent="-228600" defTabSz="903288" eaLnBrk="0" fontAlgn="base" hangingPunct="0">
              <a:spcBef>
                <a:spcPct val="20000"/>
              </a:spcBef>
              <a:spcAft>
                <a:spcPct val="0"/>
              </a:spcAft>
              <a:defRPr sz="2400">
                <a:solidFill>
                  <a:srgbClr val="003399"/>
                </a:solidFill>
                <a:latin typeface="Tahoma" charset="0"/>
              </a:defRPr>
            </a:lvl6pPr>
            <a:lvl7pPr marL="2971800" indent="-228600" defTabSz="903288" eaLnBrk="0" fontAlgn="base" hangingPunct="0">
              <a:spcBef>
                <a:spcPct val="20000"/>
              </a:spcBef>
              <a:spcAft>
                <a:spcPct val="0"/>
              </a:spcAft>
              <a:defRPr sz="2400">
                <a:solidFill>
                  <a:srgbClr val="003399"/>
                </a:solidFill>
                <a:latin typeface="Tahoma" charset="0"/>
              </a:defRPr>
            </a:lvl7pPr>
            <a:lvl8pPr marL="3429000" indent="-228600" defTabSz="903288" eaLnBrk="0" fontAlgn="base" hangingPunct="0">
              <a:spcBef>
                <a:spcPct val="20000"/>
              </a:spcBef>
              <a:spcAft>
                <a:spcPct val="0"/>
              </a:spcAft>
              <a:defRPr sz="2400">
                <a:solidFill>
                  <a:srgbClr val="003399"/>
                </a:solidFill>
                <a:latin typeface="Tahoma" charset="0"/>
              </a:defRPr>
            </a:lvl8pPr>
            <a:lvl9pPr marL="3886200" indent="-228600" defTabSz="903288" eaLnBrk="0" fontAlgn="base" hangingPunct="0">
              <a:spcBef>
                <a:spcPct val="20000"/>
              </a:spcBef>
              <a:spcAft>
                <a:spcPct val="0"/>
              </a:spcAft>
              <a:defRPr sz="2400">
                <a:solidFill>
                  <a:srgbClr val="003399"/>
                </a:solidFill>
                <a:latin typeface="Tahoma" charset="0"/>
              </a:defRPr>
            </a:lvl9pPr>
          </a:lstStyle>
          <a:p>
            <a:pPr eaLnBrk="1" hangingPunct="1"/>
            <a:fld id="{280E0DCC-4007-7D48-951A-2F88E0757849}" type="slidenum">
              <a:rPr lang="en-GB" altLang="en-US" sz="1200">
                <a:solidFill>
                  <a:schemeClr val="tx1"/>
                </a:solidFill>
                <a:latin typeface="Times New Roman" charset="0"/>
              </a:rPr>
              <a:pPr eaLnBrk="1" hangingPunct="1"/>
              <a:t>87</a:t>
            </a:fld>
            <a:endParaRPr lang="en-GB" altLang="en-US" sz="1200">
              <a:solidFill>
                <a:schemeClr val="tx1"/>
              </a:solidFill>
              <a:latin typeface="Times New Roman" charset="0"/>
            </a:endParaRPr>
          </a:p>
        </p:txBody>
      </p:sp>
      <p:sp>
        <p:nvSpPr>
          <p:cNvPr id="62467" name="Rectangle 2">
            <a:extLst>
              <a:ext uri="{FF2B5EF4-FFF2-40B4-BE49-F238E27FC236}">
                <a16:creationId xmlns:a16="http://schemas.microsoft.com/office/drawing/2014/main" id="{E5C63B7A-4616-5904-7264-18D07493A2A9}"/>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A1578E39-6BFA-DFC5-383E-862169BB19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latin typeface="Times New Roman" charset="0"/>
            </a:endParaRPr>
          </a:p>
        </p:txBody>
      </p:sp>
    </p:spTree>
    <p:extLst>
      <p:ext uri="{BB962C8B-B14F-4D97-AF65-F5344CB8AC3E}">
        <p14:creationId xmlns:p14="http://schemas.microsoft.com/office/powerpoint/2010/main" val="809297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98BAB-C328-73E1-9CDF-426649F57061}"/>
            </a:ext>
          </a:extLst>
        </p:cNvPr>
        <p:cNvGrpSpPr/>
        <p:nvPr/>
      </p:nvGrpSpPr>
      <p:grpSpPr>
        <a:xfrm>
          <a:off x="0" y="0"/>
          <a:ext cx="0" cy="0"/>
          <a:chOff x="0" y="0"/>
          <a:chExt cx="0" cy="0"/>
        </a:xfrm>
      </p:grpSpPr>
      <p:sp>
        <p:nvSpPr>
          <p:cNvPr id="63490" name="Rectangle 7">
            <a:extLst>
              <a:ext uri="{FF2B5EF4-FFF2-40B4-BE49-F238E27FC236}">
                <a16:creationId xmlns:a16="http://schemas.microsoft.com/office/drawing/2014/main" id="{90FDB987-03C8-6AE0-908B-5BDED7C7C5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eaLnBrk="0" hangingPunct="0">
              <a:defRPr sz="2400">
                <a:solidFill>
                  <a:srgbClr val="003399"/>
                </a:solidFill>
                <a:latin typeface="Tahoma" charset="0"/>
              </a:defRPr>
            </a:lvl1pPr>
            <a:lvl2pPr marL="742950" indent="-285750" defTabSz="903288" eaLnBrk="0" hangingPunct="0">
              <a:defRPr sz="2400">
                <a:solidFill>
                  <a:srgbClr val="003399"/>
                </a:solidFill>
                <a:latin typeface="Tahoma" charset="0"/>
              </a:defRPr>
            </a:lvl2pPr>
            <a:lvl3pPr marL="1143000" indent="-228600" defTabSz="903288" eaLnBrk="0" hangingPunct="0">
              <a:defRPr sz="2400">
                <a:solidFill>
                  <a:srgbClr val="003399"/>
                </a:solidFill>
                <a:latin typeface="Tahoma" charset="0"/>
              </a:defRPr>
            </a:lvl3pPr>
            <a:lvl4pPr marL="1600200" indent="-228600" defTabSz="903288" eaLnBrk="0" hangingPunct="0">
              <a:defRPr sz="2400">
                <a:solidFill>
                  <a:srgbClr val="003399"/>
                </a:solidFill>
                <a:latin typeface="Tahoma" charset="0"/>
              </a:defRPr>
            </a:lvl4pPr>
            <a:lvl5pPr marL="2057400" indent="-228600" defTabSz="903288" eaLnBrk="0" hangingPunct="0">
              <a:defRPr sz="2400">
                <a:solidFill>
                  <a:srgbClr val="003399"/>
                </a:solidFill>
                <a:latin typeface="Tahoma" charset="0"/>
              </a:defRPr>
            </a:lvl5pPr>
            <a:lvl6pPr marL="2514600" indent="-228600" defTabSz="903288" eaLnBrk="0" fontAlgn="base" hangingPunct="0">
              <a:spcBef>
                <a:spcPct val="20000"/>
              </a:spcBef>
              <a:spcAft>
                <a:spcPct val="0"/>
              </a:spcAft>
              <a:defRPr sz="2400">
                <a:solidFill>
                  <a:srgbClr val="003399"/>
                </a:solidFill>
                <a:latin typeface="Tahoma" charset="0"/>
              </a:defRPr>
            </a:lvl6pPr>
            <a:lvl7pPr marL="2971800" indent="-228600" defTabSz="903288" eaLnBrk="0" fontAlgn="base" hangingPunct="0">
              <a:spcBef>
                <a:spcPct val="20000"/>
              </a:spcBef>
              <a:spcAft>
                <a:spcPct val="0"/>
              </a:spcAft>
              <a:defRPr sz="2400">
                <a:solidFill>
                  <a:srgbClr val="003399"/>
                </a:solidFill>
                <a:latin typeface="Tahoma" charset="0"/>
              </a:defRPr>
            </a:lvl7pPr>
            <a:lvl8pPr marL="3429000" indent="-228600" defTabSz="903288" eaLnBrk="0" fontAlgn="base" hangingPunct="0">
              <a:spcBef>
                <a:spcPct val="20000"/>
              </a:spcBef>
              <a:spcAft>
                <a:spcPct val="0"/>
              </a:spcAft>
              <a:defRPr sz="2400">
                <a:solidFill>
                  <a:srgbClr val="003399"/>
                </a:solidFill>
                <a:latin typeface="Tahoma" charset="0"/>
              </a:defRPr>
            </a:lvl8pPr>
            <a:lvl9pPr marL="3886200" indent="-228600" defTabSz="903288" eaLnBrk="0" fontAlgn="base" hangingPunct="0">
              <a:spcBef>
                <a:spcPct val="20000"/>
              </a:spcBef>
              <a:spcAft>
                <a:spcPct val="0"/>
              </a:spcAft>
              <a:defRPr sz="2400">
                <a:solidFill>
                  <a:srgbClr val="003399"/>
                </a:solidFill>
                <a:latin typeface="Tahoma" charset="0"/>
              </a:defRPr>
            </a:lvl9pPr>
          </a:lstStyle>
          <a:p>
            <a:pPr eaLnBrk="1" hangingPunct="1"/>
            <a:fld id="{5CBCB4D3-7542-9547-8517-38479BE323FA}" type="slidenum">
              <a:rPr lang="en-GB" altLang="en-US" sz="1200">
                <a:solidFill>
                  <a:schemeClr val="tx1"/>
                </a:solidFill>
                <a:latin typeface="Times New Roman" charset="0"/>
              </a:rPr>
              <a:pPr eaLnBrk="1" hangingPunct="1"/>
              <a:t>88</a:t>
            </a:fld>
            <a:endParaRPr lang="en-GB" altLang="en-US" sz="1200">
              <a:solidFill>
                <a:schemeClr val="tx1"/>
              </a:solidFill>
              <a:latin typeface="Times New Roman" charset="0"/>
            </a:endParaRPr>
          </a:p>
        </p:txBody>
      </p:sp>
      <p:sp>
        <p:nvSpPr>
          <p:cNvPr id="63491" name="Rectangle 2">
            <a:extLst>
              <a:ext uri="{FF2B5EF4-FFF2-40B4-BE49-F238E27FC236}">
                <a16:creationId xmlns:a16="http://schemas.microsoft.com/office/drawing/2014/main" id="{3DF8B64B-2B2D-4A2E-1FE3-3FC068BE34E2}"/>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47D1CA7E-6573-F4ED-30EC-BE9C71B7F2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latin typeface="Times New Roman" charset="0"/>
            </a:endParaRPr>
          </a:p>
        </p:txBody>
      </p:sp>
    </p:spTree>
    <p:extLst>
      <p:ext uri="{BB962C8B-B14F-4D97-AF65-F5344CB8AC3E}">
        <p14:creationId xmlns:p14="http://schemas.microsoft.com/office/powerpoint/2010/main" val="1581208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EE6D6-4640-DA79-BE9A-89BBD6B33E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62D3B1-2BF0-67FD-012F-0D0186E206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231149-8C69-7114-D14F-EFC804A573F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D893D7A-09A4-5545-20CA-1B8DEAD09AE0}"/>
              </a:ext>
            </a:extLst>
          </p:cNvPr>
          <p:cNvSpPr>
            <a:spLocks noGrp="1"/>
          </p:cNvSpPr>
          <p:nvPr>
            <p:ph type="sldNum" sz="quarter" idx="10"/>
          </p:nvPr>
        </p:nvSpPr>
        <p:spPr/>
        <p:txBody>
          <a:bodyPr/>
          <a:lstStyle/>
          <a:p>
            <a:fld id="{0BF20BA8-12AF-476D-99B2-894C09A4EE62}" type="slidenum">
              <a:rPr lang="en-GB" smtClean="0"/>
              <a:t>13</a:t>
            </a:fld>
            <a:endParaRPr lang="en-GB"/>
          </a:p>
        </p:txBody>
      </p:sp>
    </p:spTree>
    <p:extLst>
      <p:ext uri="{BB962C8B-B14F-4D97-AF65-F5344CB8AC3E}">
        <p14:creationId xmlns:p14="http://schemas.microsoft.com/office/powerpoint/2010/main" val="42426032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75B9A-FCAE-5FCD-D2F2-C30C2C66AEFF}"/>
            </a:ext>
          </a:extLst>
        </p:cNvPr>
        <p:cNvGrpSpPr/>
        <p:nvPr/>
      </p:nvGrpSpPr>
      <p:grpSpPr>
        <a:xfrm>
          <a:off x="0" y="0"/>
          <a:ext cx="0" cy="0"/>
          <a:chOff x="0" y="0"/>
          <a:chExt cx="0" cy="0"/>
        </a:xfrm>
      </p:grpSpPr>
      <p:sp>
        <p:nvSpPr>
          <p:cNvPr id="64514" name="Rectangle 7">
            <a:extLst>
              <a:ext uri="{FF2B5EF4-FFF2-40B4-BE49-F238E27FC236}">
                <a16:creationId xmlns:a16="http://schemas.microsoft.com/office/drawing/2014/main" id="{46599F67-8911-E112-590B-95E56FC79F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eaLnBrk="0" hangingPunct="0">
              <a:defRPr sz="2400">
                <a:solidFill>
                  <a:srgbClr val="003399"/>
                </a:solidFill>
                <a:latin typeface="Tahoma" charset="0"/>
              </a:defRPr>
            </a:lvl1pPr>
            <a:lvl2pPr marL="742950" indent="-285750" defTabSz="903288" eaLnBrk="0" hangingPunct="0">
              <a:defRPr sz="2400">
                <a:solidFill>
                  <a:srgbClr val="003399"/>
                </a:solidFill>
                <a:latin typeface="Tahoma" charset="0"/>
              </a:defRPr>
            </a:lvl2pPr>
            <a:lvl3pPr marL="1143000" indent="-228600" defTabSz="903288" eaLnBrk="0" hangingPunct="0">
              <a:defRPr sz="2400">
                <a:solidFill>
                  <a:srgbClr val="003399"/>
                </a:solidFill>
                <a:latin typeface="Tahoma" charset="0"/>
              </a:defRPr>
            </a:lvl3pPr>
            <a:lvl4pPr marL="1600200" indent="-228600" defTabSz="903288" eaLnBrk="0" hangingPunct="0">
              <a:defRPr sz="2400">
                <a:solidFill>
                  <a:srgbClr val="003399"/>
                </a:solidFill>
                <a:latin typeface="Tahoma" charset="0"/>
              </a:defRPr>
            </a:lvl4pPr>
            <a:lvl5pPr marL="2057400" indent="-228600" defTabSz="903288" eaLnBrk="0" hangingPunct="0">
              <a:defRPr sz="2400">
                <a:solidFill>
                  <a:srgbClr val="003399"/>
                </a:solidFill>
                <a:latin typeface="Tahoma" charset="0"/>
              </a:defRPr>
            </a:lvl5pPr>
            <a:lvl6pPr marL="2514600" indent="-228600" defTabSz="903288" eaLnBrk="0" fontAlgn="base" hangingPunct="0">
              <a:spcBef>
                <a:spcPct val="20000"/>
              </a:spcBef>
              <a:spcAft>
                <a:spcPct val="0"/>
              </a:spcAft>
              <a:defRPr sz="2400">
                <a:solidFill>
                  <a:srgbClr val="003399"/>
                </a:solidFill>
                <a:latin typeface="Tahoma" charset="0"/>
              </a:defRPr>
            </a:lvl6pPr>
            <a:lvl7pPr marL="2971800" indent="-228600" defTabSz="903288" eaLnBrk="0" fontAlgn="base" hangingPunct="0">
              <a:spcBef>
                <a:spcPct val="20000"/>
              </a:spcBef>
              <a:spcAft>
                <a:spcPct val="0"/>
              </a:spcAft>
              <a:defRPr sz="2400">
                <a:solidFill>
                  <a:srgbClr val="003399"/>
                </a:solidFill>
                <a:latin typeface="Tahoma" charset="0"/>
              </a:defRPr>
            </a:lvl7pPr>
            <a:lvl8pPr marL="3429000" indent="-228600" defTabSz="903288" eaLnBrk="0" fontAlgn="base" hangingPunct="0">
              <a:spcBef>
                <a:spcPct val="20000"/>
              </a:spcBef>
              <a:spcAft>
                <a:spcPct val="0"/>
              </a:spcAft>
              <a:defRPr sz="2400">
                <a:solidFill>
                  <a:srgbClr val="003399"/>
                </a:solidFill>
                <a:latin typeface="Tahoma" charset="0"/>
              </a:defRPr>
            </a:lvl8pPr>
            <a:lvl9pPr marL="3886200" indent="-228600" defTabSz="903288" eaLnBrk="0" fontAlgn="base" hangingPunct="0">
              <a:spcBef>
                <a:spcPct val="20000"/>
              </a:spcBef>
              <a:spcAft>
                <a:spcPct val="0"/>
              </a:spcAft>
              <a:defRPr sz="2400">
                <a:solidFill>
                  <a:srgbClr val="003399"/>
                </a:solidFill>
                <a:latin typeface="Tahoma" charset="0"/>
              </a:defRPr>
            </a:lvl9pPr>
          </a:lstStyle>
          <a:p>
            <a:pPr eaLnBrk="1" hangingPunct="1"/>
            <a:fld id="{CE2C8AE5-EBC8-EC47-B84A-A3D921796412}" type="slidenum">
              <a:rPr lang="en-GB" altLang="en-US" sz="1200">
                <a:solidFill>
                  <a:schemeClr val="tx1"/>
                </a:solidFill>
                <a:latin typeface="Times New Roman" charset="0"/>
              </a:rPr>
              <a:pPr eaLnBrk="1" hangingPunct="1"/>
              <a:t>89</a:t>
            </a:fld>
            <a:endParaRPr lang="en-GB" altLang="en-US" sz="1200">
              <a:solidFill>
                <a:schemeClr val="tx1"/>
              </a:solidFill>
              <a:latin typeface="Times New Roman" charset="0"/>
            </a:endParaRPr>
          </a:p>
        </p:txBody>
      </p:sp>
      <p:sp>
        <p:nvSpPr>
          <p:cNvPr id="64515" name="Rectangle 2">
            <a:extLst>
              <a:ext uri="{FF2B5EF4-FFF2-40B4-BE49-F238E27FC236}">
                <a16:creationId xmlns:a16="http://schemas.microsoft.com/office/drawing/2014/main" id="{FAA5D328-E529-5C3C-60D5-6C477505EB9A}"/>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7A3DB2C4-3F38-57F7-1615-38095119D4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latin typeface="Times New Roman" charset="0"/>
            </a:endParaRPr>
          </a:p>
        </p:txBody>
      </p:sp>
    </p:spTree>
    <p:extLst>
      <p:ext uri="{BB962C8B-B14F-4D97-AF65-F5344CB8AC3E}">
        <p14:creationId xmlns:p14="http://schemas.microsoft.com/office/powerpoint/2010/main" val="797606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6C8A9-5627-1B45-8CBF-77B293B8B6F3}"/>
            </a:ext>
          </a:extLst>
        </p:cNvPr>
        <p:cNvGrpSpPr/>
        <p:nvPr/>
      </p:nvGrpSpPr>
      <p:grpSpPr>
        <a:xfrm>
          <a:off x="0" y="0"/>
          <a:ext cx="0" cy="0"/>
          <a:chOff x="0" y="0"/>
          <a:chExt cx="0" cy="0"/>
        </a:xfrm>
      </p:grpSpPr>
      <p:sp>
        <p:nvSpPr>
          <p:cNvPr id="65538" name="Rectangle 7">
            <a:extLst>
              <a:ext uri="{FF2B5EF4-FFF2-40B4-BE49-F238E27FC236}">
                <a16:creationId xmlns:a16="http://schemas.microsoft.com/office/drawing/2014/main" id="{A85E6A9E-77F2-0CE4-04D9-ABAB0C5CDE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eaLnBrk="0" hangingPunct="0">
              <a:defRPr sz="2400">
                <a:solidFill>
                  <a:srgbClr val="003399"/>
                </a:solidFill>
                <a:latin typeface="Tahoma" charset="0"/>
              </a:defRPr>
            </a:lvl1pPr>
            <a:lvl2pPr marL="742950" indent="-285750" defTabSz="903288" eaLnBrk="0" hangingPunct="0">
              <a:defRPr sz="2400">
                <a:solidFill>
                  <a:srgbClr val="003399"/>
                </a:solidFill>
                <a:latin typeface="Tahoma" charset="0"/>
              </a:defRPr>
            </a:lvl2pPr>
            <a:lvl3pPr marL="1143000" indent="-228600" defTabSz="903288" eaLnBrk="0" hangingPunct="0">
              <a:defRPr sz="2400">
                <a:solidFill>
                  <a:srgbClr val="003399"/>
                </a:solidFill>
                <a:latin typeface="Tahoma" charset="0"/>
              </a:defRPr>
            </a:lvl3pPr>
            <a:lvl4pPr marL="1600200" indent="-228600" defTabSz="903288" eaLnBrk="0" hangingPunct="0">
              <a:defRPr sz="2400">
                <a:solidFill>
                  <a:srgbClr val="003399"/>
                </a:solidFill>
                <a:latin typeface="Tahoma" charset="0"/>
              </a:defRPr>
            </a:lvl4pPr>
            <a:lvl5pPr marL="2057400" indent="-228600" defTabSz="903288" eaLnBrk="0" hangingPunct="0">
              <a:defRPr sz="2400">
                <a:solidFill>
                  <a:srgbClr val="003399"/>
                </a:solidFill>
                <a:latin typeface="Tahoma" charset="0"/>
              </a:defRPr>
            </a:lvl5pPr>
            <a:lvl6pPr marL="2514600" indent="-228600" defTabSz="903288" eaLnBrk="0" fontAlgn="base" hangingPunct="0">
              <a:spcBef>
                <a:spcPct val="20000"/>
              </a:spcBef>
              <a:spcAft>
                <a:spcPct val="0"/>
              </a:spcAft>
              <a:defRPr sz="2400">
                <a:solidFill>
                  <a:srgbClr val="003399"/>
                </a:solidFill>
                <a:latin typeface="Tahoma" charset="0"/>
              </a:defRPr>
            </a:lvl6pPr>
            <a:lvl7pPr marL="2971800" indent="-228600" defTabSz="903288" eaLnBrk="0" fontAlgn="base" hangingPunct="0">
              <a:spcBef>
                <a:spcPct val="20000"/>
              </a:spcBef>
              <a:spcAft>
                <a:spcPct val="0"/>
              </a:spcAft>
              <a:defRPr sz="2400">
                <a:solidFill>
                  <a:srgbClr val="003399"/>
                </a:solidFill>
                <a:latin typeface="Tahoma" charset="0"/>
              </a:defRPr>
            </a:lvl7pPr>
            <a:lvl8pPr marL="3429000" indent="-228600" defTabSz="903288" eaLnBrk="0" fontAlgn="base" hangingPunct="0">
              <a:spcBef>
                <a:spcPct val="20000"/>
              </a:spcBef>
              <a:spcAft>
                <a:spcPct val="0"/>
              </a:spcAft>
              <a:defRPr sz="2400">
                <a:solidFill>
                  <a:srgbClr val="003399"/>
                </a:solidFill>
                <a:latin typeface="Tahoma" charset="0"/>
              </a:defRPr>
            </a:lvl8pPr>
            <a:lvl9pPr marL="3886200" indent="-228600" defTabSz="903288" eaLnBrk="0" fontAlgn="base" hangingPunct="0">
              <a:spcBef>
                <a:spcPct val="20000"/>
              </a:spcBef>
              <a:spcAft>
                <a:spcPct val="0"/>
              </a:spcAft>
              <a:defRPr sz="2400">
                <a:solidFill>
                  <a:srgbClr val="003399"/>
                </a:solidFill>
                <a:latin typeface="Tahoma" charset="0"/>
              </a:defRPr>
            </a:lvl9pPr>
          </a:lstStyle>
          <a:p>
            <a:pPr eaLnBrk="1" hangingPunct="1"/>
            <a:fld id="{6C1E3471-FDA9-9042-8171-013149B97E2D}" type="slidenum">
              <a:rPr lang="en-GB" altLang="en-US" sz="1200">
                <a:solidFill>
                  <a:schemeClr val="tx1"/>
                </a:solidFill>
                <a:latin typeface="Times New Roman" charset="0"/>
              </a:rPr>
              <a:pPr eaLnBrk="1" hangingPunct="1"/>
              <a:t>90</a:t>
            </a:fld>
            <a:endParaRPr lang="en-GB" altLang="en-US" sz="1200">
              <a:solidFill>
                <a:schemeClr val="tx1"/>
              </a:solidFill>
              <a:latin typeface="Times New Roman" charset="0"/>
            </a:endParaRPr>
          </a:p>
        </p:txBody>
      </p:sp>
      <p:sp>
        <p:nvSpPr>
          <p:cNvPr id="65539" name="Rectangle 2">
            <a:extLst>
              <a:ext uri="{FF2B5EF4-FFF2-40B4-BE49-F238E27FC236}">
                <a16:creationId xmlns:a16="http://schemas.microsoft.com/office/drawing/2014/main" id="{0FDEA194-2879-9178-2A4D-AFEDF98CD769}"/>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414F01A2-6B64-3682-0DFE-6EE047AF4A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latin typeface="Times New Roman" charset="0"/>
            </a:endParaRPr>
          </a:p>
        </p:txBody>
      </p:sp>
    </p:spTree>
    <p:extLst>
      <p:ext uri="{BB962C8B-B14F-4D97-AF65-F5344CB8AC3E}">
        <p14:creationId xmlns:p14="http://schemas.microsoft.com/office/powerpoint/2010/main" val="1295144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C86AD-122B-913D-5C73-20BF87F5A742}"/>
            </a:ext>
          </a:extLst>
        </p:cNvPr>
        <p:cNvGrpSpPr/>
        <p:nvPr/>
      </p:nvGrpSpPr>
      <p:grpSpPr>
        <a:xfrm>
          <a:off x="0" y="0"/>
          <a:ext cx="0" cy="0"/>
          <a:chOff x="0" y="0"/>
          <a:chExt cx="0" cy="0"/>
        </a:xfrm>
      </p:grpSpPr>
      <p:sp>
        <p:nvSpPr>
          <p:cNvPr id="70658" name="Rectangle 7">
            <a:extLst>
              <a:ext uri="{FF2B5EF4-FFF2-40B4-BE49-F238E27FC236}">
                <a16:creationId xmlns:a16="http://schemas.microsoft.com/office/drawing/2014/main" id="{BB005AA9-B894-8970-0826-F5DA2F4DD9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eaLnBrk="0" hangingPunct="0">
              <a:defRPr sz="2400">
                <a:solidFill>
                  <a:srgbClr val="003399"/>
                </a:solidFill>
                <a:latin typeface="Tahoma" charset="0"/>
              </a:defRPr>
            </a:lvl1pPr>
            <a:lvl2pPr marL="742950" indent="-285750" defTabSz="903288" eaLnBrk="0" hangingPunct="0">
              <a:defRPr sz="2400">
                <a:solidFill>
                  <a:srgbClr val="003399"/>
                </a:solidFill>
                <a:latin typeface="Tahoma" charset="0"/>
              </a:defRPr>
            </a:lvl2pPr>
            <a:lvl3pPr marL="1143000" indent="-228600" defTabSz="903288" eaLnBrk="0" hangingPunct="0">
              <a:defRPr sz="2400">
                <a:solidFill>
                  <a:srgbClr val="003399"/>
                </a:solidFill>
                <a:latin typeface="Tahoma" charset="0"/>
              </a:defRPr>
            </a:lvl3pPr>
            <a:lvl4pPr marL="1600200" indent="-228600" defTabSz="903288" eaLnBrk="0" hangingPunct="0">
              <a:defRPr sz="2400">
                <a:solidFill>
                  <a:srgbClr val="003399"/>
                </a:solidFill>
                <a:latin typeface="Tahoma" charset="0"/>
              </a:defRPr>
            </a:lvl4pPr>
            <a:lvl5pPr marL="2057400" indent="-228600" defTabSz="903288" eaLnBrk="0" hangingPunct="0">
              <a:defRPr sz="2400">
                <a:solidFill>
                  <a:srgbClr val="003399"/>
                </a:solidFill>
                <a:latin typeface="Tahoma" charset="0"/>
              </a:defRPr>
            </a:lvl5pPr>
            <a:lvl6pPr marL="2514600" indent="-228600" defTabSz="903288" eaLnBrk="0" fontAlgn="base" hangingPunct="0">
              <a:spcBef>
                <a:spcPct val="20000"/>
              </a:spcBef>
              <a:spcAft>
                <a:spcPct val="0"/>
              </a:spcAft>
              <a:defRPr sz="2400">
                <a:solidFill>
                  <a:srgbClr val="003399"/>
                </a:solidFill>
                <a:latin typeface="Tahoma" charset="0"/>
              </a:defRPr>
            </a:lvl6pPr>
            <a:lvl7pPr marL="2971800" indent="-228600" defTabSz="903288" eaLnBrk="0" fontAlgn="base" hangingPunct="0">
              <a:spcBef>
                <a:spcPct val="20000"/>
              </a:spcBef>
              <a:spcAft>
                <a:spcPct val="0"/>
              </a:spcAft>
              <a:defRPr sz="2400">
                <a:solidFill>
                  <a:srgbClr val="003399"/>
                </a:solidFill>
                <a:latin typeface="Tahoma" charset="0"/>
              </a:defRPr>
            </a:lvl7pPr>
            <a:lvl8pPr marL="3429000" indent="-228600" defTabSz="903288" eaLnBrk="0" fontAlgn="base" hangingPunct="0">
              <a:spcBef>
                <a:spcPct val="20000"/>
              </a:spcBef>
              <a:spcAft>
                <a:spcPct val="0"/>
              </a:spcAft>
              <a:defRPr sz="2400">
                <a:solidFill>
                  <a:srgbClr val="003399"/>
                </a:solidFill>
                <a:latin typeface="Tahoma" charset="0"/>
              </a:defRPr>
            </a:lvl8pPr>
            <a:lvl9pPr marL="3886200" indent="-228600" defTabSz="903288" eaLnBrk="0" fontAlgn="base" hangingPunct="0">
              <a:spcBef>
                <a:spcPct val="20000"/>
              </a:spcBef>
              <a:spcAft>
                <a:spcPct val="0"/>
              </a:spcAft>
              <a:defRPr sz="2400">
                <a:solidFill>
                  <a:srgbClr val="003399"/>
                </a:solidFill>
                <a:latin typeface="Tahoma" charset="0"/>
              </a:defRPr>
            </a:lvl9pPr>
          </a:lstStyle>
          <a:p>
            <a:pPr eaLnBrk="1" hangingPunct="1"/>
            <a:fld id="{45C4737C-3B3C-F641-BA3B-D240C947A510}" type="slidenum">
              <a:rPr lang="en-GB" altLang="en-US" sz="1200">
                <a:solidFill>
                  <a:schemeClr val="tx1"/>
                </a:solidFill>
                <a:latin typeface="Times New Roman" charset="0"/>
              </a:rPr>
              <a:pPr eaLnBrk="1" hangingPunct="1"/>
              <a:t>91</a:t>
            </a:fld>
            <a:endParaRPr lang="en-GB" altLang="en-US" sz="1200">
              <a:solidFill>
                <a:schemeClr val="tx1"/>
              </a:solidFill>
              <a:latin typeface="Times New Roman" charset="0"/>
            </a:endParaRPr>
          </a:p>
        </p:txBody>
      </p:sp>
      <p:sp>
        <p:nvSpPr>
          <p:cNvPr id="70659" name="Rectangle 2">
            <a:extLst>
              <a:ext uri="{FF2B5EF4-FFF2-40B4-BE49-F238E27FC236}">
                <a16:creationId xmlns:a16="http://schemas.microsoft.com/office/drawing/2014/main" id="{F0EF7084-C69E-F2A3-1D16-714528BC2E53}"/>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4511007E-5853-A078-5D0D-B309664245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latin typeface="Times New Roman" charset="0"/>
            </a:endParaRPr>
          </a:p>
        </p:txBody>
      </p:sp>
    </p:spTree>
    <p:extLst>
      <p:ext uri="{BB962C8B-B14F-4D97-AF65-F5344CB8AC3E}">
        <p14:creationId xmlns:p14="http://schemas.microsoft.com/office/powerpoint/2010/main" val="36831448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8B3B1-763F-0274-1847-0036FE198E83}"/>
            </a:ext>
          </a:extLst>
        </p:cNvPr>
        <p:cNvGrpSpPr/>
        <p:nvPr/>
      </p:nvGrpSpPr>
      <p:grpSpPr>
        <a:xfrm>
          <a:off x="0" y="0"/>
          <a:ext cx="0" cy="0"/>
          <a:chOff x="0" y="0"/>
          <a:chExt cx="0" cy="0"/>
        </a:xfrm>
      </p:grpSpPr>
      <p:sp>
        <p:nvSpPr>
          <p:cNvPr id="72706" name="Rectangle 7">
            <a:extLst>
              <a:ext uri="{FF2B5EF4-FFF2-40B4-BE49-F238E27FC236}">
                <a16:creationId xmlns:a16="http://schemas.microsoft.com/office/drawing/2014/main" id="{C5EDC7A2-F248-1391-BA85-91EC79E41B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eaLnBrk="0" hangingPunct="0">
              <a:defRPr sz="2400">
                <a:solidFill>
                  <a:srgbClr val="003399"/>
                </a:solidFill>
                <a:latin typeface="Tahoma" charset="0"/>
              </a:defRPr>
            </a:lvl1pPr>
            <a:lvl2pPr marL="742950" indent="-285750" defTabSz="903288" eaLnBrk="0" hangingPunct="0">
              <a:defRPr sz="2400">
                <a:solidFill>
                  <a:srgbClr val="003399"/>
                </a:solidFill>
                <a:latin typeface="Tahoma" charset="0"/>
              </a:defRPr>
            </a:lvl2pPr>
            <a:lvl3pPr marL="1143000" indent="-228600" defTabSz="903288" eaLnBrk="0" hangingPunct="0">
              <a:defRPr sz="2400">
                <a:solidFill>
                  <a:srgbClr val="003399"/>
                </a:solidFill>
                <a:latin typeface="Tahoma" charset="0"/>
              </a:defRPr>
            </a:lvl3pPr>
            <a:lvl4pPr marL="1600200" indent="-228600" defTabSz="903288" eaLnBrk="0" hangingPunct="0">
              <a:defRPr sz="2400">
                <a:solidFill>
                  <a:srgbClr val="003399"/>
                </a:solidFill>
                <a:latin typeface="Tahoma" charset="0"/>
              </a:defRPr>
            </a:lvl4pPr>
            <a:lvl5pPr marL="2057400" indent="-228600" defTabSz="903288" eaLnBrk="0" hangingPunct="0">
              <a:defRPr sz="2400">
                <a:solidFill>
                  <a:srgbClr val="003399"/>
                </a:solidFill>
                <a:latin typeface="Tahoma" charset="0"/>
              </a:defRPr>
            </a:lvl5pPr>
            <a:lvl6pPr marL="2514600" indent="-228600" defTabSz="903288" eaLnBrk="0" fontAlgn="base" hangingPunct="0">
              <a:spcBef>
                <a:spcPct val="20000"/>
              </a:spcBef>
              <a:spcAft>
                <a:spcPct val="0"/>
              </a:spcAft>
              <a:defRPr sz="2400">
                <a:solidFill>
                  <a:srgbClr val="003399"/>
                </a:solidFill>
                <a:latin typeface="Tahoma" charset="0"/>
              </a:defRPr>
            </a:lvl6pPr>
            <a:lvl7pPr marL="2971800" indent="-228600" defTabSz="903288" eaLnBrk="0" fontAlgn="base" hangingPunct="0">
              <a:spcBef>
                <a:spcPct val="20000"/>
              </a:spcBef>
              <a:spcAft>
                <a:spcPct val="0"/>
              </a:spcAft>
              <a:defRPr sz="2400">
                <a:solidFill>
                  <a:srgbClr val="003399"/>
                </a:solidFill>
                <a:latin typeface="Tahoma" charset="0"/>
              </a:defRPr>
            </a:lvl7pPr>
            <a:lvl8pPr marL="3429000" indent="-228600" defTabSz="903288" eaLnBrk="0" fontAlgn="base" hangingPunct="0">
              <a:spcBef>
                <a:spcPct val="20000"/>
              </a:spcBef>
              <a:spcAft>
                <a:spcPct val="0"/>
              </a:spcAft>
              <a:defRPr sz="2400">
                <a:solidFill>
                  <a:srgbClr val="003399"/>
                </a:solidFill>
                <a:latin typeface="Tahoma" charset="0"/>
              </a:defRPr>
            </a:lvl8pPr>
            <a:lvl9pPr marL="3886200" indent="-228600" defTabSz="903288" eaLnBrk="0" fontAlgn="base" hangingPunct="0">
              <a:spcBef>
                <a:spcPct val="20000"/>
              </a:spcBef>
              <a:spcAft>
                <a:spcPct val="0"/>
              </a:spcAft>
              <a:defRPr sz="2400">
                <a:solidFill>
                  <a:srgbClr val="003399"/>
                </a:solidFill>
                <a:latin typeface="Tahoma" charset="0"/>
              </a:defRPr>
            </a:lvl9pPr>
          </a:lstStyle>
          <a:p>
            <a:pPr eaLnBrk="1" hangingPunct="1"/>
            <a:fld id="{DC39960B-CCB8-5746-9666-700F549CD2D1}" type="slidenum">
              <a:rPr lang="en-GB" altLang="en-US" sz="1200">
                <a:solidFill>
                  <a:schemeClr val="tx1"/>
                </a:solidFill>
                <a:latin typeface="Times New Roman" charset="0"/>
              </a:rPr>
              <a:pPr eaLnBrk="1" hangingPunct="1"/>
              <a:t>92</a:t>
            </a:fld>
            <a:endParaRPr lang="en-GB" altLang="en-US" sz="1200">
              <a:solidFill>
                <a:schemeClr val="tx1"/>
              </a:solidFill>
              <a:latin typeface="Times New Roman" charset="0"/>
            </a:endParaRPr>
          </a:p>
        </p:txBody>
      </p:sp>
      <p:sp>
        <p:nvSpPr>
          <p:cNvPr id="72707" name="Rectangle 2">
            <a:extLst>
              <a:ext uri="{FF2B5EF4-FFF2-40B4-BE49-F238E27FC236}">
                <a16:creationId xmlns:a16="http://schemas.microsoft.com/office/drawing/2014/main" id="{87E50FBE-9F6F-4EC7-8CAD-38D56AE39183}"/>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83DD9CDE-BC64-D5BF-C666-0BF29507CB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latin typeface="Times New Roman" charset="0"/>
            </a:endParaRPr>
          </a:p>
        </p:txBody>
      </p:sp>
    </p:spTree>
    <p:extLst>
      <p:ext uri="{BB962C8B-B14F-4D97-AF65-F5344CB8AC3E}">
        <p14:creationId xmlns:p14="http://schemas.microsoft.com/office/powerpoint/2010/main" val="2933274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A48CB-3D98-BD6D-6093-88FFA9740CB4}"/>
            </a:ext>
          </a:extLst>
        </p:cNvPr>
        <p:cNvGrpSpPr/>
        <p:nvPr/>
      </p:nvGrpSpPr>
      <p:grpSpPr>
        <a:xfrm>
          <a:off x="0" y="0"/>
          <a:ext cx="0" cy="0"/>
          <a:chOff x="0" y="0"/>
          <a:chExt cx="0" cy="0"/>
        </a:xfrm>
      </p:grpSpPr>
      <p:sp>
        <p:nvSpPr>
          <p:cNvPr id="73730" name="Rectangle 7">
            <a:extLst>
              <a:ext uri="{FF2B5EF4-FFF2-40B4-BE49-F238E27FC236}">
                <a16:creationId xmlns:a16="http://schemas.microsoft.com/office/drawing/2014/main" id="{64AD8814-325D-BF10-777C-8392A0F6C7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eaLnBrk="0" hangingPunct="0">
              <a:defRPr sz="2400">
                <a:solidFill>
                  <a:srgbClr val="003399"/>
                </a:solidFill>
                <a:latin typeface="Tahoma" charset="0"/>
              </a:defRPr>
            </a:lvl1pPr>
            <a:lvl2pPr marL="742950" indent="-285750" defTabSz="903288" eaLnBrk="0" hangingPunct="0">
              <a:defRPr sz="2400">
                <a:solidFill>
                  <a:srgbClr val="003399"/>
                </a:solidFill>
                <a:latin typeface="Tahoma" charset="0"/>
              </a:defRPr>
            </a:lvl2pPr>
            <a:lvl3pPr marL="1143000" indent="-228600" defTabSz="903288" eaLnBrk="0" hangingPunct="0">
              <a:defRPr sz="2400">
                <a:solidFill>
                  <a:srgbClr val="003399"/>
                </a:solidFill>
                <a:latin typeface="Tahoma" charset="0"/>
              </a:defRPr>
            </a:lvl3pPr>
            <a:lvl4pPr marL="1600200" indent="-228600" defTabSz="903288" eaLnBrk="0" hangingPunct="0">
              <a:defRPr sz="2400">
                <a:solidFill>
                  <a:srgbClr val="003399"/>
                </a:solidFill>
                <a:latin typeface="Tahoma" charset="0"/>
              </a:defRPr>
            </a:lvl4pPr>
            <a:lvl5pPr marL="2057400" indent="-228600" defTabSz="903288" eaLnBrk="0" hangingPunct="0">
              <a:defRPr sz="2400">
                <a:solidFill>
                  <a:srgbClr val="003399"/>
                </a:solidFill>
                <a:latin typeface="Tahoma" charset="0"/>
              </a:defRPr>
            </a:lvl5pPr>
            <a:lvl6pPr marL="2514600" indent="-228600" defTabSz="903288" eaLnBrk="0" fontAlgn="base" hangingPunct="0">
              <a:spcBef>
                <a:spcPct val="20000"/>
              </a:spcBef>
              <a:spcAft>
                <a:spcPct val="0"/>
              </a:spcAft>
              <a:defRPr sz="2400">
                <a:solidFill>
                  <a:srgbClr val="003399"/>
                </a:solidFill>
                <a:latin typeface="Tahoma" charset="0"/>
              </a:defRPr>
            </a:lvl6pPr>
            <a:lvl7pPr marL="2971800" indent="-228600" defTabSz="903288" eaLnBrk="0" fontAlgn="base" hangingPunct="0">
              <a:spcBef>
                <a:spcPct val="20000"/>
              </a:spcBef>
              <a:spcAft>
                <a:spcPct val="0"/>
              </a:spcAft>
              <a:defRPr sz="2400">
                <a:solidFill>
                  <a:srgbClr val="003399"/>
                </a:solidFill>
                <a:latin typeface="Tahoma" charset="0"/>
              </a:defRPr>
            </a:lvl7pPr>
            <a:lvl8pPr marL="3429000" indent="-228600" defTabSz="903288" eaLnBrk="0" fontAlgn="base" hangingPunct="0">
              <a:spcBef>
                <a:spcPct val="20000"/>
              </a:spcBef>
              <a:spcAft>
                <a:spcPct val="0"/>
              </a:spcAft>
              <a:defRPr sz="2400">
                <a:solidFill>
                  <a:srgbClr val="003399"/>
                </a:solidFill>
                <a:latin typeface="Tahoma" charset="0"/>
              </a:defRPr>
            </a:lvl8pPr>
            <a:lvl9pPr marL="3886200" indent="-228600" defTabSz="903288" eaLnBrk="0" fontAlgn="base" hangingPunct="0">
              <a:spcBef>
                <a:spcPct val="20000"/>
              </a:spcBef>
              <a:spcAft>
                <a:spcPct val="0"/>
              </a:spcAft>
              <a:defRPr sz="2400">
                <a:solidFill>
                  <a:srgbClr val="003399"/>
                </a:solidFill>
                <a:latin typeface="Tahoma" charset="0"/>
              </a:defRPr>
            </a:lvl9pPr>
          </a:lstStyle>
          <a:p>
            <a:pPr eaLnBrk="1" hangingPunct="1"/>
            <a:fld id="{0E3899B6-AC9D-984C-A1AA-875BDC036D36}" type="slidenum">
              <a:rPr lang="en-GB" altLang="en-US" sz="1200">
                <a:solidFill>
                  <a:schemeClr val="tx1"/>
                </a:solidFill>
                <a:latin typeface="Times New Roman" charset="0"/>
              </a:rPr>
              <a:pPr eaLnBrk="1" hangingPunct="1"/>
              <a:t>93</a:t>
            </a:fld>
            <a:endParaRPr lang="en-GB" altLang="en-US" sz="1200">
              <a:solidFill>
                <a:schemeClr val="tx1"/>
              </a:solidFill>
              <a:latin typeface="Times New Roman" charset="0"/>
            </a:endParaRPr>
          </a:p>
        </p:txBody>
      </p:sp>
      <p:sp>
        <p:nvSpPr>
          <p:cNvPr id="73731" name="Rectangle 2">
            <a:extLst>
              <a:ext uri="{FF2B5EF4-FFF2-40B4-BE49-F238E27FC236}">
                <a16:creationId xmlns:a16="http://schemas.microsoft.com/office/drawing/2014/main" id="{AAE9B129-2C10-A878-08F7-0EC85B54069D}"/>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F8F5F5DE-8736-5DA6-E6EA-983AE149EC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latin typeface="Times New Roman" charset="0"/>
            </a:endParaRPr>
          </a:p>
        </p:txBody>
      </p:sp>
    </p:spTree>
    <p:extLst>
      <p:ext uri="{BB962C8B-B14F-4D97-AF65-F5344CB8AC3E}">
        <p14:creationId xmlns:p14="http://schemas.microsoft.com/office/powerpoint/2010/main" val="2445707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tLang="en-US">
              <a:latin typeface="Trebuchet MS" charset="0"/>
            </a:endParaRPr>
          </a:p>
        </p:txBody>
      </p:sp>
    </p:spTree>
    <p:extLst>
      <p:ext uri="{BB962C8B-B14F-4D97-AF65-F5344CB8AC3E}">
        <p14:creationId xmlns:p14="http://schemas.microsoft.com/office/powerpoint/2010/main" val="8431096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5106" name="Text Box 2"/>
          <p:cNvSpPr txBox="1">
            <a:spLocks noGrp="1" noRot="1" noChangeAspect="1" noChangeArrowheads="1" noTextEdit="1"/>
          </p:cNvSpPr>
          <p:nvPr>
            <p:ph type="sldImg"/>
          </p:nvPr>
        </p:nvSpPr>
        <p:spPr>
          <a:xfrm>
            <a:off x="1257300" y="728663"/>
            <a:ext cx="4800600" cy="360045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5107" name="Text Box 3"/>
          <p:cNvSpPr txBox="1">
            <a:spLocks noGrp="1" noChangeArrowheads="1"/>
          </p:cNvSpPr>
          <p:nvPr>
            <p:ph type="body" idx="1"/>
          </p:nvPr>
        </p:nvSpPr>
        <p:spPr>
          <a:xfrm>
            <a:off x="731838" y="4559300"/>
            <a:ext cx="5853112" cy="42338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wrap="none" anchor="ctr"/>
          <a:lstStyle/>
          <a:p>
            <a:endParaRPr lang="en-US" altLang="en-US">
              <a:latin typeface="Trebuchet MS" charset="0"/>
            </a:endParaRPr>
          </a:p>
        </p:txBody>
      </p:sp>
    </p:spTree>
    <p:extLst>
      <p:ext uri="{BB962C8B-B14F-4D97-AF65-F5344CB8AC3E}">
        <p14:creationId xmlns:p14="http://schemas.microsoft.com/office/powerpoint/2010/main" val="1040932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7154" name="Text Box 2"/>
          <p:cNvSpPr txBox="1">
            <a:spLocks noGrp="1" noRot="1" noChangeAspect="1" noChangeArrowheads="1" noTextEdit="1"/>
          </p:cNvSpPr>
          <p:nvPr>
            <p:ph type="sldImg"/>
          </p:nvPr>
        </p:nvSpPr>
        <p:spPr>
          <a:xfrm>
            <a:off x="1257300" y="728663"/>
            <a:ext cx="4800600" cy="360045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7155" name="Text Box 3"/>
          <p:cNvSpPr txBox="1">
            <a:spLocks noGrp="1" noChangeArrowheads="1"/>
          </p:cNvSpPr>
          <p:nvPr>
            <p:ph type="body" idx="1"/>
          </p:nvPr>
        </p:nvSpPr>
        <p:spPr>
          <a:xfrm>
            <a:off x="731838" y="4559300"/>
            <a:ext cx="5853112" cy="42338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wrap="none" anchor="ctr"/>
          <a:lstStyle/>
          <a:p>
            <a:endParaRPr lang="en-US" altLang="en-US">
              <a:latin typeface="Trebuchet MS" charset="0"/>
            </a:endParaRPr>
          </a:p>
        </p:txBody>
      </p:sp>
    </p:spTree>
    <p:extLst>
      <p:ext uri="{BB962C8B-B14F-4D97-AF65-F5344CB8AC3E}">
        <p14:creationId xmlns:p14="http://schemas.microsoft.com/office/powerpoint/2010/main" val="7698887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202" name="Text Box 2"/>
          <p:cNvSpPr txBox="1">
            <a:spLocks noGrp="1" noRot="1" noChangeAspect="1" noChangeArrowheads="1" noTextEdit="1"/>
          </p:cNvSpPr>
          <p:nvPr>
            <p:ph type="sldImg"/>
          </p:nvPr>
        </p:nvSpPr>
        <p:spPr>
          <a:xfrm>
            <a:off x="1257300" y="728663"/>
            <a:ext cx="4800600" cy="360045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9203" name="Text Box 3"/>
          <p:cNvSpPr txBox="1">
            <a:spLocks noGrp="1" noChangeArrowheads="1"/>
          </p:cNvSpPr>
          <p:nvPr>
            <p:ph type="body" idx="1"/>
          </p:nvPr>
        </p:nvSpPr>
        <p:spPr>
          <a:xfrm>
            <a:off x="731838" y="4559300"/>
            <a:ext cx="5853112" cy="42338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wrap="none" anchor="ctr"/>
          <a:lstStyle/>
          <a:p>
            <a:endParaRPr lang="en-US" altLang="en-US">
              <a:latin typeface="Trebuchet MS" charset="0"/>
            </a:endParaRPr>
          </a:p>
        </p:txBody>
      </p:sp>
    </p:spTree>
    <p:extLst>
      <p:ext uri="{BB962C8B-B14F-4D97-AF65-F5344CB8AC3E}">
        <p14:creationId xmlns:p14="http://schemas.microsoft.com/office/powerpoint/2010/main" val="11905276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1250" name="Text Box 2"/>
          <p:cNvSpPr txBox="1">
            <a:spLocks noGrp="1" noRot="1" noChangeAspect="1" noChangeArrowheads="1" noTextEdit="1"/>
          </p:cNvSpPr>
          <p:nvPr>
            <p:ph type="sldImg"/>
          </p:nvPr>
        </p:nvSpPr>
        <p:spPr>
          <a:xfrm>
            <a:off x="1257300" y="728663"/>
            <a:ext cx="4800600" cy="360045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81251" name="Text Box 3"/>
          <p:cNvSpPr txBox="1">
            <a:spLocks noGrp="1" noChangeArrowheads="1"/>
          </p:cNvSpPr>
          <p:nvPr>
            <p:ph type="body" idx="1"/>
          </p:nvPr>
        </p:nvSpPr>
        <p:spPr>
          <a:xfrm>
            <a:off x="731838" y="4559300"/>
            <a:ext cx="5853112" cy="42338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wrap="none" anchor="ctr"/>
          <a:lstStyle/>
          <a:p>
            <a:endParaRPr lang="en-US" altLang="en-US">
              <a:latin typeface="Trebuchet MS" charset="0"/>
            </a:endParaRPr>
          </a:p>
        </p:txBody>
      </p:sp>
    </p:spTree>
    <p:extLst>
      <p:ext uri="{BB962C8B-B14F-4D97-AF65-F5344CB8AC3E}">
        <p14:creationId xmlns:p14="http://schemas.microsoft.com/office/powerpoint/2010/main" val="1441347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54D22-2025-AADF-419E-F71B2DE30B0A}"/>
            </a:ext>
          </a:extLst>
        </p:cNvPr>
        <p:cNvGrpSpPr/>
        <p:nvPr/>
      </p:nvGrpSpPr>
      <p:grpSpPr>
        <a:xfrm>
          <a:off x="0" y="0"/>
          <a:ext cx="0" cy="0"/>
          <a:chOff x="0" y="0"/>
          <a:chExt cx="0" cy="0"/>
        </a:xfrm>
      </p:grpSpPr>
      <p:sp>
        <p:nvSpPr>
          <p:cNvPr id="15362" name="Rectangle 7">
            <a:extLst>
              <a:ext uri="{FF2B5EF4-FFF2-40B4-BE49-F238E27FC236}">
                <a16:creationId xmlns:a16="http://schemas.microsoft.com/office/drawing/2014/main" id="{7C647D6B-7006-8BEA-49AE-E6FAA3243F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charset="0"/>
                <a:ea typeface="Arial" charset="0"/>
                <a:cs typeface="Arial" charset="0"/>
              </a:defRPr>
            </a:lvl1pPr>
            <a:lvl2pPr marL="742950" indent="-285750" eaLnBrk="0" hangingPunct="0">
              <a:defRPr sz="2200">
                <a:solidFill>
                  <a:schemeClr val="hlink"/>
                </a:solidFill>
                <a:latin typeface="Arial" charset="0"/>
                <a:ea typeface="Arial" charset="0"/>
                <a:cs typeface="Arial" charset="0"/>
              </a:defRPr>
            </a:lvl2pPr>
            <a:lvl3pPr marL="1143000" indent="-228600" eaLnBrk="0" hangingPunct="0">
              <a:defRPr sz="2200">
                <a:solidFill>
                  <a:schemeClr val="hlink"/>
                </a:solidFill>
                <a:latin typeface="Arial" charset="0"/>
                <a:ea typeface="Arial" charset="0"/>
                <a:cs typeface="Arial" charset="0"/>
              </a:defRPr>
            </a:lvl3pPr>
            <a:lvl4pPr marL="1600200" indent="-228600" eaLnBrk="0" hangingPunct="0">
              <a:defRPr sz="2200">
                <a:solidFill>
                  <a:schemeClr val="hlink"/>
                </a:solidFill>
                <a:latin typeface="Arial" charset="0"/>
                <a:ea typeface="Arial" charset="0"/>
                <a:cs typeface="Arial" charset="0"/>
              </a:defRPr>
            </a:lvl4pPr>
            <a:lvl5pPr marL="2057400" indent="-228600" eaLnBrk="0" hangingPunct="0">
              <a:defRPr sz="2200">
                <a:solidFill>
                  <a:schemeClr val="hlink"/>
                </a:solidFill>
                <a:latin typeface="Arial" charset="0"/>
                <a:ea typeface="Arial" charset="0"/>
                <a:cs typeface="Arial" charset="0"/>
              </a:defRPr>
            </a:lvl5pPr>
            <a:lvl6pPr marL="2514600" indent="-228600" eaLnBrk="0" fontAlgn="base" hangingPunct="0">
              <a:lnSpc>
                <a:spcPct val="90000"/>
              </a:lnSpc>
              <a:spcBef>
                <a:spcPct val="0"/>
              </a:spcBef>
              <a:spcAft>
                <a:spcPct val="0"/>
              </a:spcAft>
              <a:defRPr sz="2200">
                <a:solidFill>
                  <a:schemeClr val="hlink"/>
                </a:solidFill>
                <a:latin typeface="Arial" charset="0"/>
                <a:ea typeface="Arial" charset="0"/>
                <a:cs typeface="Arial" charset="0"/>
              </a:defRPr>
            </a:lvl6pPr>
            <a:lvl7pPr marL="2971800" indent="-228600" eaLnBrk="0" fontAlgn="base" hangingPunct="0">
              <a:lnSpc>
                <a:spcPct val="90000"/>
              </a:lnSpc>
              <a:spcBef>
                <a:spcPct val="0"/>
              </a:spcBef>
              <a:spcAft>
                <a:spcPct val="0"/>
              </a:spcAft>
              <a:defRPr sz="2200">
                <a:solidFill>
                  <a:schemeClr val="hlink"/>
                </a:solidFill>
                <a:latin typeface="Arial" charset="0"/>
                <a:ea typeface="Arial" charset="0"/>
                <a:cs typeface="Arial" charset="0"/>
              </a:defRPr>
            </a:lvl7pPr>
            <a:lvl8pPr marL="3429000" indent="-228600" eaLnBrk="0" fontAlgn="base" hangingPunct="0">
              <a:lnSpc>
                <a:spcPct val="90000"/>
              </a:lnSpc>
              <a:spcBef>
                <a:spcPct val="0"/>
              </a:spcBef>
              <a:spcAft>
                <a:spcPct val="0"/>
              </a:spcAft>
              <a:defRPr sz="2200">
                <a:solidFill>
                  <a:schemeClr val="hlink"/>
                </a:solidFill>
                <a:latin typeface="Arial" charset="0"/>
                <a:ea typeface="Arial" charset="0"/>
                <a:cs typeface="Arial" charset="0"/>
              </a:defRPr>
            </a:lvl8pPr>
            <a:lvl9pPr marL="3886200" indent="-228600" eaLnBrk="0" fontAlgn="base" hangingPunct="0">
              <a:lnSpc>
                <a:spcPct val="90000"/>
              </a:lnSpc>
              <a:spcBef>
                <a:spcPct val="0"/>
              </a:spcBef>
              <a:spcAft>
                <a:spcPct val="0"/>
              </a:spcAft>
              <a:defRPr sz="2200">
                <a:solidFill>
                  <a:schemeClr val="hlink"/>
                </a:solidFill>
                <a:latin typeface="Arial" charset="0"/>
                <a:ea typeface="Arial" charset="0"/>
                <a:cs typeface="Arial" charset="0"/>
              </a:defRPr>
            </a:lvl9pPr>
          </a:lstStyle>
          <a:p>
            <a:pPr eaLnBrk="1" hangingPunct="1"/>
            <a:fld id="{D5931484-4FE0-4848-A2E5-76195DDBDB93}" type="slidenum">
              <a:rPr lang="en-US" altLang="en-US" sz="1200">
                <a:solidFill>
                  <a:schemeClr val="tx1"/>
                </a:solidFill>
              </a:rPr>
              <a:pPr eaLnBrk="1" hangingPunct="1"/>
              <a:t>16</a:t>
            </a:fld>
            <a:endParaRPr lang="en-US" altLang="en-US" sz="1200">
              <a:solidFill>
                <a:schemeClr val="tx1"/>
              </a:solidFill>
            </a:endParaRPr>
          </a:p>
        </p:txBody>
      </p:sp>
      <p:sp>
        <p:nvSpPr>
          <p:cNvPr id="15363" name="Rectangle 2">
            <a:extLst>
              <a:ext uri="{FF2B5EF4-FFF2-40B4-BE49-F238E27FC236}">
                <a16:creationId xmlns:a16="http://schemas.microsoft.com/office/drawing/2014/main" id="{CBBE7C81-C954-2905-3FF8-A4E0928DF512}"/>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95782C90-CE9F-7398-DA86-F418E69D53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p>
        </p:txBody>
      </p:sp>
    </p:spTree>
    <p:extLst>
      <p:ext uri="{BB962C8B-B14F-4D97-AF65-F5344CB8AC3E}">
        <p14:creationId xmlns:p14="http://schemas.microsoft.com/office/powerpoint/2010/main" val="95502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3298" name="Text Box 2"/>
          <p:cNvSpPr txBox="1">
            <a:spLocks noGrp="1" noRot="1" noChangeAspect="1" noChangeArrowheads="1" noTextEdit="1"/>
          </p:cNvSpPr>
          <p:nvPr>
            <p:ph type="sldImg"/>
          </p:nvPr>
        </p:nvSpPr>
        <p:spPr>
          <a:xfrm>
            <a:off x="1257300" y="728663"/>
            <a:ext cx="4800600" cy="360045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83299" name="Text Box 3"/>
          <p:cNvSpPr txBox="1">
            <a:spLocks noGrp="1" noChangeArrowheads="1"/>
          </p:cNvSpPr>
          <p:nvPr>
            <p:ph type="body" idx="1"/>
          </p:nvPr>
        </p:nvSpPr>
        <p:spPr>
          <a:xfrm>
            <a:off x="731838" y="4559300"/>
            <a:ext cx="5853112" cy="42338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wrap="none" anchor="ctr"/>
          <a:lstStyle/>
          <a:p>
            <a:endParaRPr lang="en-US" altLang="en-US">
              <a:latin typeface="Trebuchet MS" charset="0"/>
            </a:endParaRPr>
          </a:p>
        </p:txBody>
      </p:sp>
    </p:spTree>
    <p:extLst>
      <p:ext uri="{BB962C8B-B14F-4D97-AF65-F5344CB8AC3E}">
        <p14:creationId xmlns:p14="http://schemas.microsoft.com/office/powerpoint/2010/main" val="1505534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371A5-FD33-9CA8-CE57-F6CD934698F8}"/>
            </a:ext>
          </a:extLst>
        </p:cNvPr>
        <p:cNvGrpSpPr/>
        <p:nvPr/>
      </p:nvGrpSpPr>
      <p:grpSpPr>
        <a:xfrm>
          <a:off x="0" y="0"/>
          <a:ext cx="0" cy="0"/>
          <a:chOff x="0" y="0"/>
          <a:chExt cx="0" cy="0"/>
        </a:xfrm>
      </p:grpSpPr>
      <p:sp>
        <p:nvSpPr>
          <p:cNvPr id="16386" name="Rectangle 7">
            <a:extLst>
              <a:ext uri="{FF2B5EF4-FFF2-40B4-BE49-F238E27FC236}">
                <a16:creationId xmlns:a16="http://schemas.microsoft.com/office/drawing/2014/main" id="{09C1B3C1-A422-7B84-32BA-9A2571E00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charset="0"/>
                <a:ea typeface="Arial" charset="0"/>
                <a:cs typeface="Arial" charset="0"/>
              </a:defRPr>
            </a:lvl1pPr>
            <a:lvl2pPr marL="742950" indent="-285750" eaLnBrk="0" hangingPunct="0">
              <a:defRPr sz="2200">
                <a:solidFill>
                  <a:schemeClr val="hlink"/>
                </a:solidFill>
                <a:latin typeface="Arial" charset="0"/>
                <a:ea typeface="Arial" charset="0"/>
                <a:cs typeface="Arial" charset="0"/>
              </a:defRPr>
            </a:lvl2pPr>
            <a:lvl3pPr marL="1143000" indent="-228600" eaLnBrk="0" hangingPunct="0">
              <a:defRPr sz="2200">
                <a:solidFill>
                  <a:schemeClr val="hlink"/>
                </a:solidFill>
                <a:latin typeface="Arial" charset="0"/>
                <a:ea typeface="Arial" charset="0"/>
                <a:cs typeface="Arial" charset="0"/>
              </a:defRPr>
            </a:lvl3pPr>
            <a:lvl4pPr marL="1600200" indent="-228600" eaLnBrk="0" hangingPunct="0">
              <a:defRPr sz="2200">
                <a:solidFill>
                  <a:schemeClr val="hlink"/>
                </a:solidFill>
                <a:latin typeface="Arial" charset="0"/>
                <a:ea typeface="Arial" charset="0"/>
                <a:cs typeface="Arial" charset="0"/>
              </a:defRPr>
            </a:lvl4pPr>
            <a:lvl5pPr marL="2057400" indent="-228600" eaLnBrk="0" hangingPunct="0">
              <a:defRPr sz="2200">
                <a:solidFill>
                  <a:schemeClr val="hlink"/>
                </a:solidFill>
                <a:latin typeface="Arial" charset="0"/>
                <a:ea typeface="Arial" charset="0"/>
                <a:cs typeface="Arial" charset="0"/>
              </a:defRPr>
            </a:lvl5pPr>
            <a:lvl6pPr marL="2514600" indent="-228600" eaLnBrk="0" fontAlgn="base" hangingPunct="0">
              <a:lnSpc>
                <a:spcPct val="90000"/>
              </a:lnSpc>
              <a:spcBef>
                <a:spcPct val="0"/>
              </a:spcBef>
              <a:spcAft>
                <a:spcPct val="0"/>
              </a:spcAft>
              <a:defRPr sz="2200">
                <a:solidFill>
                  <a:schemeClr val="hlink"/>
                </a:solidFill>
                <a:latin typeface="Arial" charset="0"/>
                <a:ea typeface="Arial" charset="0"/>
                <a:cs typeface="Arial" charset="0"/>
              </a:defRPr>
            </a:lvl6pPr>
            <a:lvl7pPr marL="2971800" indent="-228600" eaLnBrk="0" fontAlgn="base" hangingPunct="0">
              <a:lnSpc>
                <a:spcPct val="90000"/>
              </a:lnSpc>
              <a:spcBef>
                <a:spcPct val="0"/>
              </a:spcBef>
              <a:spcAft>
                <a:spcPct val="0"/>
              </a:spcAft>
              <a:defRPr sz="2200">
                <a:solidFill>
                  <a:schemeClr val="hlink"/>
                </a:solidFill>
                <a:latin typeface="Arial" charset="0"/>
                <a:ea typeface="Arial" charset="0"/>
                <a:cs typeface="Arial" charset="0"/>
              </a:defRPr>
            </a:lvl7pPr>
            <a:lvl8pPr marL="3429000" indent="-228600" eaLnBrk="0" fontAlgn="base" hangingPunct="0">
              <a:lnSpc>
                <a:spcPct val="90000"/>
              </a:lnSpc>
              <a:spcBef>
                <a:spcPct val="0"/>
              </a:spcBef>
              <a:spcAft>
                <a:spcPct val="0"/>
              </a:spcAft>
              <a:defRPr sz="2200">
                <a:solidFill>
                  <a:schemeClr val="hlink"/>
                </a:solidFill>
                <a:latin typeface="Arial" charset="0"/>
                <a:ea typeface="Arial" charset="0"/>
                <a:cs typeface="Arial" charset="0"/>
              </a:defRPr>
            </a:lvl8pPr>
            <a:lvl9pPr marL="3886200" indent="-228600" eaLnBrk="0" fontAlgn="base" hangingPunct="0">
              <a:lnSpc>
                <a:spcPct val="90000"/>
              </a:lnSpc>
              <a:spcBef>
                <a:spcPct val="0"/>
              </a:spcBef>
              <a:spcAft>
                <a:spcPct val="0"/>
              </a:spcAft>
              <a:defRPr sz="2200">
                <a:solidFill>
                  <a:schemeClr val="hlink"/>
                </a:solidFill>
                <a:latin typeface="Arial" charset="0"/>
                <a:ea typeface="Arial" charset="0"/>
                <a:cs typeface="Arial" charset="0"/>
              </a:defRPr>
            </a:lvl9pPr>
          </a:lstStyle>
          <a:p>
            <a:pPr eaLnBrk="1" hangingPunct="1"/>
            <a:fld id="{41DF82D2-422B-3146-9B05-A2D7A2843486}" type="slidenum">
              <a:rPr lang="en-US" altLang="en-US" sz="1200">
                <a:solidFill>
                  <a:schemeClr val="tx1"/>
                </a:solidFill>
              </a:rPr>
              <a:pPr eaLnBrk="1" hangingPunct="1"/>
              <a:t>17</a:t>
            </a:fld>
            <a:endParaRPr lang="en-US" altLang="en-US" sz="1200">
              <a:solidFill>
                <a:schemeClr val="tx1"/>
              </a:solidFill>
            </a:endParaRPr>
          </a:p>
        </p:txBody>
      </p:sp>
      <p:sp>
        <p:nvSpPr>
          <p:cNvPr id="16387" name="Rectangle 2">
            <a:extLst>
              <a:ext uri="{FF2B5EF4-FFF2-40B4-BE49-F238E27FC236}">
                <a16:creationId xmlns:a16="http://schemas.microsoft.com/office/drawing/2014/main" id="{0548BCCE-4C74-3C28-F7E8-EC2902D4DF20}"/>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76C5E3E8-483E-038D-F332-8BE761D0DE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p>
        </p:txBody>
      </p:sp>
    </p:spTree>
    <p:extLst>
      <p:ext uri="{BB962C8B-B14F-4D97-AF65-F5344CB8AC3E}">
        <p14:creationId xmlns:p14="http://schemas.microsoft.com/office/powerpoint/2010/main" val="2364405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B2422-5817-7C73-DC76-FDD6C87579A3}"/>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2A1063EB-8756-139E-76FB-F3FA92CD81DA}"/>
              </a:ext>
            </a:extLst>
          </p:cNvPr>
          <p:cNvSpPr>
            <a:spLocks noGrp="1" noChangeArrowheads="1"/>
          </p:cNvSpPr>
          <p:nvPr>
            <p:ph type="sldNum" sz="quarter" idx="5"/>
          </p:nvPr>
        </p:nvSpPr>
        <p:spPr>
          <a:ln/>
        </p:spPr>
        <p:txBody>
          <a:bodyPr/>
          <a:lstStyle/>
          <a:p>
            <a:fld id="{D92A3684-ED7B-994C-83D6-F1278CE2C6C3}" type="slidenum">
              <a:rPr lang="en-GB" altLang="en-US"/>
              <a:pPr/>
              <a:t>19</a:t>
            </a:fld>
            <a:endParaRPr lang="en-GB" altLang="en-US"/>
          </a:p>
        </p:txBody>
      </p:sp>
      <p:sp>
        <p:nvSpPr>
          <p:cNvPr id="5122" name="Rectangle 2">
            <a:extLst>
              <a:ext uri="{FF2B5EF4-FFF2-40B4-BE49-F238E27FC236}">
                <a16:creationId xmlns:a16="http://schemas.microsoft.com/office/drawing/2014/main" id="{14CFB004-3252-31BA-7ABF-82BD48345560}"/>
              </a:ext>
            </a:extLst>
          </p:cNvPr>
          <p:cNvSpPr>
            <a:spLocks noGrp="1" noRot="1" noChangeAspect="1" noChangeArrowheads="1" noTextEdit="1"/>
          </p:cNvSpPr>
          <p:nvPr>
            <p:ph type="sldImg"/>
          </p:nvPr>
        </p:nvSpPr>
        <p:spPr>
          <a:ln/>
        </p:spPr>
      </p:sp>
      <p:sp>
        <p:nvSpPr>
          <p:cNvPr id="5123" name="Rectangle 3">
            <a:extLst>
              <a:ext uri="{FF2B5EF4-FFF2-40B4-BE49-F238E27FC236}">
                <a16:creationId xmlns:a16="http://schemas.microsoft.com/office/drawing/2014/main" id="{6877CBA3-3A6A-CCC3-1499-DE960670F2CE}"/>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8450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ACD5E-F5AC-C27A-0256-F62C2405C7A5}"/>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2927513B-63C3-558C-398E-39D42F85B8FF}"/>
              </a:ext>
            </a:extLst>
          </p:cNvPr>
          <p:cNvSpPr>
            <a:spLocks noGrp="1" noChangeArrowheads="1"/>
          </p:cNvSpPr>
          <p:nvPr>
            <p:ph type="sldNum" sz="quarter" idx="5"/>
          </p:nvPr>
        </p:nvSpPr>
        <p:spPr>
          <a:ln/>
        </p:spPr>
        <p:txBody>
          <a:bodyPr/>
          <a:lstStyle/>
          <a:p>
            <a:fld id="{16CC5E0F-9C81-B444-A899-F5D88E19DAB8}" type="slidenum">
              <a:rPr lang="en-GB" altLang="en-US"/>
              <a:pPr/>
              <a:t>20</a:t>
            </a:fld>
            <a:endParaRPr lang="en-GB" altLang="en-US"/>
          </a:p>
        </p:txBody>
      </p:sp>
      <p:sp>
        <p:nvSpPr>
          <p:cNvPr id="7170" name="Rectangle 2">
            <a:extLst>
              <a:ext uri="{FF2B5EF4-FFF2-40B4-BE49-F238E27FC236}">
                <a16:creationId xmlns:a16="http://schemas.microsoft.com/office/drawing/2014/main" id="{126B8904-C54E-6D94-4019-9DB02A387733}"/>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CE7B058A-6771-EAE1-25CE-EAF246FFD4B9}"/>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00904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EC632-9942-92F8-2F41-DB645AA4AEC7}"/>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68D80A94-A071-D4E8-C9A2-55339C9195E3}"/>
              </a:ext>
            </a:extLst>
          </p:cNvPr>
          <p:cNvSpPr>
            <a:spLocks noGrp="1" noChangeArrowheads="1"/>
          </p:cNvSpPr>
          <p:nvPr>
            <p:ph type="sldNum" sz="quarter" idx="5"/>
          </p:nvPr>
        </p:nvSpPr>
        <p:spPr>
          <a:ln/>
        </p:spPr>
        <p:txBody>
          <a:bodyPr/>
          <a:lstStyle/>
          <a:p>
            <a:fld id="{1D4038F1-BDCA-4B4A-B636-23C7746B13C3}" type="slidenum">
              <a:rPr lang="en-GB" altLang="en-US"/>
              <a:pPr/>
              <a:t>21</a:t>
            </a:fld>
            <a:endParaRPr lang="en-GB" altLang="en-US"/>
          </a:p>
        </p:txBody>
      </p:sp>
      <p:sp>
        <p:nvSpPr>
          <p:cNvPr id="9218" name="Rectangle 2">
            <a:extLst>
              <a:ext uri="{FF2B5EF4-FFF2-40B4-BE49-F238E27FC236}">
                <a16:creationId xmlns:a16="http://schemas.microsoft.com/office/drawing/2014/main" id="{40121F5E-F101-D083-C741-DC91CBD0E23E}"/>
              </a:ext>
            </a:extLst>
          </p:cNvPr>
          <p:cNvSpPr>
            <a:spLocks noGrp="1" noRot="1" noChangeAspect="1" noChangeArrowheads="1" noTextEdit="1"/>
          </p:cNvSpPr>
          <p:nvPr>
            <p:ph type="sldImg"/>
          </p:nvPr>
        </p:nvSpPr>
        <p:spPr>
          <a:ln/>
        </p:spPr>
      </p:sp>
      <p:sp>
        <p:nvSpPr>
          <p:cNvPr id="9219" name="Rectangle 3">
            <a:extLst>
              <a:ext uri="{FF2B5EF4-FFF2-40B4-BE49-F238E27FC236}">
                <a16:creationId xmlns:a16="http://schemas.microsoft.com/office/drawing/2014/main" id="{BEA657B0-2158-7FBA-1598-E648FE05BAA7}"/>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7353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F5EC1-BDAD-5DC1-5943-428817373D33}"/>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D5AA86A4-CF1D-4170-2D6D-0FEE2713877E}"/>
              </a:ext>
            </a:extLst>
          </p:cNvPr>
          <p:cNvSpPr>
            <a:spLocks noGrp="1" noChangeArrowheads="1"/>
          </p:cNvSpPr>
          <p:nvPr>
            <p:ph type="sldNum" sz="quarter" idx="5"/>
          </p:nvPr>
        </p:nvSpPr>
        <p:spPr>
          <a:ln/>
        </p:spPr>
        <p:txBody>
          <a:bodyPr/>
          <a:lstStyle/>
          <a:p>
            <a:fld id="{C828D2B0-5866-0745-BBE1-25804EEA2BAF}" type="slidenum">
              <a:rPr lang="en-GB" altLang="en-US"/>
              <a:pPr/>
              <a:t>22</a:t>
            </a:fld>
            <a:endParaRPr lang="en-GB" altLang="en-US"/>
          </a:p>
        </p:txBody>
      </p:sp>
      <p:sp>
        <p:nvSpPr>
          <p:cNvPr id="11266" name="Rectangle 2">
            <a:extLst>
              <a:ext uri="{FF2B5EF4-FFF2-40B4-BE49-F238E27FC236}">
                <a16:creationId xmlns:a16="http://schemas.microsoft.com/office/drawing/2014/main" id="{2D2F583B-67C2-88D0-2D19-89B9C0996FA8}"/>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E4FF3591-91C4-D2E3-954D-5206864D55CB}"/>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79975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Cliquez et modifiez le titre</a:t>
            </a:r>
            <a:endParaRPr lang="en-GB"/>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en-GB"/>
          </a:p>
        </p:txBody>
      </p:sp>
      <p:sp>
        <p:nvSpPr>
          <p:cNvPr id="4" name="Espace réservé de la date 3"/>
          <p:cNvSpPr>
            <a:spLocks noGrp="1"/>
          </p:cNvSpPr>
          <p:nvPr>
            <p:ph type="dt" sz="half" idx="10"/>
          </p:nvPr>
        </p:nvSpPr>
        <p:spPr/>
        <p:txBody>
          <a:bodyPr/>
          <a:lstStyle/>
          <a:p>
            <a:fld id="{128D70C8-2529-644B-B2E5-7474E4A9FDB2}" type="datetimeFigureOut">
              <a:rPr lang="fr-FR" smtClean="0"/>
              <a:t>24/01/2024</a:t>
            </a:fld>
            <a:endParaRPr lang="en-GB"/>
          </a:p>
        </p:txBody>
      </p:sp>
      <p:sp>
        <p:nvSpPr>
          <p:cNvPr id="5" name="Espace réservé du pied de page 4"/>
          <p:cNvSpPr>
            <a:spLocks noGrp="1"/>
          </p:cNvSpPr>
          <p:nvPr>
            <p:ph type="ftr" sz="quarter" idx="11"/>
          </p:nvPr>
        </p:nvSpPr>
        <p:spPr/>
        <p:txBody>
          <a:bodyPr/>
          <a:lstStyle/>
          <a:p>
            <a:endParaRPr lang="en-GB"/>
          </a:p>
        </p:txBody>
      </p:sp>
      <p:sp>
        <p:nvSpPr>
          <p:cNvPr id="6" name="Espace réservé du numéro de diapositive 5"/>
          <p:cNvSpPr>
            <a:spLocks noGrp="1"/>
          </p:cNvSpPr>
          <p:nvPr>
            <p:ph type="sldNum" sz="quarter" idx="12"/>
          </p:nvPr>
        </p:nvSpPr>
        <p:spPr/>
        <p:txBody>
          <a:bodyPr/>
          <a:lstStyle/>
          <a:p>
            <a:fld id="{4B00D792-0B12-3D48-BCAC-ABE2779109CC}" type="slidenum">
              <a:rPr lang="en-GB" smtClean="0"/>
              <a:t>‹N°›</a:t>
            </a:fld>
            <a:endParaRPr lang="en-GB"/>
          </a:p>
        </p:txBody>
      </p:sp>
    </p:spTree>
    <p:extLst>
      <p:ext uri="{BB962C8B-B14F-4D97-AF65-F5344CB8AC3E}">
        <p14:creationId xmlns:p14="http://schemas.microsoft.com/office/powerpoint/2010/main" val="2176684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GB"/>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p:cNvSpPr>
            <a:spLocks noGrp="1"/>
          </p:cNvSpPr>
          <p:nvPr>
            <p:ph type="dt" sz="half" idx="10"/>
          </p:nvPr>
        </p:nvSpPr>
        <p:spPr/>
        <p:txBody>
          <a:bodyPr/>
          <a:lstStyle/>
          <a:p>
            <a:fld id="{128D70C8-2529-644B-B2E5-7474E4A9FDB2}" type="datetimeFigureOut">
              <a:rPr lang="fr-FR" smtClean="0"/>
              <a:t>24/01/2024</a:t>
            </a:fld>
            <a:endParaRPr lang="en-GB"/>
          </a:p>
        </p:txBody>
      </p:sp>
      <p:sp>
        <p:nvSpPr>
          <p:cNvPr id="5" name="Espace réservé du pied de page 4"/>
          <p:cNvSpPr>
            <a:spLocks noGrp="1"/>
          </p:cNvSpPr>
          <p:nvPr>
            <p:ph type="ftr" sz="quarter" idx="11"/>
          </p:nvPr>
        </p:nvSpPr>
        <p:spPr/>
        <p:txBody>
          <a:bodyPr/>
          <a:lstStyle/>
          <a:p>
            <a:endParaRPr lang="en-GB"/>
          </a:p>
        </p:txBody>
      </p:sp>
      <p:sp>
        <p:nvSpPr>
          <p:cNvPr id="6" name="Espace réservé du numéro de diapositive 5"/>
          <p:cNvSpPr>
            <a:spLocks noGrp="1"/>
          </p:cNvSpPr>
          <p:nvPr>
            <p:ph type="sldNum" sz="quarter" idx="12"/>
          </p:nvPr>
        </p:nvSpPr>
        <p:spPr/>
        <p:txBody>
          <a:bodyPr/>
          <a:lstStyle/>
          <a:p>
            <a:fld id="{4B00D792-0B12-3D48-BCAC-ABE2779109CC}" type="slidenum">
              <a:rPr lang="en-GB" smtClean="0"/>
              <a:t>‹N°›</a:t>
            </a:fld>
            <a:endParaRPr lang="en-GB"/>
          </a:p>
        </p:txBody>
      </p:sp>
    </p:spTree>
    <p:extLst>
      <p:ext uri="{BB962C8B-B14F-4D97-AF65-F5344CB8AC3E}">
        <p14:creationId xmlns:p14="http://schemas.microsoft.com/office/powerpoint/2010/main" val="53972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Cliquez et modifiez le titre</a:t>
            </a:r>
            <a:endParaRPr lang="en-GB"/>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p:cNvSpPr>
            <a:spLocks noGrp="1"/>
          </p:cNvSpPr>
          <p:nvPr>
            <p:ph type="dt" sz="half" idx="10"/>
          </p:nvPr>
        </p:nvSpPr>
        <p:spPr/>
        <p:txBody>
          <a:bodyPr/>
          <a:lstStyle/>
          <a:p>
            <a:fld id="{128D70C8-2529-644B-B2E5-7474E4A9FDB2}" type="datetimeFigureOut">
              <a:rPr lang="fr-FR" smtClean="0"/>
              <a:t>24/01/2024</a:t>
            </a:fld>
            <a:endParaRPr lang="en-GB"/>
          </a:p>
        </p:txBody>
      </p:sp>
      <p:sp>
        <p:nvSpPr>
          <p:cNvPr id="5" name="Espace réservé du pied de page 4"/>
          <p:cNvSpPr>
            <a:spLocks noGrp="1"/>
          </p:cNvSpPr>
          <p:nvPr>
            <p:ph type="ftr" sz="quarter" idx="11"/>
          </p:nvPr>
        </p:nvSpPr>
        <p:spPr/>
        <p:txBody>
          <a:bodyPr/>
          <a:lstStyle/>
          <a:p>
            <a:endParaRPr lang="en-GB"/>
          </a:p>
        </p:txBody>
      </p:sp>
      <p:sp>
        <p:nvSpPr>
          <p:cNvPr id="6" name="Espace réservé du numéro de diapositive 5"/>
          <p:cNvSpPr>
            <a:spLocks noGrp="1"/>
          </p:cNvSpPr>
          <p:nvPr>
            <p:ph type="sldNum" sz="quarter" idx="12"/>
          </p:nvPr>
        </p:nvSpPr>
        <p:spPr/>
        <p:txBody>
          <a:bodyPr/>
          <a:lstStyle/>
          <a:p>
            <a:fld id="{4B00D792-0B12-3D48-BCAC-ABE2779109CC}" type="slidenum">
              <a:rPr lang="en-GB" smtClean="0"/>
              <a:t>‹N°›</a:t>
            </a:fld>
            <a:endParaRPr lang="en-GB"/>
          </a:p>
        </p:txBody>
      </p:sp>
    </p:spTree>
    <p:extLst>
      <p:ext uri="{BB962C8B-B14F-4D97-AF65-F5344CB8AC3E}">
        <p14:creationId xmlns:p14="http://schemas.microsoft.com/office/powerpoint/2010/main" val="26919893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268760"/>
            <a:ext cx="8229600" cy="4525963"/>
          </a:xfrm>
          <a:prstGeom prst="rect">
            <a:avLst/>
          </a:prstGeom>
        </p:spPr>
        <p:txBody>
          <a:bodyPr/>
          <a:lstStyle>
            <a:lvl1pPr marL="0" indent="0">
              <a:buClr>
                <a:schemeClr val="tx1"/>
              </a:buClr>
              <a:buFontTx/>
              <a:buNone/>
              <a:defRPr>
                <a:solidFill>
                  <a:schemeClr val="tx2"/>
                </a:solidFill>
                <a:latin typeface="Segoe UI Light" pitchFamily="34" charset="0"/>
              </a:defRPr>
            </a:lvl1pPr>
            <a:lvl2pPr marL="254250" indent="0">
              <a:buClr>
                <a:schemeClr val="tx1"/>
              </a:buClr>
              <a:buFontTx/>
              <a:buNone/>
              <a:defRPr>
                <a:solidFill>
                  <a:schemeClr val="accent1"/>
                </a:solidFill>
                <a:latin typeface="Segoe UI Light" pitchFamily="34" charset="0"/>
              </a:defRPr>
            </a:lvl2pPr>
            <a:lvl3pPr marL="491400" indent="0">
              <a:buClr>
                <a:schemeClr val="tx1"/>
              </a:buClr>
              <a:buFontTx/>
              <a:buNone/>
              <a:defRPr>
                <a:solidFill>
                  <a:srgbClr val="7030A0"/>
                </a:solidFill>
                <a:latin typeface="Segoe UI Light" pitchFamily="34" charset="0"/>
              </a:defRPr>
            </a:lvl3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0" y="260648"/>
            <a:ext cx="179512" cy="79208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WP" pitchFamily="34" charset="0"/>
            </a:endParaRPr>
          </a:p>
        </p:txBody>
      </p:sp>
      <p:sp>
        <p:nvSpPr>
          <p:cNvPr id="7" name="Title 1"/>
          <p:cNvSpPr>
            <a:spLocks noGrp="1"/>
          </p:cNvSpPr>
          <p:nvPr>
            <p:ph type="title"/>
          </p:nvPr>
        </p:nvSpPr>
        <p:spPr>
          <a:xfrm>
            <a:off x="323528" y="260648"/>
            <a:ext cx="6480720" cy="778098"/>
          </a:xfrm>
          <a:prstGeom prst="rect">
            <a:avLst/>
          </a:prstGeom>
        </p:spPr>
        <p:txBody>
          <a:bodyPr anchor="ctr"/>
          <a:lstStyle>
            <a:lvl1pPr>
              <a:defRPr>
                <a:solidFill>
                  <a:schemeClr val="tx2"/>
                </a:solidFill>
                <a:latin typeface="Segoe UI Light"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269729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2361 0.00625 L 3.05556E-6 0.00625 " pathEditMode="relative" rAng="0" ptsTypes="AA">
                                      <p:cBhvr>
                                        <p:cTn id="6" dur="1700" fill="hold"/>
                                        <p:tgtEl>
                                          <p:spTgt spid="7"/>
                                        </p:tgtEl>
                                        <p:attrNameLst>
                                          <p:attrName>ppt_x</p:attrName>
                                          <p:attrName>ppt_y</p:attrName>
                                        </p:attrNameLst>
                                      </p:cBhvr>
                                      <p:rCtr x="-1181" y="0"/>
                                    </p:animMotion>
                                  </p:childTnLst>
                                </p:cTn>
                              </p:par>
                              <p:par>
                                <p:cTn id="7" presetID="10" presetClass="entr" presetSubtype="0" fill="hold" grpId="1"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900"/>
                                        <p:tgtEl>
                                          <p:spTgt spid="7"/>
                                        </p:tgtEl>
                                      </p:cBhvr>
                                    </p:animEffect>
                                  </p:childTnLst>
                                </p:cTn>
                              </p:par>
                              <p:par>
                                <p:cTn id="10" presetID="10" presetClass="entr" presetSubtype="0" fill="hold" grpId="0" nodeType="withEffect">
                                  <p:stCondLst>
                                    <p:cond delay="6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700"/>
                                        <p:tgtEl>
                                          <p:spTgt spid="3">
                                            <p:txEl>
                                              <p:pRg st="0" end="0"/>
                                            </p:txEl>
                                          </p:spTgt>
                                        </p:tgtEl>
                                      </p:cBhvr>
                                    </p:animEffect>
                                  </p:childTnLst>
                                </p:cTn>
                              </p:par>
                              <p:par>
                                <p:cTn id="13" presetID="10" presetClass="entr" presetSubtype="0" fill="hold" grpId="0" nodeType="withEffect">
                                  <p:stCondLst>
                                    <p:cond delay="90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700"/>
                                        <p:tgtEl>
                                          <p:spTgt spid="3">
                                            <p:txEl>
                                              <p:pRg st="1" end="1"/>
                                            </p:txEl>
                                          </p:spTgt>
                                        </p:tgtEl>
                                      </p:cBhvr>
                                    </p:animEffect>
                                  </p:childTnLst>
                                </p:cTn>
                              </p:par>
                              <p:par>
                                <p:cTn id="16" presetID="10" presetClass="entr" presetSubtype="0" fill="hold" grpId="0" nodeType="withEffect">
                                  <p:stCondLst>
                                    <p:cond delay="110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600"/>
                                        <p:tgtEl>
                                          <p:spTgt spid="3">
                                            <p:txEl>
                                              <p:pRg st="2" end="2"/>
                                            </p:txEl>
                                          </p:spTgt>
                                        </p:tgtEl>
                                      </p:cBhvr>
                                    </p:animEffect>
                                  </p:childTnLst>
                                </p:cTn>
                              </p:par>
                              <p:par>
                                <p:cTn id="19" presetID="42" presetClass="path" presetSubtype="0" accel="50000" decel="50000" fill="hold" grpId="1" nodeType="withEffect">
                                  <p:stCondLst>
                                    <p:cond delay="500"/>
                                  </p:stCondLst>
                                  <p:childTnLst>
                                    <p:animMotion origin="layout" path="M 4.16667E-6 -3.33333E-6 L -0.02362 -3.33333E-6 " pathEditMode="relative" rAng="0" ptsTypes="AA">
                                      <p:cBhvr>
                                        <p:cTn id="20" dur="1200" fill="hold"/>
                                        <p:tgtEl>
                                          <p:spTgt spid="3">
                                            <p:txEl>
                                              <p:pRg st="0" end="0"/>
                                            </p:txEl>
                                          </p:spTgt>
                                        </p:tgtEl>
                                        <p:attrNameLst>
                                          <p:attrName>ppt_x</p:attrName>
                                          <p:attrName>ppt_y</p:attrName>
                                        </p:attrNameLst>
                                      </p:cBhvr>
                                      <p:rCtr x="-1181" y="0"/>
                                    </p:animMotion>
                                  </p:childTnLst>
                                </p:cTn>
                              </p:par>
                              <p:par>
                                <p:cTn id="21" presetID="42" presetClass="path" presetSubtype="0" accel="50000" decel="50000" fill="hold" grpId="1" nodeType="withEffect">
                                  <p:stCondLst>
                                    <p:cond delay="700"/>
                                  </p:stCondLst>
                                  <p:childTnLst>
                                    <p:animMotion origin="layout" path="M 0.02362 5.55112E-17 L -4.16667E-6 5.55112E-17 " pathEditMode="relative" rAng="0" ptsTypes="AA">
                                      <p:cBhvr>
                                        <p:cTn id="22" dur="1100" fill="hold"/>
                                        <p:tgtEl>
                                          <p:spTgt spid="3">
                                            <p:txEl>
                                              <p:pRg st="1" end="1"/>
                                            </p:txEl>
                                          </p:spTgt>
                                        </p:tgtEl>
                                        <p:attrNameLst>
                                          <p:attrName>ppt_x</p:attrName>
                                          <p:attrName>ppt_y</p:attrName>
                                        </p:attrNameLst>
                                      </p:cBhvr>
                                      <p:rCtr x="-1181" y="0"/>
                                    </p:animMotion>
                                  </p:childTnLst>
                                </p:cTn>
                              </p:par>
                              <p:par>
                                <p:cTn id="23" presetID="42" presetClass="path" presetSubtype="0" accel="50000" decel="50000" fill="hold" grpId="1" nodeType="withEffect">
                                  <p:stCondLst>
                                    <p:cond delay="1000"/>
                                  </p:stCondLst>
                                  <p:childTnLst>
                                    <p:animMotion origin="layout" path="M 0.0448 0.00857 L 0.029 0.00857 " pathEditMode="relative" rAng="0" ptsTypes="AA">
                                      <p:cBhvr>
                                        <p:cTn id="24" dur="900" fill="hold"/>
                                        <p:tgtEl>
                                          <p:spTgt spid="3">
                                            <p:txEl>
                                              <p:pRg st="2" end="2"/>
                                            </p:txEl>
                                          </p:spTgt>
                                        </p:tgtEl>
                                        <p:attrNameLst>
                                          <p:attrName>ppt_x</p:attrName>
                                          <p:attrName>ppt_y</p:attrName>
                                        </p:attrNameLst>
                                      </p:cBhvr>
                                      <p:rCtr x="-79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600"/>
                  </p:stCondLst>
                  <p:childTnLst>
                    <p:set>
                      <p:cBhvr>
                        <p:cTn dur="1" fill="hold">
                          <p:stCondLst>
                            <p:cond delay="0"/>
                          </p:stCondLst>
                        </p:cTn>
                        <p:tgtEl>
                          <p:spTgt spid="3"/>
                        </p:tgtEl>
                        <p:attrNameLst>
                          <p:attrName>style.visibility</p:attrName>
                        </p:attrNameLst>
                      </p:cBhvr>
                      <p:to>
                        <p:strVal val="visible"/>
                      </p:to>
                    </p:set>
                    <p:animEffect transition="in" filter="fade">
                      <p:cBhvr>
                        <p:cTn dur="1700"/>
                        <p:tgtEl>
                          <p:spTgt spid="3"/>
                        </p:tgtEl>
                      </p:cBhvr>
                    </p:animEffect>
                  </p:childTnLst>
                </p:cTn>
              </p:par>
            </p:tnLst>
          </p:tmpl>
          <p:tmpl lvl="2">
            <p:tnLst>
              <p:par>
                <p:cTn presetID="10" presetClass="entr" presetSubtype="0" fill="hold" nodeType="withEffect">
                  <p:stCondLst>
                    <p:cond delay="900"/>
                  </p:stCondLst>
                  <p:childTnLst>
                    <p:set>
                      <p:cBhvr>
                        <p:cTn dur="1" fill="hold">
                          <p:stCondLst>
                            <p:cond delay="0"/>
                          </p:stCondLst>
                        </p:cTn>
                        <p:tgtEl>
                          <p:spTgt spid="3"/>
                        </p:tgtEl>
                        <p:attrNameLst>
                          <p:attrName>style.visibility</p:attrName>
                        </p:attrNameLst>
                      </p:cBhvr>
                      <p:to>
                        <p:strVal val="visible"/>
                      </p:to>
                    </p:set>
                    <p:animEffect transition="in" filter="fade">
                      <p:cBhvr>
                        <p:cTn dur="1700"/>
                        <p:tgtEl>
                          <p:spTgt spid="3"/>
                        </p:tgtEl>
                      </p:cBhvr>
                    </p:animEffect>
                  </p:childTnLst>
                </p:cTn>
              </p:par>
            </p:tnLst>
          </p:tmpl>
          <p:tmpl lvl="3">
            <p:tnLst>
              <p:par>
                <p:cTn presetID="10" presetClass="entr" presetSubtype="0" fill="hold" nodeType="withEffect">
                  <p:stCondLst>
                    <p:cond delay="1100"/>
                  </p:stCondLst>
                  <p:childTnLst>
                    <p:set>
                      <p:cBhvr>
                        <p:cTn dur="1" fill="hold">
                          <p:stCondLst>
                            <p:cond delay="0"/>
                          </p:stCondLst>
                        </p:cTn>
                        <p:tgtEl>
                          <p:spTgt spid="3"/>
                        </p:tgtEl>
                        <p:attrNameLst>
                          <p:attrName>style.visibility</p:attrName>
                        </p:attrNameLst>
                      </p:cBhvr>
                      <p:to>
                        <p:strVal val="visible"/>
                      </p:to>
                    </p:set>
                    <p:animEffect transition="in" filter="fade">
                      <p:cBhvr>
                        <p:cTn dur="1600"/>
                        <p:tgtEl>
                          <p:spTgt spid="3"/>
                        </p:tgtEl>
                      </p:cBhvr>
                    </p:animEffect>
                  </p:childTnLst>
                </p:cTn>
              </p:par>
            </p:tnLst>
          </p:tmpl>
        </p:tmplLst>
      </p:bldP>
      <p:bldP spid="3" grpId="1" build="p">
        <p:tmplLst>
          <p:tmpl lvl="1">
            <p:tnLst>
              <p:par>
                <p:cTn presetID="42" presetClass="path" presetSubtype="0" accel="50000" decel="50000" fill="hold" nodeType="withEffect">
                  <p:stCondLst>
                    <p:cond delay="500"/>
                  </p:stCondLst>
                  <p:childTnLst>
                    <p:animMotion origin="layout" path="M 4.16667E-6 -3.33333E-6 L -0.02362 -3.33333E-6 " pathEditMode="relative" rAng="0" ptsTypes="AA">
                      <p:cBhvr>
                        <p:cTn dur="1200" fill="hold"/>
                        <p:tgtEl>
                          <p:spTgt spid="3"/>
                        </p:tgtEl>
                        <p:attrNameLst>
                          <p:attrName>ppt_x</p:attrName>
                          <p:attrName>ppt_y</p:attrName>
                        </p:attrNameLst>
                      </p:cBhvr>
                      <p:rCtr x="-1181" y="0"/>
                    </p:animMotion>
                  </p:childTnLst>
                </p:cTn>
              </p:par>
            </p:tnLst>
          </p:tmpl>
          <p:tmpl lvl="2">
            <p:tnLst>
              <p:par>
                <p:cTn presetID="42" presetClass="path" presetSubtype="0" accel="50000" decel="50000" fill="hold" nodeType="withEffect">
                  <p:stCondLst>
                    <p:cond delay="700"/>
                  </p:stCondLst>
                  <p:childTnLst>
                    <p:animMotion origin="layout" path="M 0.02362 5.55112E-17 L -4.16667E-6 5.55112E-17 " pathEditMode="relative" rAng="0" ptsTypes="AA">
                      <p:cBhvr>
                        <p:cTn dur="1100" fill="hold"/>
                        <p:tgtEl>
                          <p:spTgt spid="3"/>
                        </p:tgtEl>
                        <p:attrNameLst>
                          <p:attrName>ppt_x</p:attrName>
                          <p:attrName>ppt_y</p:attrName>
                        </p:attrNameLst>
                      </p:cBhvr>
                      <p:rCtr x="-1181" y="0"/>
                    </p:animMotion>
                  </p:childTnLst>
                </p:cTn>
              </p:par>
            </p:tnLst>
          </p:tmpl>
          <p:tmpl lvl="3">
            <p:tnLst>
              <p:par>
                <p:cTn presetID="42" presetClass="path" presetSubtype="0" accel="50000" decel="50000" fill="hold" nodeType="withEffect">
                  <p:stCondLst>
                    <p:cond delay="1000"/>
                  </p:stCondLst>
                  <p:childTnLst>
                    <p:animMotion origin="layout" path="M 0.0448 0.00857 L 0.029 0.00857 " pathEditMode="relative" rAng="0" ptsTypes="AA">
                      <p:cBhvr>
                        <p:cTn dur="900" fill="hold"/>
                        <p:tgtEl>
                          <p:spTgt spid="3"/>
                        </p:tgtEl>
                        <p:attrNameLst>
                          <p:attrName>ppt_x</p:attrName>
                          <p:attrName>ppt_y</p:attrName>
                        </p:attrNameLst>
                      </p:cBhvr>
                      <p:rCtr x="-799" y="0"/>
                    </p:animMotion>
                  </p:childTnLst>
                </p:cTn>
              </p:par>
            </p:tnLst>
          </p:tmpl>
        </p:tmplLst>
      </p:bldP>
      <p:bldP spid="7" grpId="0"/>
      <p:bldP spid="7" grpId="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GB"/>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p:cNvSpPr>
            <a:spLocks noGrp="1"/>
          </p:cNvSpPr>
          <p:nvPr>
            <p:ph type="dt" sz="half" idx="10"/>
          </p:nvPr>
        </p:nvSpPr>
        <p:spPr/>
        <p:txBody>
          <a:bodyPr/>
          <a:lstStyle/>
          <a:p>
            <a:fld id="{128D70C8-2529-644B-B2E5-7474E4A9FDB2}" type="datetimeFigureOut">
              <a:rPr lang="fr-FR" smtClean="0"/>
              <a:t>24/01/2024</a:t>
            </a:fld>
            <a:endParaRPr lang="en-GB"/>
          </a:p>
        </p:txBody>
      </p:sp>
      <p:sp>
        <p:nvSpPr>
          <p:cNvPr id="5" name="Espace réservé du pied de page 4"/>
          <p:cNvSpPr>
            <a:spLocks noGrp="1"/>
          </p:cNvSpPr>
          <p:nvPr>
            <p:ph type="ftr" sz="quarter" idx="11"/>
          </p:nvPr>
        </p:nvSpPr>
        <p:spPr/>
        <p:txBody>
          <a:bodyPr/>
          <a:lstStyle/>
          <a:p>
            <a:endParaRPr lang="en-GB"/>
          </a:p>
        </p:txBody>
      </p:sp>
      <p:sp>
        <p:nvSpPr>
          <p:cNvPr id="6" name="Espace réservé du numéro de diapositive 5"/>
          <p:cNvSpPr>
            <a:spLocks noGrp="1"/>
          </p:cNvSpPr>
          <p:nvPr>
            <p:ph type="sldNum" sz="quarter" idx="12"/>
          </p:nvPr>
        </p:nvSpPr>
        <p:spPr/>
        <p:txBody>
          <a:bodyPr/>
          <a:lstStyle/>
          <a:p>
            <a:fld id="{4B00D792-0B12-3D48-BCAC-ABE2779109CC}" type="slidenum">
              <a:rPr lang="en-GB" smtClean="0"/>
              <a:t>‹N°›</a:t>
            </a:fld>
            <a:endParaRPr lang="en-GB"/>
          </a:p>
        </p:txBody>
      </p:sp>
    </p:spTree>
    <p:extLst>
      <p:ext uri="{BB962C8B-B14F-4D97-AF65-F5344CB8AC3E}">
        <p14:creationId xmlns:p14="http://schemas.microsoft.com/office/powerpoint/2010/main" val="4158584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et modifiez le titre</a:t>
            </a:r>
            <a:endParaRPr lang="en-GB"/>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8D70C8-2529-644B-B2E5-7474E4A9FDB2}" type="datetimeFigureOut">
              <a:rPr lang="fr-FR" smtClean="0"/>
              <a:t>24/01/2024</a:t>
            </a:fld>
            <a:endParaRPr lang="en-GB"/>
          </a:p>
        </p:txBody>
      </p:sp>
      <p:sp>
        <p:nvSpPr>
          <p:cNvPr id="5" name="Espace réservé du pied de page 4"/>
          <p:cNvSpPr>
            <a:spLocks noGrp="1"/>
          </p:cNvSpPr>
          <p:nvPr>
            <p:ph type="ftr" sz="quarter" idx="11"/>
          </p:nvPr>
        </p:nvSpPr>
        <p:spPr/>
        <p:txBody>
          <a:bodyPr/>
          <a:lstStyle/>
          <a:p>
            <a:endParaRPr lang="en-GB"/>
          </a:p>
        </p:txBody>
      </p:sp>
      <p:sp>
        <p:nvSpPr>
          <p:cNvPr id="6" name="Espace réservé du numéro de diapositive 5"/>
          <p:cNvSpPr>
            <a:spLocks noGrp="1"/>
          </p:cNvSpPr>
          <p:nvPr>
            <p:ph type="sldNum" sz="quarter" idx="12"/>
          </p:nvPr>
        </p:nvSpPr>
        <p:spPr/>
        <p:txBody>
          <a:bodyPr/>
          <a:lstStyle/>
          <a:p>
            <a:fld id="{4B00D792-0B12-3D48-BCAC-ABE2779109CC}" type="slidenum">
              <a:rPr lang="en-GB" smtClean="0"/>
              <a:t>‹N°›</a:t>
            </a:fld>
            <a:endParaRPr lang="en-GB"/>
          </a:p>
        </p:txBody>
      </p:sp>
    </p:spTree>
    <p:extLst>
      <p:ext uri="{BB962C8B-B14F-4D97-AF65-F5344CB8AC3E}">
        <p14:creationId xmlns:p14="http://schemas.microsoft.com/office/powerpoint/2010/main" val="3392466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GB"/>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5" name="Espace réservé de la date 4"/>
          <p:cNvSpPr>
            <a:spLocks noGrp="1"/>
          </p:cNvSpPr>
          <p:nvPr>
            <p:ph type="dt" sz="half" idx="10"/>
          </p:nvPr>
        </p:nvSpPr>
        <p:spPr/>
        <p:txBody>
          <a:bodyPr/>
          <a:lstStyle/>
          <a:p>
            <a:fld id="{128D70C8-2529-644B-B2E5-7474E4A9FDB2}" type="datetimeFigureOut">
              <a:rPr lang="fr-FR" smtClean="0"/>
              <a:t>24/01/2024</a:t>
            </a:fld>
            <a:endParaRPr lang="en-GB"/>
          </a:p>
        </p:txBody>
      </p:sp>
      <p:sp>
        <p:nvSpPr>
          <p:cNvPr id="6" name="Espace réservé du pied de page 5"/>
          <p:cNvSpPr>
            <a:spLocks noGrp="1"/>
          </p:cNvSpPr>
          <p:nvPr>
            <p:ph type="ftr" sz="quarter" idx="11"/>
          </p:nvPr>
        </p:nvSpPr>
        <p:spPr/>
        <p:txBody>
          <a:bodyPr/>
          <a:lstStyle/>
          <a:p>
            <a:endParaRPr lang="en-GB"/>
          </a:p>
        </p:txBody>
      </p:sp>
      <p:sp>
        <p:nvSpPr>
          <p:cNvPr id="7" name="Espace réservé du numéro de diapositive 6"/>
          <p:cNvSpPr>
            <a:spLocks noGrp="1"/>
          </p:cNvSpPr>
          <p:nvPr>
            <p:ph type="sldNum" sz="quarter" idx="12"/>
          </p:nvPr>
        </p:nvSpPr>
        <p:spPr/>
        <p:txBody>
          <a:bodyPr/>
          <a:lstStyle/>
          <a:p>
            <a:fld id="{4B00D792-0B12-3D48-BCAC-ABE2779109CC}" type="slidenum">
              <a:rPr lang="en-GB" smtClean="0"/>
              <a:t>‹N°›</a:t>
            </a:fld>
            <a:endParaRPr lang="en-GB"/>
          </a:p>
        </p:txBody>
      </p:sp>
    </p:spTree>
    <p:extLst>
      <p:ext uri="{BB962C8B-B14F-4D97-AF65-F5344CB8AC3E}">
        <p14:creationId xmlns:p14="http://schemas.microsoft.com/office/powerpoint/2010/main" val="2873999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et modifiez le titre</a:t>
            </a:r>
            <a:endParaRPr lang="en-GB"/>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7" name="Espace réservé de la date 6"/>
          <p:cNvSpPr>
            <a:spLocks noGrp="1"/>
          </p:cNvSpPr>
          <p:nvPr>
            <p:ph type="dt" sz="half" idx="10"/>
          </p:nvPr>
        </p:nvSpPr>
        <p:spPr/>
        <p:txBody>
          <a:bodyPr/>
          <a:lstStyle/>
          <a:p>
            <a:fld id="{128D70C8-2529-644B-B2E5-7474E4A9FDB2}" type="datetimeFigureOut">
              <a:rPr lang="fr-FR" smtClean="0"/>
              <a:t>24/01/2024</a:t>
            </a:fld>
            <a:endParaRPr lang="en-GB"/>
          </a:p>
        </p:txBody>
      </p:sp>
      <p:sp>
        <p:nvSpPr>
          <p:cNvPr id="8" name="Espace réservé du pied de page 7"/>
          <p:cNvSpPr>
            <a:spLocks noGrp="1"/>
          </p:cNvSpPr>
          <p:nvPr>
            <p:ph type="ftr" sz="quarter" idx="11"/>
          </p:nvPr>
        </p:nvSpPr>
        <p:spPr/>
        <p:txBody>
          <a:bodyPr/>
          <a:lstStyle/>
          <a:p>
            <a:endParaRPr lang="en-GB"/>
          </a:p>
        </p:txBody>
      </p:sp>
      <p:sp>
        <p:nvSpPr>
          <p:cNvPr id="9" name="Espace réservé du numéro de diapositive 8"/>
          <p:cNvSpPr>
            <a:spLocks noGrp="1"/>
          </p:cNvSpPr>
          <p:nvPr>
            <p:ph type="sldNum" sz="quarter" idx="12"/>
          </p:nvPr>
        </p:nvSpPr>
        <p:spPr/>
        <p:txBody>
          <a:bodyPr/>
          <a:lstStyle/>
          <a:p>
            <a:fld id="{4B00D792-0B12-3D48-BCAC-ABE2779109CC}" type="slidenum">
              <a:rPr lang="en-GB" smtClean="0"/>
              <a:t>‹N°›</a:t>
            </a:fld>
            <a:endParaRPr lang="en-GB"/>
          </a:p>
        </p:txBody>
      </p:sp>
    </p:spTree>
    <p:extLst>
      <p:ext uri="{BB962C8B-B14F-4D97-AF65-F5344CB8AC3E}">
        <p14:creationId xmlns:p14="http://schemas.microsoft.com/office/powerpoint/2010/main" val="4127647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GB"/>
          </a:p>
        </p:txBody>
      </p:sp>
      <p:sp>
        <p:nvSpPr>
          <p:cNvPr id="3" name="Espace réservé de la date 2"/>
          <p:cNvSpPr>
            <a:spLocks noGrp="1"/>
          </p:cNvSpPr>
          <p:nvPr>
            <p:ph type="dt" sz="half" idx="10"/>
          </p:nvPr>
        </p:nvSpPr>
        <p:spPr/>
        <p:txBody>
          <a:bodyPr/>
          <a:lstStyle/>
          <a:p>
            <a:fld id="{128D70C8-2529-644B-B2E5-7474E4A9FDB2}" type="datetimeFigureOut">
              <a:rPr lang="fr-FR" smtClean="0"/>
              <a:t>24/01/2024</a:t>
            </a:fld>
            <a:endParaRPr lang="en-GB"/>
          </a:p>
        </p:txBody>
      </p:sp>
      <p:sp>
        <p:nvSpPr>
          <p:cNvPr id="4" name="Espace réservé du pied de page 3"/>
          <p:cNvSpPr>
            <a:spLocks noGrp="1"/>
          </p:cNvSpPr>
          <p:nvPr>
            <p:ph type="ftr" sz="quarter" idx="11"/>
          </p:nvPr>
        </p:nvSpPr>
        <p:spPr/>
        <p:txBody>
          <a:bodyPr/>
          <a:lstStyle/>
          <a:p>
            <a:endParaRPr lang="en-GB"/>
          </a:p>
        </p:txBody>
      </p:sp>
      <p:sp>
        <p:nvSpPr>
          <p:cNvPr id="5" name="Espace réservé du numéro de diapositive 4"/>
          <p:cNvSpPr>
            <a:spLocks noGrp="1"/>
          </p:cNvSpPr>
          <p:nvPr>
            <p:ph type="sldNum" sz="quarter" idx="12"/>
          </p:nvPr>
        </p:nvSpPr>
        <p:spPr/>
        <p:txBody>
          <a:bodyPr/>
          <a:lstStyle/>
          <a:p>
            <a:fld id="{4B00D792-0B12-3D48-BCAC-ABE2779109CC}" type="slidenum">
              <a:rPr lang="en-GB" smtClean="0"/>
              <a:t>‹N°›</a:t>
            </a:fld>
            <a:endParaRPr lang="en-GB"/>
          </a:p>
        </p:txBody>
      </p:sp>
    </p:spTree>
    <p:extLst>
      <p:ext uri="{BB962C8B-B14F-4D97-AF65-F5344CB8AC3E}">
        <p14:creationId xmlns:p14="http://schemas.microsoft.com/office/powerpoint/2010/main" val="3468649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28D70C8-2529-644B-B2E5-7474E4A9FDB2}" type="datetimeFigureOut">
              <a:rPr lang="fr-FR" smtClean="0"/>
              <a:t>24/01/2024</a:t>
            </a:fld>
            <a:endParaRPr lang="en-GB"/>
          </a:p>
        </p:txBody>
      </p:sp>
      <p:sp>
        <p:nvSpPr>
          <p:cNvPr id="3" name="Espace réservé du pied de page 2"/>
          <p:cNvSpPr>
            <a:spLocks noGrp="1"/>
          </p:cNvSpPr>
          <p:nvPr>
            <p:ph type="ftr" sz="quarter" idx="11"/>
          </p:nvPr>
        </p:nvSpPr>
        <p:spPr/>
        <p:txBody>
          <a:bodyPr/>
          <a:lstStyle/>
          <a:p>
            <a:endParaRPr lang="en-GB"/>
          </a:p>
        </p:txBody>
      </p:sp>
      <p:sp>
        <p:nvSpPr>
          <p:cNvPr id="4" name="Espace réservé du numéro de diapositive 3"/>
          <p:cNvSpPr>
            <a:spLocks noGrp="1"/>
          </p:cNvSpPr>
          <p:nvPr>
            <p:ph type="sldNum" sz="quarter" idx="12"/>
          </p:nvPr>
        </p:nvSpPr>
        <p:spPr/>
        <p:txBody>
          <a:bodyPr/>
          <a:lstStyle/>
          <a:p>
            <a:fld id="{4B00D792-0B12-3D48-BCAC-ABE2779109CC}" type="slidenum">
              <a:rPr lang="en-GB" smtClean="0"/>
              <a:t>‹N°›</a:t>
            </a:fld>
            <a:endParaRPr lang="en-GB"/>
          </a:p>
        </p:txBody>
      </p:sp>
    </p:spTree>
    <p:extLst>
      <p:ext uri="{BB962C8B-B14F-4D97-AF65-F5344CB8AC3E}">
        <p14:creationId xmlns:p14="http://schemas.microsoft.com/office/powerpoint/2010/main" val="1850881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et modifiez le titre</a:t>
            </a:r>
            <a:endParaRPr lang="en-GB"/>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128D70C8-2529-644B-B2E5-7474E4A9FDB2}" type="datetimeFigureOut">
              <a:rPr lang="fr-FR" smtClean="0"/>
              <a:t>24/01/2024</a:t>
            </a:fld>
            <a:endParaRPr lang="en-GB"/>
          </a:p>
        </p:txBody>
      </p:sp>
      <p:sp>
        <p:nvSpPr>
          <p:cNvPr id="6" name="Espace réservé du pied de page 5"/>
          <p:cNvSpPr>
            <a:spLocks noGrp="1"/>
          </p:cNvSpPr>
          <p:nvPr>
            <p:ph type="ftr" sz="quarter" idx="11"/>
          </p:nvPr>
        </p:nvSpPr>
        <p:spPr/>
        <p:txBody>
          <a:bodyPr/>
          <a:lstStyle/>
          <a:p>
            <a:endParaRPr lang="en-GB"/>
          </a:p>
        </p:txBody>
      </p:sp>
      <p:sp>
        <p:nvSpPr>
          <p:cNvPr id="7" name="Espace réservé du numéro de diapositive 6"/>
          <p:cNvSpPr>
            <a:spLocks noGrp="1"/>
          </p:cNvSpPr>
          <p:nvPr>
            <p:ph type="sldNum" sz="quarter" idx="12"/>
          </p:nvPr>
        </p:nvSpPr>
        <p:spPr/>
        <p:txBody>
          <a:bodyPr/>
          <a:lstStyle/>
          <a:p>
            <a:fld id="{4B00D792-0B12-3D48-BCAC-ABE2779109CC}" type="slidenum">
              <a:rPr lang="en-GB" smtClean="0"/>
              <a:t>‹N°›</a:t>
            </a:fld>
            <a:endParaRPr lang="en-GB"/>
          </a:p>
        </p:txBody>
      </p:sp>
    </p:spTree>
    <p:extLst>
      <p:ext uri="{BB962C8B-B14F-4D97-AF65-F5344CB8AC3E}">
        <p14:creationId xmlns:p14="http://schemas.microsoft.com/office/powerpoint/2010/main" val="1969441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et modifiez le titre</a:t>
            </a:r>
            <a:endParaRPr lang="en-GB"/>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128D70C8-2529-644B-B2E5-7474E4A9FDB2}" type="datetimeFigureOut">
              <a:rPr lang="fr-FR" smtClean="0"/>
              <a:t>24/01/2024</a:t>
            </a:fld>
            <a:endParaRPr lang="en-GB"/>
          </a:p>
        </p:txBody>
      </p:sp>
      <p:sp>
        <p:nvSpPr>
          <p:cNvPr id="6" name="Espace réservé du pied de page 5"/>
          <p:cNvSpPr>
            <a:spLocks noGrp="1"/>
          </p:cNvSpPr>
          <p:nvPr>
            <p:ph type="ftr" sz="quarter" idx="11"/>
          </p:nvPr>
        </p:nvSpPr>
        <p:spPr/>
        <p:txBody>
          <a:bodyPr/>
          <a:lstStyle/>
          <a:p>
            <a:endParaRPr lang="en-GB"/>
          </a:p>
        </p:txBody>
      </p:sp>
      <p:sp>
        <p:nvSpPr>
          <p:cNvPr id="7" name="Espace réservé du numéro de diapositive 6"/>
          <p:cNvSpPr>
            <a:spLocks noGrp="1"/>
          </p:cNvSpPr>
          <p:nvPr>
            <p:ph type="sldNum" sz="quarter" idx="12"/>
          </p:nvPr>
        </p:nvSpPr>
        <p:spPr/>
        <p:txBody>
          <a:bodyPr/>
          <a:lstStyle/>
          <a:p>
            <a:fld id="{4B00D792-0B12-3D48-BCAC-ABE2779109CC}" type="slidenum">
              <a:rPr lang="en-GB" smtClean="0"/>
              <a:t>‹N°›</a:t>
            </a:fld>
            <a:endParaRPr lang="en-GB"/>
          </a:p>
        </p:txBody>
      </p:sp>
    </p:spTree>
    <p:extLst>
      <p:ext uri="{BB962C8B-B14F-4D97-AF65-F5344CB8AC3E}">
        <p14:creationId xmlns:p14="http://schemas.microsoft.com/office/powerpoint/2010/main" val="613110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a:t>Cliquez et modifiez le titre</a:t>
            </a:r>
            <a:endParaRPr lang="en-GB"/>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8D70C8-2529-644B-B2E5-7474E4A9FDB2}" type="datetimeFigureOut">
              <a:rPr lang="fr-FR" smtClean="0"/>
              <a:t>24/01/2024</a:t>
            </a:fld>
            <a:endParaRPr lang="en-GB"/>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00D792-0B12-3D48-BCAC-ABE2779109CC}" type="slidenum">
              <a:rPr lang="en-GB" smtClean="0"/>
              <a:t>‹N°›</a:t>
            </a:fld>
            <a:endParaRPr lang="en-GB"/>
          </a:p>
        </p:txBody>
      </p:sp>
    </p:spTree>
    <p:extLst>
      <p:ext uri="{BB962C8B-B14F-4D97-AF65-F5344CB8AC3E}">
        <p14:creationId xmlns:p14="http://schemas.microsoft.com/office/powerpoint/2010/main" val="2626343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2.png"/><Relationship Id="rId7"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74.png"/><Relationship Id="rId5" Type="http://schemas.openxmlformats.org/officeDocument/2006/relationships/oleObject" Target="../embeddings/oleObject2.bin"/><Relationship Id="rId4" Type="http://schemas.openxmlformats.org/officeDocument/2006/relationships/image" Target="../media/image73.png"/><Relationship Id="rId9" Type="http://schemas.openxmlformats.org/officeDocument/2006/relationships/image" Target="../media/image77.png"/></Relationships>
</file>

<file path=ppt/slides/_rels/slide101.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aws.amazon.com/fr_fr/iot/latest/developerguide/what-is-aws-iot.html"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hyperlink" Target="https://www.slideshare.net/PeterREgli/mq-telemetry-transport"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cloud.google.com/blog/products/iot-devices/quick-and-easy-way-set-end-end-iot-solution-google-cloud-platform"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www.xmpp.org/rfcs/rfc3920.html"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www.xmpp.org/rfcs/rfc3921.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3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26" Type="http://schemas.openxmlformats.org/officeDocument/2006/relationships/image" Target="../media/image57.png"/><Relationship Id="rId3" Type="http://schemas.openxmlformats.org/officeDocument/2006/relationships/image" Target="../media/image34.png"/><Relationship Id="rId21" Type="http://schemas.openxmlformats.org/officeDocument/2006/relationships/image" Target="../media/image52.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5" Type="http://schemas.openxmlformats.org/officeDocument/2006/relationships/image" Target="../media/image56.png"/><Relationship Id="rId2" Type="http://schemas.openxmlformats.org/officeDocument/2006/relationships/image" Target="../media/image33.png"/><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12.xml"/><Relationship Id="rId6" Type="http://schemas.openxmlformats.org/officeDocument/2006/relationships/image" Target="../media/image37.png"/><Relationship Id="rId11" Type="http://schemas.openxmlformats.org/officeDocument/2006/relationships/image" Target="../media/image42.png"/><Relationship Id="rId24" Type="http://schemas.openxmlformats.org/officeDocument/2006/relationships/image" Target="../media/image55.pn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4.png"/><Relationship Id="rId10" Type="http://schemas.openxmlformats.org/officeDocument/2006/relationships/image" Target="../media/image41.png"/><Relationship Id="rId19" Type="http://schemas.openxmlformats.org/officeDocument/2006/relationships/image" Target="../media/image50.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53.png"/><Relationship Id="rId27" Type="http://schemas.openxmlformats.org/officeDocument/2006/relationships/image" Target="../media/image58.png"/></Relationships>
</file>

<file path=ppt/slides/_rels/slide3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0.png"/><Relationship Id="rId7" Type="http://schemas.openxmlformats.org/officeDocument/2006/relationships/image" Target="../media/image22.png"/><Relationship Id="rId2" Type="http://schemas.openxmlformats.org/officeDocument/2006/relationships/image" Target="../media/image59.png"/><Relationship Id="rId1" Type="http://schemas.openxmlformats.org/officeDocument/2006/relationships/slideLayout" Target="../slideLayouts/slideLayout12.xml"/><Relationship Id="rId6" Type="http://schemas.openxmlformats.org/officeDocument/2006/relationships/image" Target="../media/image62.png"/><Relationship Id="rId11" Type="http://schemas.openxmlformats.org/officeDocument/2006/relationships/image" Target="../media/image64.png"/><Relationship Id="rId5" Type="http://schemas.openxmlformats.org/officeDocument/2006/relationships/image" Target="../media/image61.png"/><Relationship Id="rId10" Type="http://schemas.openxmlformats.org/officeDocument/2006/relationships/image" Target="../media/image31.png"/><Relationship Id="rId4" Type="http://schemas.openxmlformats.org/officeDocument/2006/relationships/image" Target="../media/image60.png"/><Relationship Id="rId9"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hyperlink" Target="http://www.xmpp.org/extensions/xep-0071.html" TargetMode="Externa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hyperlink" Target="http://www.xmpp.org/extensions/xep-0127.html" TargetMode="Externa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hyperlink" Target="http://www.xmpp.org/extensions/xep-0115.html" TargetMode="Externa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hyperlink" Target="http://tools.ietf.org/html/rfc4422" TargetMode="Externa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hyperlink" Target="http://www.xmpp.org/extensions/xep-0198.html" TargetMode="External"/><Relationship Id="rId2" Type="http://schemas.openxmlformats.org/officeDocument/2006/relationships/hyperlink" Target="http://www.xmpp.org/extensions/xep-0138.html" TargetMode="Externa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hyperlink" Target="http://www.xmpp.org/extensions/" TargetMode="Externa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cloud.google.com/blog/products/iot-devices/quick-and-easy-way-set-end-end-iot-solution-google-cloud-platform"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discovery.hgdata.com/product/pivotal-rabbitmq"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re 1"/>
          <p:cNvSpPr>
            <a:spLocks noGrp="1"/>
          </p:cNvSpPr>
          <p:nvPr>
            <p:ph type="ctrTitle"/>
          </p:nvPr>
        </p:nvSpPr>
        <p:spPr>
          <a:xfrm>
            <a:off x="-35403" y="2276872"/>
            <a:ext cx="9287923" cy="1941512"/>
          </a:xfrm>
        </p:spPr>
        <p:txBody>
          <a:bodyPr>
            <a:normAutofit fontScale="90000"/>
          </a:bodyPr>
          <a:lstStyle/>
          <a:p>
            <a:br>
              <a:rPr lang="fr-FR" sz="2000" dirty="0"/>
            </a:br>
            <a:r>
              <a:rPr lang="fr-FR" dirty="0" err="1"/>
              <a:t>Protocols</a:t>
            </a:r>
            <a:r>
              <a:rPr lang="fr-FR" dirty="0"/>
              <a:t> and Middleware to support Online </a:t>
            </a:r>
            <a:r>
              <a:rPr lang="fr-FR" dirty="0" err="1"/>
              <a:t>Sensing</a:t>
            </a:r>
            <a:r>
              <a:rPr lang="fr-FR" dirty="0"/>
              <a:t>/Actuation, Communication and </a:t>
            </a:r>
            <a:r>
              <a:rPr lang="fr-FR" dirty="0" err="1"/>
              <a:t>Processing</a:t>
            </a:r>
            <a:r>
              <a:rPr lang="fr-FR" dirty="0"/>
              <a:t>  in the Internet Of </a:t>
            </a:r>
            <a:r>
              <a:rPr lang="fr-FR" dirty="0" err="1"/>
              <a:t>Things</a:t>
            </a:r>
            <a:r>
              <a:rPr lang="fr-FR" dirty="0"/>
              <a:t> </a:t>
            </a:r>
            <a:br>
              <a:rPr lang="fr-FR" dirty="0"/>
            </a:br>
            <a:br>
              <a:rPr lang="fr-FR" dirty="0"/>
            </a:br>
            <a:r>
              <a:rPr lang="fr-FR" sz="2000" dirty="0"/>
              <a:t>Abdelghani Chibani </a:t>
            </a:r>
            <a:br>
              <a:rPr lang="fr-FR" sz="2000" dirty="0"/>
            </a:br>
            <a:r>
              <a:rPr lang="fr-FR" sz="2000" b="1" dirty="0"/>
              <a:t>LISSI </a:t>
            </a:r>
            <a:r>
              <a:rPr lang="fr-FR" sz="2000" b="1" dirty="0" err="1"/>
              <a:t>Laboratory</a:t>
            </a:r>
            <a:r>
              <a:rPr lang="fr-FR" sz="2000" b="1" dirty="0"/>
              <a:t>, Paris Est Créteil </a:t>
            </a:r>
            <a:r>
              <a:rPr lang="fr-FR" sz="2000" b="1" dirty="0" err="1"/>
              <a:t>University</a:t>
            </a:r>
            <a:r>
              <a:rPr lang="fr-FR" sz="2000" b="1" dirty="0"/>
              <a:t>, France</a:t>
            </a:r>
          </a:p>
        </p:txBody>
      </p:sp>
      <p:pic>
        <p:nvPicPr>
          <p:cNvPr id="2051" name="Picture 2" descr="http://lissi.fr/lab/lib/tpl/mnml-blog/user/logo-lissi-upec.png"/>
          <p:cNvPicPr>
            <a:picLocks noChangeAspect="1" noChangeArrowheads="1"/>
          </p:cNvPicPr>
          <p:nvPr/>
        </p:nvPicPr>
        <p:blipFill>
          <a:blip r:embed="rId2"/>
          <a:srcRect/>
          <a:stretch>
            <a:fillRect/>
          </a:stretch>
        </p:blipFill>
        <p:spPr bwMode="auto">
          <a:xfrm>
            <a:off x="467544" y="404664"/>
            <a:ext cx="2190750" cy="800100"/>
          </a:xfrm>
          <a:prstGeom prst="rect">
            <a:avLst/>
          </a:prstGeom>
          <a:noFill/>
          <a:ln w="9525">
            <a:noFill/>
            <a:miter lim="800000"/>
            <a:headEnd/>
            <a:tailEnd/>
          </a:ln>
        </p:spPr>
      </p:pic>
      <p:grpSp>
        <p:nvGrpSpPr>
          <p:cNvPr id="2053" name="Groupe 19"/>
          <p:cNvGrpSpPr>
            <a:grpSpLocks/>
          </p:cNvGrpSpPr>
          <p:nvPr/>
        </p:nvGrpSpPr>
        <p:grpSpPr bwMode="auto">
          <a:xfrm>
            <a:off x="500063" y="5616277"/>
            <a:ext cx="8215312" cy="981075"/>
            <a:chOff x="928662" y="5000636"/>
            <a:chExt cx="7286676" cy="695325"/>
          </a:xfrm>
        </p:grpSpPr>
        <p:pic>
          <p:nvPicPr>
            <p:cNvPr id="2054" name="Image 9"/>
            <p:cNvPicPr>
              <a:picLocks noChangeAspect="1" noChangeArrowheads="1"/>
            </p:cNvPicPr>
            <p:nvPr/>
          </p:nvPicPr>
          <p:blipFill>
            <a:blip r:embed="rId3"/>
            <a:srcRect/>
            <a:stretch>
              <a:fillRect/>
            </a:stretch>
          </p:blipFill>
          <p:spPr bwMode="auto">
            <a:xfrm>
              <a:off x="928662" y="5000636"/>
              <a:ext cx="1214446" cy="695325"/>
            </a:xfrm>
            <a:prstGeom prst="rect">
              <a:avLst/>
            </a:prstGeom>
            <a:noFill/>
            <a:ln w="9525">
              <a:noFill/>
              <a:miter lim="800000"/>
              <a:headEnd/>
              <a:tailEnd/>
            </a:ln>
          </p:spPr>
        </p:pic>
        <p:pic>
          <p:nvPicPr>
            <p:cNvPr id="2055" name="Image 10"/>
            <p:cNvPicPr>
              <a:picLocks noChangeAspect="1" noChangeArrowheads="1"/>
            </p:cNvPicPr>
            <p:nvPr/>
          </p:nvPicPr>
          <p:blipFill>
            <a:blip r:embed="rId4"/>
            <a:srcRect/>
            <a:stretch>
              <a:fillRect/>
            </a:stretch>
          </p:blipFill>
          <p:spPr bwMode="auto">
            <a:xfrm>
              <a:off x="2143108" y="5000636"/>
              <a:ext cx="1214446" cy="695325"/>
            </a:xfrm>
            <a:prstGeom prst="rect">
              <a:avLst/>
            </a:prstGeom>
            <a:noFill/>
            <a:ln w="9525">
              <a:noFill/>
              <a:miter lim="800000"/>
              <a:headEnd/>
              <a:tailEnd/>
            </a:ln>
          </p:spPr>
        </p:pic>
        <p:pic>
          <p:nvPicPr>
            <p:cNvPr id="2056" name="Image 11"/>
            <p:cNvPicPr>
              <a:picLocks noChangeAspect="1" noChangeArrowheads="1"/>
            </p:cNvPicPr>
            <p:nvPr/>
          </p:nvPicPr>
          <p:blipFill>
            <a:blip r:embed="rId5"/>
            <a:srcRect/>
            <a:stretch>
              <a:fillRect/>
            </a:stretch>
          </p:blipFill>
          <p:spPr bwMode="auto">
            <a:xfrm>
              <a:off x="7000892" y="5000636"/>
              <a:ext cx="1214446" cy="695325"/>
            </a:xfrm>
            <a:prstGeom prst="rect">
              <a:avLst/>
            </a:prstGeom>
            <a:noFill/>
            <a:ln w="9525">
              <a:noFill/>
              <a:miter lim="800000"/>
              <a:headEnd/>
              <a:tailEnd/>
            </a:ln>
          </p:spPr>
        </p:pic>
        <p:pic>
          <p:nvPicPr>
            <p:cNvPr id="2057" name="Image 12"/>
            <p:cNvPicPr>
              <a:picLocks noChangeAspect="1" noChangeArrowheads="1"/>
            </p:cNvPicPr>
            <p:nvPr/>
          </p:nvPicPr>
          <p:blipFill>
            <a:blip r:embed="rId6"/>
            <a:srcRect/>
            <a:stretch>
              <a:fillRect/>
            </a:stretch>
          </p:blipFill>
          <p:spPr bwMode="auto">
            <a:xfrm>
              <a:off x="3357554" y="5000636"/>
              <a:ext cx="1214446" cy="695325"/>
            </a:xfrm>
            <a:prstGeom prst="rect">
              <a:avLst/>
            </a:prstGeom>
            <a:noFill/>
            <a:ln w="9525">
              <a:noFill/>
              <a:miter lim="800000"/>
              <a:headEnd/>
              <a:tailEnd/>
            </a:ln>
          </p:spPr>
        </p:pic>
        <p:pic>
          <p:nvPicPr>
            <p:cNvPr id="2058" name="Image 13"/>
            <p:cNvPicPr>
              <a:picLocks noChangeAspect="1" noChangeArrowheads="1"/>
            </p:cNvPicPr>
            <p:nvPr/>
          </p:nvPicPr>
          <p:blipFill>
            <a:blip r:embed="rId7"/>
            <a:srcRect/>
            <a:stretch>
              <a:fillRect/>
            </a:stretch>
          </p:blipFill>
          <p:spPr bwMode="auto">
            <a:xfrm>
              <a:off x="4572000" y="5000636"/>
              <a:ext cx="1214446" cy="695325"/>
            </a:xfrm>
            <a:prstGeom prst="rect">
              <a:avLst/>
            </a:prstGeom>
            <a:noFill/>
            <a:ln w="9525">
              <a:noFill/>
              <a:miter lim="800000"/>
              <a:headEnd/>
              <a:tailEnd/>
            </a:ln>
          </p:spPr>
        </p:pic>
        <p:pic>
          <p:nvPicPr>
            <p:cNvPr id="2059" name="Image 14"/>
            <p:cNvPicPr>
              <a:picLocks noChangeAspect="1" noChangeArrowheads="1"/>
            </p:cNvPicPr>
            <p:nvPr/>
          </p:nvPicPr>
          <p:blipFill>
            <a:blip r:embed="rId8"/>
            <a:srcRect/>
            <a:stretch>
              <a:fillRect/>
            </a:stretch>
          </p:blipFill>
          <p:spPr bwMode="auto">
            <a:xfrm>
              <a:off x="5786446" y="5000636"/>
              <a:ext cx="1214446" cy="695325"/>
            </a:xfrm>
            <a:prstGeom prst="rect">
              <a:avLst/>
            </a:prstGeom>
            <a:noFill/>
            <a:ln w="9525">
              <a:noFill/>
              <a:miter lim="800000"/>
              <a:headEnd/>
              <a:tailEnd/>
            </a:ln>
          </p:spPr>
        </p:pic>
      </p:grpSp>
    </p:spTree>
    <p:extLst>
      <p:ext uri="{BB962C8B-B14F-4D97-AF65-F5344CB8AC3E}">
        <p14:creationId xmlns:p14="http://schemas.microsoft.com/office/powerpoint/2010/main" val="1708108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304BCDC-FD78-CB49-8973-326F0BACD74B}"/>
              </a:ext>
            </a:extLst>
          </p:cNvPr>
          <p:cNvPicPr>
            <a:picLocks noChangeAspect="1"/>
          </p:cNvPicPr>
          <p:nvPr/>
        </p:nvPicPr>
        <p:blipFill>
          <a:blip r:embed="rId2"/>
          <a:stretch>
            <a:fillRect/>
          </a:stretch>
        </p:blipFill>
        <p:spPr>
          <a:xfrm>
            <a:off x="436098" y="0"/>
            <a:ext cx="8271803" cy="6858000"/>
          </a:xfrm>
          <a:prstGeom prst="rect">
            <a:avLst/>
          </a:prstGeom>
        </p:spPr>
      </p:pic>
      <p:sp>
        <p:nvSpPr>
          <p:cNvPr id="2" name="Titre 1">
            <a:extLst>
              <a:ext uri="{FF2B5EF4-FFF2-40B4-BE49-F238E27FC236}">
                <a16:creationId xmlns:a16="http://schemas.microsoft.com/office/drawing/2014/main" id="{200062AD-C640-0B4D-89CE-50B12E6D7D9B}"/>
              </a:ext>
            </a:extLst>
          </p:cNvPr>
          <p:cNvSpPr>
            <a:spLocks noGrp="1"/>
          </p:cNvSpPr>
          <p:nvPr>
            <p:ph type="title"/>
          </p:nvPr>
        </p:nvSpPr>
        <p:spPr>
          <a:xfrm>
            <a:off x="0" y="0"/>
            <a:ext cx="8229600" cy="1143000"/>
          </a:xfrm>
        </p:spPr>
        <p:txBody>
          <a:bodyPr/>
          <a:lstStyle/>
          <a:p>
            <a:pPr algn="l"/>
            <a:r>
              <a:rPr lang="fr-FR" dirty="0"/>
              <a:t>Amazon AWS</a:t>
            </a:r>
          </a:p>
        </p:txBody>
      </p:sp>
    </p:spTree>
    <p:extLst>
      <p:ext uri="{BB962C8B-B14F-4D97-AF65-F5344CB8AC3E}">
        <p14:creationId xmlns:p14="http://schemas.microsoft.com/office/powerpoint/2010/main" val="28223211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idx="4294967295"/>
          </p:nvPr>
        </p:nvSpPr>
        <p:spPr/>
        <p:txBody>
          <a:bodyPr/>
          <a:lstStyle/>
          <a:p>
            <a:r>
              <a:rPr lang="en-GB" altLang="en-US" dirty="0"/>
              <a:t>AMQP 1.0 Covers…</a:t>
            </a:r>
            <a:endParaRPr lang="en-GB" altLang="en-US" sz="1846" dirty="0"/>
          </a:p>
        </p:txBody>
      </p:sp>
      <p:sp>
        <p:nvSpPr>
          <p:cNvPr id="1028" name="Rectangle 24"/>
          <p:cNvSpPr>
            <a:spLocks noGrp="1" noChangeArrowheads="1"/>
          </p:cNvSpPr>
          <p:nvPr>
            <p:ph type="body" idx="4294967295"/>
          </p:nvPr>
        </p:nvSpPr>
        <p:spPr>
          <a:xfrm>
            <a:off x="896815" y="1450731"/>
            <a:ext cx="6362800" cy="3566129"/>
          </a:xfrm>
        </p:spPr>
        <p:txBody>
          <a:bodyPr>
            <a:normAutofit/>
          </a:bodyPr>
          <a:lstStyle/>
          <a:p>
            <a:pPr lvl="1"/>
            <a:r>
              <a:rPr lang="en-GB" altLang="en-US" sz="2000" dirty="0"/>
              <a:t>Queuing with strong Delivery Assurances</a:t>
            </a:r>
          </a:p>
          <a:p>
            <a:pPr lvl="1"/>
            <a:r>
              <a:rPr lang="en-GB" altLang="en-US" sz="2000" dirty="0"/>
              <a:t>Event distribution with Flexible Routing</a:t>
            </a:r>
          </a:p>
          <a:p>
            <a:pPr lvl="1"/>
            <a:r>
              <a:rPr lang="en-GB" altLang="en-US" sz="2000" dirty="0"/>
              <a:t>Large Message capability (gigabytes)</a:t>
            </a:r>
          </a:p>
          <a:p>
            <a:pPr lvl="1"/>
            <a:r>
              <a:rPr lang="en-GB" altLang="en-US" sz="2000" dirty="0"/>
              <a:t>Global Addressing Scheme (email-like)</a:t>
            </a:r>
          </a:p>
          <a:p>
            <a:pPr lvl="1"/>
            <a:r>
              <a:rPr lang="en-GB" altLang="en-US" sz="2000" dirty="0"/>
              <a:t>Meet common requirements of mission-critical systems</a:t>
            </a:r>
          </a:p>
        </p:txBody>
      </p:sp>
      <p:sp>
        <p:nvSpPr>
          <p:cNvPr id="1029" name="Rectangle 23"/>
          <p:cNvSpPr>
            <a:spLocks noChangeArrowheads="1"/>
          </p:cNvSpPr>
          <p:nvPr/>
        </p:nvSpPr>
        <p:spPr bwMode="gray">
          <a:xfrm>
            <a:off x="832339" y="1164981"/>
            <a:ext cx="5841023" cy="5127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5738" tIns="30295" rIns="30295" bIns="30295"/>
          <a:lstStyle>
            <a:lvl1pPr marL="342900" indent="-342900">
              <a:defRPr sz="600">
                <a:solidFill>
                  <a:schemeClr val="tx1"/>
                </a:solidFill>
                <a:latin typeface="Arial" charset="0"/>
              </a:defRPr>
            </a:lvl1pPr>
            <a:lvl2pPr marL="742950" indent="-285750">
              <a:defRPr sz="600">
                <a:solidFill>
                  <a:schemeClr val="tx1"/>
                </a:solidFill>
                <a:latin typeface="Arial" charset="0"/>
              </a:defRPr>
            </a:lvl2pPr>
            <a:lvl3pPr marL="1143000" indent="-228600">
              <a:defRPr sz="600">
                <a:solidFill>
                  <a:schemeClr val="tx1"/>
                </a:solidFill>
                <a:latin typeface="Arial" charset="0"/>
              </a:defRPr>
            </a:lvl3pPr>
            <a:lvl4pPr marL="1600200" indent="-228600">
              <a:defRPr sz="600">
                <a:solidFill>
                  <a:schemeClr val="tx1"/>
                </a:solidFill>
                <a:latin typeface="Arial" charset="0"/>
              </a:defRPr>
            </a:lvl4pPr>
            <a:lvl5pPr marL="2057400" indent="-228600">
              <a:defRPr sz="600">
                <a:solidFill>
                  <a:schemeClr val="tx1"/>
                </a:solidFill>
                <a:latin typeface="Arial" charset="0"/>
              </a:defRPr>
            </a:lvl5pPr>
            <a:lvl6pPr marL="2514600" indent="-228600" algn="ctr" eaLnBrk="0" fontAlgn="base" hangingPunct="0">
              <a:spcBef>
                <a:spcPct val="0"/>
              </a:spcBef>
              <a:spcAft>
                <a:spcPct val="0"/>
              </a:spcAft>
              <a:defRPr sz="600">
                <a:solidFill>
                  <a:schemeClr val="tx1"/>
                </a:solidFill>
                <a:latin typeface="Arial" charset="0"/>
              </a:defRPr>
            </a:lvl6pPr>
            <a:lvl7pPr marL="2971800" indent="-228600" algn="ctr" eaLnBrk="0" fontAlgn="base" hangingPunct="0">
              <a:spcBef>
                <a:spcPct val="0"/>
              </a:spcBef>
              <a:spcAft>
                <a:spcPct val="0"/>
              </a:spcAft>
              <a:defRPr sz="600">
                <a:solidFill>
                  <a:schemeClr val="tx1"/>
                </a:solidFill>
                <a:latin typeface="Arial" charset="0"/>
              </a:defRPr>
            </a:lvl7pPr>
            <a:lvl8pPr marL="3429000" indent="-228600" algn="ctr" eaLnBrk="0" fontAlgn="base" hangingPunct="0">
              <a:spcBef>
                <a:spcPct val="0"/>
              </a:spcBef>
              <a:spcAft>
                <a:spcPct val="0"/>
              </a:spcAft>
              <a:defRPr sz="600">
                <a:solidFill>
                  <a:schemeClr val="tx1"/>
                </a:solidFill>
                <a:latin typeface="Arial" charset="0"/>
              </a:defRPr>
            </a:lvl8pPr>
            <a:lvl9pPr marL="3886200" indent="-228600" algn="ctr" eaLnBrk="0" fontAlgn="base" hangingPunct="0">
              <a:spcBef>
                <a:spcPct val="0"/>
              </a:spcBef>
              <a:spcAft>
                <a:spcPct val="0"/>
              </a:spcAft>
              <a:defRPr sz="600">
                <a:solidFill>
                  <a:schemeClr val="tx1"/>
                </a:solidFill>
                <a:latin typeface="Arial" charset="0"/>
              </a:defRPr>
            </a:lvl9pPr>
          </a:lstStyle>
          <a:p>
            <a:pPr algn="l">
              <a:lnSpc>
                <a:spcPct val="110000"/>
              </a:lnSpc>
              <a:spcBef>
                <a:spcPct val="70000"/>
              </a:spcBef>
              <a:buClr>
                <a:srgbClr val="C0C0C0"/>
              </a:buClr>
              <a:buSzPct val="92000"/>
              <a:buFont typeface="Wingdings" charset="2"/>
              <a:buNone/>
            </a:pPr>
            <a:endParaRPr lang="en-GB" altLang="en-US" sz="1662">
              <a:solidFill>
                <a:schemeClr val="bg2"/>
              </a:solidFill>
              <a:latin typeface="Verdana" charset="0"/>
            </a:endParaRPr>
          </a:p>
        </p:txBody>
      </p:sp>
      <p:sp>
        <p:nvSpPr>
          <p:cNvPr id="1051" name="Line 47"/>
          <p:cNvSpPr>
            <a:spLocks noChangeShapeType="1"/>
          </p:cNvSpPr>
          <p:nvPr/>
        </p:nvSpPr>
        <p:spPr bwMode="auto">
          <a:xfrm>
            <a:off x="7473462" y="5882053"/>
            <a:ext cx="709246"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sz="1662"/>
          </a:p>
        </p:txBody>
      </p:sp>
      <p:pic>
        <p:nvPicPr>
          <p:cNvPr id="1052" name="Picture 48"/>
          <p:cNvPicPr>
            <a:picLocks noChangeAspect="1" noChangeArrowheads="1"/>
          </p:cNvPicPr>
          <p:nvPr/>
        </p:nvPicPr>
        <p:blipFill>
          <a:blip r:embed="rId3">
            <a:extLst>
              <a:ext uri="{28A0092B-C50C-407E-A947-70E740481C1C}">
                <a14:useLocalDpi xmlns:a14="http://schemas.microsoft.com/office/drawing/2010/main" val="0"/>
              </a:ext>
            </a:extLst>
          </a:blip>
          <a:srcRect r="33705"/>
          <a:stretch>
            <a:fillRect/>
          </a:stretch>
        </p:blipFill>
        <p:spPr bwMode="auto">
          <a:xfrm>
            <a:off x="7126166" y="5618284"/>
            <a:ext cx="350227" cy="52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1053" name="Picture 49"/>
          <p:cNvPicPr>
            <a:picLocks noChangeAspect="1" noChangeArrowheads="1"/>
          </p:cNvPicPr>
          <p:nvPr/>
        </p:nvPicPr>
        <p:blipFill>
          <a:blip r:embed="rId3">
            <a:extLst>
              <a:ext uri="{28A0092B-C50C-407E-A947-70E740481C1C}">
                <a14:useLocalDpi xmlns:a14="http://schemas.microsoft.com/office/drawing/2010/main" val="0"/>
              </a:ext>
            </a:extLst>
          </a:blip>
          <a:srcRect r="33705"/>
          <a:stretch>
            <a:fillRect/>
          </a:stretch>
        </p:blipFill>
        <p:spPr bwMode="auto">
          <a:xfrm>
            <a:off x="8182708" y="5653454"/>
            <a:ext cx="350226" cy="52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sp>
        <p:nvSpPr>
          <p:cNvPr id="1054" name="Rectangle 52"/>
          <p:cNvSpPr>
            <a:spLocks noChangeArrowheads="1"/>
          </p:cNvSpPr>
          <p:nvPr/>
        </p:nvSpPr>
        <p:spPr bwMode="auto">
          <a:xfrm>
            <a:off x="6821365" y="5355980"/>
            <a:ext cx="1702777" cy="255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0" tIns="0" rIns="0" bIns="0">
            <a:spAutoFit/>
          </a:bodyPr>
          <a:lstStyle>
            <a:lvl1pPr>
              <a:defRPr sz="600">
                <a:solidFill>
                  <a:schemeClr val="tx1"/>
                </a:solidFill>
                <a:latin typeface="Arial" charset="0"/>
              </a:defRPr>
            </a:lvl1pPr>
            <a:lvl2pPr marL="742950" indent="-285750">
              <a:defRPr sz="600">
                <a:solidFill>
                  <a:schemeClr val="tx1"/>
                </a:solidFill>
                <a:latin typeface="Arial" charset="0"/>
              </a:defRPr>
            </a:lvl2pPr>
            <a:lvl3pPr marL="1143000" indent="-228600">
              <a:defRPr sz="600">
                <a:solidFill>
                  <a:schemeClr val="tx1"/>
                </a:solidFill>
                <a:latin typeface="Arial" charset="0"/>
              </a:defRPr>
            </a:lvl3pPr>
            <a:lvl4pPr marL="1600200" indent="-228600">
              <a:defRPr sz="600">
                <a:solidFill>
                  <a:schemeClr val="tx1"/>
                </a:solidFill>
                <a:latin typeface="Arial" charset="0"/>
              </a:defRPr>
            </a:lvl4pPr>
            <a:lvl5pPr marL="2057400" indent="-228600">
              <a:defRPr sz="600">
                <a:solidFill>
                  <a:schemeClr val="tx1"/>
                </a:solidFill>
                <a:latin typeface="Arial" charset="0"/>
              </a:defRPr>
            </a:lvl5pPr>
            <a:lvl6pPr marL="2514600" indent="-228600" algn="ctr" eaLnBrk="0" fontAlgn="base" hangingPunct="0">
              <a:spcBef>
                <a:spcPct val="0"/>
              </a:spcBef>
              <a:spcAft>
                <a:spcPct val="0"/>
              </a:spcAft>
              <a:defRPr sz="600">
                <a:solidFill>
                  <a:schemeClr val="tx1"/>
                </a:solidFill>
                <a:latin typeface="Arial" charset="0"/>
              </a:defRPr>
            </a:lvl6pPr>
            <a:lvl7pPr marL="2971800" indent="-228600" algn="ctr" eaLnBrk="0" fontAlgn="base" hangingPunct="0">
              <a:spcBef>
                <a:spcPct val="0"/>
              </a:spcBef>
              <a:spcAft>
                <a:spcPct val="0"/>
              </a:spcAft>
              <a:defRPr sz="600">
                <a:solidFill>
                  <a:schemeClr val="tx1"/>
                </a:solidFill>
                <a:latin typeface="Arial" charset="0"/>
              </a:defRPr>
            </a:lvl7pPr>
            <a:lvl8pPr marL="3429000" indent="-228600" algn="ctr" eaLnBrk="0" fontAlgn="base" hangingPunct="0">
              <a:spcBef>
                <a:spcPct val="0"/>
              </a:spcBef>
              <a:spcAft>
                <a:spcPct val="0"/>
              </a:spcAft>
              <a:defRPr sz="600">
                <a:solidFill>
                  <a:schemeClr val="tx1"/>
                </a:solidFill>
                <a:latin typeface="Arial" charset="0"/>
              </a:defRPr>
            </a:lvl8pPr>
            <a:lvl9pPr marL="3886200" indent="-228600" algn="ctr" eaLnBrk="0" fontAlgn="base" hangingPunct="0">
              <a:spcBef>
                <a:spcPct val="0"/>
              </a:spcBef>
              <a:spcAft>
                <a:spcPct val="0"/>
              </a:spcAft>
              <a:defRPr sz="600">
                <a:solidFill>
                  <a:schemeClr val="tx1"/>
                </a:solidFill>
                <a:latin typeface="Arial" charset="0"/>
              </a:defRPr>
            </a:lvl9pPr>
          </a:lstStyle>
          <a:p>
            <a:pPr algn="l"/>
            <a:r>
              <a:rPr lang="en-GB" altLang="en-US" sz="1662"/>
              <a:t>File Transfer</a:t>
            </a:r>
            <a:endParaRPr lang="en-US" altLang="en-US" sz="1662"/>
          </a:p>
        </p:txBody>
      </p:sp>
      <p:sp>
        <p:nvSpPr>
          <p:cNvPr id="1055" name="Rectangle 53"/>
          <p:cNvSpPr>
            <a:spLocks noChangeArrowheads="1"/>
          </p:cNvSpPr>
          <p:nvPr/>
        </p:nvSpPr>
        <p:spPr bwMode="auto">
          <a:xfrm>
            <a:off x="6821365" y="6189784"/>
            <a:ext cx="1702777" cy="255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0" tIns="0" rIns="0" bIns="0">
            <a:spAutoFit/>
          </a:bodyPr>
          <a:lstStyle>
            <a:lvl1pPr>
              <a:defRPr sz="600">
                <a:solidFill>
                  <a:schemeClr val="tx1"/>
                </a:solidFill>
                <a:latin typeface="Arial" charset="0"/>
              </a:defRPr>
            </a:lvl1pPr>
            <a:lvl2pPr marL="742950" indent="-285750">
              <a:defRPr sz="600">
                <a:solidFill>
                  <a:schemeClr val="tx1"/>
                </a:solidFill>
                <a:latin typeface="Arial" charset="0"/>
              </a:defRPr>
            </a:lvl2pPr>
            <a:lvl3pPr marL="1143000" indent="-228600">
              <a:defRPr sz="600">
                <a:solidFill>
                  <a:schemeClr val="tx1"/>
                </a:solidFill>
                <a:latin typeface="Arial" charset="0"/>
              </a:defRPr>
            </a:lvl3pPr>
            <a:lvl4pPr marL="1600200" indent="-228600">
              <a:defRPr sz="600">
                <a:solidFill>
                  <a:schemeClr val="tx1"/>
                </a:solidFill>
                <a:latin typeface="Arial" charset="0"/>
              </a:defRPr>
            </a:lvl4pPr>
            <a:lvl5pPr marL="2057400" indent="-228600">
              <a:defRPr sz="600">
                <a:solidFill>
                  <a:schemeClr val="tx1"/>
                </a:solidFill>
                <a:latin typeface="Arial" charset="0"/>
              </a:defRPr>
            </a:lvl5pPr>
            <a:lvl6pPr marL="2514600" indent="-228600" algn="ctr" eaLnBrk="0" fontAlgn="base" hangingPunct="0">
              <a:spcBef>
                <a:spcPct val="0"/>
              </a:spcBef>
              <a:spcAft>
                <a:spcPct val="0"/>
              </a:spcAft>
              <a:defRPr sz="600">
                <a:solidFill>
                  <a:schemeClr val="tx1"/>
                </a:solidFill>
                <a:latin typeface="Arial" charset="0"/>
              </a:defRPr>
            </a:lvl6pPr>
            <a:lvl7pPr marL="2971800" indent="-228600" algn="ctr" eaLnBrk="0" fontAlgn="base" hangingPunct="0">
              <a:spcBef>
                <a:spcPct val="0"/>
              </a:spcBef>
              <a:spcAft>
                <a:spcPct val="0"/>
              </a:spcAft>
              <a:defRPr sz="600">
                <a:solidFill>
                  <a:schemeClr val="tx1"/>
                </a:solidFill>
                <a:latin typeface="Arial" charset="0"/>
              </a:defRPr>
            </a:lvl7pPr>
            <a:lvl8pPr marL="3429000" indent="-228600" algn="ctr" eaLnBrk="0" fontAlgn="base" hangingPunct="0">
              <a:spcBef>
                <a:spcPct val="0"/>
              </a:spcBef>
              <a:spcAft>
                <a:spcPct val="0"/>
              </a:spcAft>
              <a:defRPr sz="600">
                <a:solidFill>
                  <a:schemeClr val="tx1"/>
                </a:solidFill>
                <a:latin typeface="Arial" charset="0"/>
              </a:defRPr>
            </a:lvl8pPr>
            <a:lvl9pPr marL="3886200" indent="-228600" algn="ctr" eaLnBrk="0" fontAlgn="base" hangingPunct="0">
              <a:spcBef>
                <a:spcPct val="0"/>
              </a:spcBef>
              <a:spcAft>
                <a:spcPct val="0"/>
              </a:spcAft>
              <a:defRPr sz="600">
                <a:solidFill>
                  <a:schemeClr val="tx1"/>
                </a:solidFill>
                <a:latin typeface="Arial" charset="0"/>
              </a:defRPr>
            </a:lvl9pPr>
          </a:lstStyle>
          <a:p>
            <a:pPr algn="r"/>
            <a:r>
              <a:rPr lang="en-GB" altLang="en-US" sz="1662" b="1" i="1">
                <a:solidFill>
                  <a:schemeClr val="bg2"/>
                </a:solidFill>
              </a:rPr>
              <a:t>report</a:t>
            </a:r>
            <a:endParaRPr lang="en-US" altLang="en-US" sz="1662" b="1" i="1">
              <a:solidFill>
                <a:schemeClr val="bg2"/>
              </a:solidFill>
            </a:endParaRPr>
          </a:p>
        </p:txBody>
      </p:sp>
      <p:grpSp>
        <p:nvGrpSpPr>
          <p:cNvPr id="1031" name="Group 57"/>
          <p:cNvGrpSpPr>
            <a:grpSpLocks/>
          </p:cNvGrpSpPr>
          <p:nvPr/>
        </p:nvGrpSpPr>
        <p:grpSpPr bwMode="auto">
          <a:xfrm>
            <a:off x="6821365" y="3723540"/>
            <a:ext cx="1714500" cy="1063869"/>
            <a:chOff x="4884" y="2018"/>
            <a:chExt cx="1170" cy="726"/>
          </a:xfrm>
        </p:grpSpPr>
        <p:sp>
          <p:nvSpPr>
            <p:cNvPr id="1046" name="Line 41"/>
            <p:cNvSpPr>
              <a:spLocks noChangeShapeType="1"/>
            </p:cNvSpPr>
            <p:nvPr/>
          </p:nvSpPr>
          <p:spPr bwMode="auto">
            <a:xfrm>
              <a:off x="5331" y="2377"/>
              <a:ext cx="484"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sz="1662"/>
            </a:p>
          </p:txBody>
        </p:sp>
        <p:pic>
          <p:nvPicPr>
            <p:cNvPr id="1047" name="Picture 42"/>
            <p:cNvPicPr>
              <a:picLocks noChangeAspect="1" noChangeArrowheads="1"/>
            </p:cNvPicPr>
            <p:nvPr/>
          </p:nvPicPr>
          <p:blipFill>
            <a:blip r:embed="rId3">
              <a:extLst>
                <a:ext uri="{28A0092B-C50C-407E-A947-70E740481C1C}">
                  <a14:useLocalDpi xmlns:a14="http://schemas.microsoft.com/office/drawing/2010/main" val="0"/>
                </a:ext>
              </a:extLst>
            </a:blip>
            <a:srcRect r="33705"/>
            <a:stretch>
              <a:fillRect/>
            </a:stretch>
          </p:blipFill>
          <p:spPr bwMode="auto">
            <a:xfrm>
              <a:off x="5094" y="2197"/>
              <a:ext cx="239"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1048" name="Picture 44"/>
            <p:cNvPicPr>
              <a:picLocks noChangeAspect="1" noChangeArrowheads="1"/>
            </p:cNvPicPr>
            <p:nvPr/>
          </p:nvPicPr>
          <p:blipFill>
            <a:blip r:embed="rId3">
              <a:extLst>
                <a:ext uri="{28A0092B-C50C-407E-A947-70E740481C1C}">
                  <a14:useLocalDpi xmlns:a14="http://schemas.microsoft.com/office/drawing/2010/main" val="0"/>
                </a:ext>
              </a:extLst>
            </a:blip>
            <a:srcRect r="33705"/>
            <a:stretch>
              <a:fillRect/>
            </a:stretch>
          </p:blipFill>
          <p:spPr bwMode="auto">
            <a:xfrm>
              <a:off x="5815" y="2221"/>
              <a:ext cx="239"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sp>
          <p:nvSpPr>
            <p:cNvPr id="1049" name="Rectangle 51"/>
            <p:cNvSpPr>
              <a:spLocks noChangeArrowheads="1"/>
            </p:cNvSpPr>
            <p:nvPr/>
          </p:nvSpPr>
          <p:spPr bwMode="auto">
            <a:xfrm>
              <a:off x="4884" y="2018"/>
              <a:ext cx="1162"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0" tIns="0" rIns="0" bIns="0">
              <a:spAutoFit/>
            </a:bodyPr>
            <a:lstStyle>
              <a:lvl1pPr>
                <a:defRPr sz="600">
                  <a:solidFill>
                    <a:schemeClr val="tx1"/>
                  </a:solidFill>
                  <a:latin typeface="Arial" charset="0"/>
                </a:defRPr>
              </a:lvl1pPr>
              <a:lvl2pPr marL="742950" indent="-285750">
                <a:defRPr sz="600">
                  <a:solidFill>
                    <a:schemeClr val="tx1"/>
                  </a:solidFill>
                  <a:latin typeface="Arial" charset="0"/>
                </a:defRPr>
              </a:lvl2pPr>
              <a:lvl3pPr marL="1143000" indent="-228600">
                <a:defRPr sz="600">
                  <a:solidFill>
                    <a:schemeClr val="tx1"/>
                  </a:solidFill>
                  <a:latin typeface="Arial" charset="0"/>
                </a:defRPr>
              </a:lvl3pPr>
              <a:lvl4pPr marL="1600200" indent="-228600">
                <a:defRPr sz="600">
                  <a:solidFill>
                    <a:schemeClr val="tx1"/>
                  </a:solidFill>
                  <a:latin typeface="Arial" charset="0"/>
                </a:defRPr>
              </a:lvl4pPr>
              <a:lvl5pPr marL="2057400" indent="-228600">
                <a:defRPr sz="600">
                  <a:solidFill>
                    <a:schemeClr val="tx1"/>
                  </a:solidFill>
                  <a:latin typeface="Arial" charset="0"/>
                </a:defRPr>
              </a:lvl5pPr>
              <a:lvl6pPr marL="2514600" indent="-228600" algn="ctr" eaLnBrk="0" fontAlgn="base" hangingPunct="0">
                <a:spcBef>
                  <a:spcPct val="0"/>
                </a:spcBef>
                <a:spcAft>
                  <a:spcPct val="0"/>
                </a:spcAft>
                <a:defRPr sz="600">
                  <a:solidFill>
                    <a:schemeClr val="tx1"/>
                  </a:solidFill>
                  <a:latin typeface="Arial" charset="0"/>
                </a:defRPr>
              </a:lvl6pPr>
              <a:lvl7pPr marL="2971800" indent="-228600" algn="ctr" eaLnBrk="0" fontAlgn="base" hangingPunct="0">
                <a:spcBef>
                  <a:spcPct val="0"/>
                </a:spcBef>
                <a:spcAft>
                  <a:spcPct val="0"/>
                </a:spcAft>
                <a:defRPr sz="600">
                  <a:solidFill>
                    <a:schemeClr val="tx1"/>
                  </a:solidFill>
                  <a:latin typeface="Arial" charset="0"/>
                </a:defRPr>
              </a:lvl7pPr>
              <a:lvl8pPr marL="3429000" indent="-228600" algn="ctr" eaLnBrk="0" fontAlgn="base" hangingPunct="0">
                <a:spcBef>
                  <a:spcPct val="0"/>
                </a:spcBef>
                <a:spcAft>
                  <a:spcPct val="0"/>
                </a:spcAft>
                <a:defRPr sz="600">
                  <a:solidFill>
                    <a:schemeClr val="tx1"/>
                  </a:solidFill>
                  <a:latin typeface="Arial" charset="0"/>
                </a:defRPr>
              </a:lvl8pPr>
              <a:lvl9pPr marL="3886200" indent="-228600" algn="ctr" eaLnBrk="0" fontAlgn="base" hangingPunct="0">
                <a:spcBef>
                  <a:spcPct val="0"/>
                </a:spcBef>
                <a:spcAft>
                  <a:spcPct val="0"/>
                </a:spcAft>
                <a:defRPr sz="600">
                  <a:solidFill>
                    <a:schemeClr val="tx1"/>
                  </a:solidFill>
                  <a:latin typeface="Arial" charset="0"/>
                </a:defRPr>
              </a:lvl9pPr>
            </a:lstStyle>
            <a:p>
              <a:pPr algn="l"/>
              <a:r>
                <a:rPr lang="en-GB" altLang="en-US" sz="1662"/>
                <a:t>Messaging</a:t>
              </a:r>
              <a:endParaRPr lang="en-US" altLang="en-US" sz="1662"/>
            </a:p>
          </p:txBody>
        </p:sp>
        <p:sp>
          <p:nvSpPr>
            <p:cNvPr id="1050" name="Rectangle 54"/>
            <p:cNvSpPr>
              <a:spLocks noChangeArrowheads="1"/>
            </p:cNvSpPr>
            <p:nvPr/>
          </p:nvSpPr>
          <p:spPr bwMode="auto">
            <a:xfrm>
              <a:off x="4884" y="2569"/>
              <a:ext cx="1162"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0" tIns="0" rIns="0" bIns="0">
              <a:spAutoFit/>
            </a:bodyPr>
            <a:lstStyle>
              <a:lvl1pPr>
                <a:defRPr sz="600">
                  <a:solidFill>
                    <a:schemeClr val="tx1"/>
                  </a:solidFill>
                  <a:latin typeface="Arial" charset="0"/>
                </a:defRPr>
              </a:lvl1pPr>
              <a:lvl2pPr marL="742950" indent="-285750">
                <a:defRPr sz="600">
                  <a:solidFill>
                    <a:schemeClr val="tx1"/>
                  </a:solidFill>
                  <a:latin typeface="Arial" charset="0"/>
                </a:defRPr>
              </a:lvl2pPr>
              <a:lvl3pPr marL="1143000" indent="-228600">
                <a:defRPr sz="600">
                  <a:solidFill>
                    <a:schemeClr val="tx1"/>
                  </a:solidFill>
                  <a:latin typeface="Arial" charset="0"/>
                </a:defRPr>
              </a:lvl3pPr>
              <a:lvl4pPr marL="1600200" indent="-228600">
                <a:defRPr sz="600">
                  <a:solidFill>
                    <a:schemeClr val="tx1"/>
                  </a:solidFill>
                  <a:latin typeface="Arial" charset="0"/>
                </a:defRPr>
              </a:lvl4pPr>
              <a:lvl5pPr marL="2057400" indent="-228600">
                <a:defRPr sz="600">
                  <a:solidFill>
                    <a:schemeClr val="tx1"/>
                  </a:solidFill>
                  <a:latin typeface="Arial" charset="0"/>
                </a:defRPr>
              </a:lvl5pPr>
              <a:lvl6pPr marL="2514600" indent="-228600" algn="ctr" eaLnBrk="0" fontAlgn="base" hangingPunct="0">
                <a:spcBef>
                  <a:spcPct val="0"/>
                </a:spcBef>
                <a:spcAft>
                  <a:spcPct val="0"/>
                </a:spcAft>
                <a:defRPr sz="600">
                  <a:solidFill>
                    <a:schemeClr val="tx1"/>
                  </a:solidFill>
                  <a:latin typeface="Arial" charset="0"/>
                </a:defRPr>
              </a:lvl6pPr>
              <a:lvl7pPr marL="2971800" indent="-228600" algn="ctr" eaLnBrk="0" fontAlgn="base" hangingPunct="0">
                <a:spcBef>
                  <a:spcPct val="0"/>
                </a:spcBef>
                <a:spcAft>
                  <a:spcPct val="0"/>
                </a:spcAft>
                <a:defRPr sz="600">
                  <a:solidFill>
                    <a:schemeClr val="tx1"/>
                  </a:solidFill>
                  <a:latin typeface="Arial" charset="0"/>
                </a:defRPr>
              </a:lvl7pPr>
              <a:lvl8pPr marL="3429000" indent="-228600" algn="ctr" eaLnBrk="0" fontAlgn="base" hangingPunct="0">
                <a:spcBef>
                  <a:spcPct val="0"/>
                </a:spcBef>
                <a:spcAft>
                  <a:spcPct val="0"/>
                </a:spcAft>
                <a:defRPr sz="600">
                  <a:solidFill>
                    <a:schemeClr val="tx1"/>
                  </a:solidFill>
                  <a:latin typeface="Arial" charset="0"/>
                </a:defRPr>
              </a:lvl8pPr>
              <a:lvl9pPr marL="3886200" indent="-228600" algn="ctr" eaLnBrk="0" fontAlgn="base" hangingPunct="0">
                <a:spcBef>
                  <a:spcPct val="0"/>
                </a:spcBef>
                <a:spcAft>
                  <a:spcPct val="0"/>
                </a:spcAft>
                <a:defRPr sz="600">
                  <a:solidFill>
                    <a:schemeClr val="tx1"/>
                  </a:solidFill>
                  <a:latin typeface="Arial" charset="0"/>
                </a:defRPr>
              </a:lvl9pPr>
            </a:lstStyle>
            <a:p>
              <a:pPr algn="r"/>
              <a:r>
                <a:rPr lang="en-GB" altLang="en-US" sz="1662" b="1" i="1">
                  <a:solidFill>
                    <a:schemeClr val="bg2"/>
                  </a:solidFill>
                </a:rPr>
                <a:t>transact</a:t>
              </a:r>
              <a:endParaRPr lang="en-US" altLang="en-US" sz="1662" b="1" i="1">
                <a:solidFill>
                  <a:schemeClr val="bg2"/>
                </a:solidFill>
              </a:endParaRPr>
            </a:p>
          </p:txBody>
        </p:sp>
      </p:grpSp>
      <p:grpSp>
        <p:nvGrpSpPr>
          <p:cNvPr id="1032" name="Group 58"/>
          <p:cNvGrpSpPr>
            <a:grpSpLocks/>
          </p:cNvGrpSpPr>
          <p:nvPr/>
        </p:nvGrpSpPr>
        <p:grpSpPr bwMode="auto">
          <a:xfrm>
            <a:off x="6837485" y="1450731"/>
            <a:ext cx="1701311" cy="1959218"/>
            <a:chOff x="4894" y="449"/>
            <a:chExt cx="1162" cy="1337"/>
          </a:xfrm>
        </p:grpSpPr>
        <p:sp>
          <p:nvSpPr>
            <p:cNvPr id="1037" name="Line 31"/>
            <p:cNvSpPr>
              <a:spLocks noChangeShapeType="1"/>
            </p:cNvSpPr>
            <p:nvPr/>
          </p:nvSpPr>
          <p:spPr bwMode="auto">
            <a:xfrm flipV="1">
              <a:off x="5333" y="653"/>
              <a:ext cx="484" cy="37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sz="1662"/>
            </a:p>
          </p:txBody>
        </p:sp>
        <p:sp>
          <p:nvSpPr>
            <p:cNvPr id="1038" name="Line 32"/>
            <p:cNvSpPr>
              <a:spLocks noChangeShapeType="1"/>
            </p:cNvSpPr>
            <p:nvPr/>
          </p:nvSpPr>
          <p:spPr bwMode="auto">
            <a:xfrm>
              <a:off x="5333" y="1023"/>
              <a:ext cx="484"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sz="1662"/>
            </a:p>
          </p:txBody>
        </p:sp>
        <p:pic>
          <p:nvPicPr>
            <p:cNvPr id="1039" name="Picture 35"/>
            <p:cNvPicPr>
              <a:picLocks noChangeAspect="1" noChangeArrowheads="1"/>
            </p:cNvPicPr>
            <p:nvPr/>
          </p:nvPicPr>
          <p:blipFill>
            <a:blip r:embed="rId3">
              <a:extLst>
                <a:ext uri="{28A0092B-C50C-407E-A947-70E740481C1C}">
                  <a14:useLocalDpi xmlns:a14="http://schemas.microsoft.com/office/drawing/2010/main" val="0"/>
                </a:ext>
              </a:extLst>
            </a:blip>
            <a:srcRect r="33705"/>
            <a:stretch>
              <a:fillRect/>
            </a:stretch>
          </p:blipFill>
          <p:spPr bwMode="auto">
            <a:xfrm>
              <a:off x="5096" y="843"/>
              <a:ext cx="239"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1040" name="Picture 36"/>
            <p:cNvPicPr>
              <a:picLocks noChangeAspect="1" noChangeArrowheads="1"/>
            </p:cNvPicPr>
            <p:nvPr/>
          </p:nvPicPr>
          <p:blipFill>
            <a:blip r:embed="rId3">
              <a:extLst>
                <a:ext uri="{28A0092B-C50C-407E-A947-70E740481C1C}">
                  <a14:useLocalDpi xmlns:a14="http://schemas.microsoft.com/office/drawing/2010/main" val="0"/>
                </a:ext>
              </a:extLst>
            </a:blip>
            <a:srcRect r="33705"/>
            <a:stretch>
              <a:fillRect/>
            </a:stretch>
          </p:blipFill>
          <p:spPr bwMode="auto">
            <a:xfrm>
              <a:off x="5817" y="485"/>
              <a:ext cx="239"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1041" name="Picture 37"/>
            <p:cNvPicPr>
              <a:picLocks noChangeAspect="1" noChangeArrowheads="1"/>
            </p:cNvPicPr>
            <p:nvPr/>
          </p:nvPicPr>
          <p:blipFill>
            <a:blip r:embed="rId3">
              <a:extLst>
                <a:ext uri="{28A0092B-C50C-407E-A947-70E740481C1C}">
                  <a14:useLocalDpi xmlns:a14="http://schemas.microsoft.com/office/drawing/2010/main" val="0"/>
                </a:ext>
              </a:extLst>
            </a:blip>
            <a:srcRect r="33705"/>
            <a:stretch>
              <a:fillRect/>
            </a:stretch>
          </p:blipFill>
          <p:spPr bwMode="auto">
            <a:xfrm>
              <a:off x="5817" y="867"/>
              <a:ext cx="239"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1042" name="Picture 38"/>
            <p:cNvPicPr>
              <a:picLocks noChangeAspect="1" noChangeArrowheads="1"/>
            </p:cNvPicPr>
            <p:nvPr/>
          </p:nvPicPr>
          <p:blipFill>
            <a:blip r:embed="rId3">
              <a:extLst>
                <a:ext uri="{28A0092B-C50C-407E-A947-70E740481C1C}">
                  <a14:useLocalDpi xmlns:a14="http://schemas.microsoft.com/office/drawing/2010/main" val="0"/>
                </a:ext>
              </a:extLst>
            </a:blip>
            <a:srcRect r="33705"/>
            <a:stretch>
              <a:fillRect/>
            </a:stretch>
          </p:blipFill>
          <p:spPr bwMode="auto">
            <a:xfrm>
              <a:off x="5817" y="1239"/>
              <a:ext cx="239"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sp>
          <p:nvSpPr>
            <p:cNvPr id="1043" name="Line 39"/>
            <p:cNvSpPr>
              <a:spLocks noChangeShapeType="1"/>
            </p:cNvSpPr>
            <p:nvPr/>
          </p:nvSpPr>
          <p:spPr bwMode="auto">
            <a:xfrm>
              <a:off x="5333" y="1023"/>
              <a:ext cx="484" cy="331"/>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sz="1662"/>
            </a:p>
          </p:txBody>
        </p:sp>
        <p:sp>
          <p:nvSpPr>
            <p:cNvPr id="1044" name="Rectangle 50"/>
            <p:cNvSpPr>
              <a:spLocks noChangeArrowheads="1"/>
            </p:cNvSpPr>
            <p:nvPr/>
          </p:nvSpPr>
          <p:spPr bwMode="auto">
            <a:xfrm>
              <a:off x="4894" y="449"/>
              <a:ext cx="1158"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0" tIns="0" rIns="0" bIns="0">
              <a:spAutoFit/>
            </a:bodyPr>
            <a:lstStyle>
              <a:lvl1pPr>
                <a:defRPr sz="600">
                  <a:solidFill>
                    <a:schemeClr val="tx1"/>
                  </a:solidFill>
                  <a:latin typeface="Arial" charset="0"/>
                </a:defRPr>
              </a:lvl1pPr>
              <a:lvl2pPr marL="742950" indent="-285750">
                <a:defRPr sz="600">
                  <a:solidFill>
                    <a:schemeClr val="tx1"/>
                  </a:solidFill>
                  <a:latin typeface="Arial" charset="0"/>
                </a:defRPr>
              </a:lvl2pPr>
              <a:lvl3pPr marL="1143000" indent="-228600">
                <a:defRPr sz="600">
                  <a:solidFill>
                    <a:schemeClr val="tx1"/>
                  </a:solidFill>
                  <a:latin typeface="Arial" charset="0"/>
                </a:defRPr>
              </a:lvl3pPr>
              <a:lvl4pPr marL="1600200" indent="-228600">
                <a:defRPr sz="600">
                  <a:solidFill>
                    <a:schemeClr val="tx1"/>
                  </a:solidFill>
                  <a:latin typeface="Arial" charset="0"/>
                </a:defRPr>
              </a:lvl4pPr>
              <a:lvl5pPr marL="2057400" indent="-228600">
                <a:defRPr sz="600">
                  <a:solidFill>
                    <a:schemeClr val="tx1"/>
                  </a:solidFill>
                  <a:latin typeface="Arial" charset="0"/>
                </a:defRPr>
              </a:lvl5pPr>
              <a:lvl6pPr marL="2514600" indent="-228600" algn="ctr" eaLnBrk="0" fontAlgn="base" hangingPunct="0">
                <a:spcBef>
                  <a:spcPct val="0"/>
                </a:spcBef>
                <a:spcAft>
                  <a:spcPct val="0"/>
                </a:spcAft>
                <a:defRPr sz="600">
                  <a:solidFill>
                    <a:schemeClr val="tx1"/>
                  </a:solidFill>
                  <a:latin typeface="Arial" charset="0"/>
                </a:defRPr>
              </a:lvl6pPr>
              <a:lvl7pPr marL="2971800" indent="-228600" algn="ctr" eaLnBrk="0" fontAlgn="base" hangingPunct="0">
                <a:spcBef>
                  <a:spcPct val="0"/>
                </a:spcBef>
                <a:spcAft>
                  <a:spcPct val="0"/>
                </a:spcAft>
                <a:defRPr sz="600">
                  <a:solidFill>
                    <a:schemeClr val="tx1"/>
                  </a:solidFill>
                  <a:latin typeface="Arial" charset="0"/>
                </a:defRPr>
              </a:lvl7pPr>
              <a:lvl8pPr marL="3429000" indent="-228600" algn="ctr" eaLnBrk="0" fontAlgn="base" hangingPunct="0">
                <a:spcBef>
                  <a:spcPct val="0"/>
                </a:spcBef>
                <a:spcAft>
                  <a:spcPct val="0"/>
                </a:spcAft>
                <a:defRPr sz="600">
                  <a:solidFill>
                    <a:schemeClr val="tx1"/>
                  </a:solidFill>
                  <a:latin typeface="Arial" charset="0"/>
                </a:defRPr>
              </a:lvl8pPr>
              <a:lvl9pPr marL="3886200" indent="-228600" algn="ctr" eaLnBrk="0" fontAlgn="base" hangingPunct="0">
                <a:spcBef>
                  <a:spcPct val="0"/>
                </a:spcBef>
                <a:spcAft>
                  <a:spcPct val="0"/>
                </a:spcAft>
                <a:defRPr sz="600">
                  <a:solidFill>
                    <a:schemeClr val="tx1"/>
                  </a:solidFill>
                  <a:latin typeface="Arial" charset="0"/>
                </a:defRPr>
              </a:lvl9pPr>
            </a:lstStyle>
            <a:p>
              <a:pPr algn="l"/>
              <a:r>
                <a:rPr lang="en-GB" altLang="en-US" sz="1662"/>
                <a:t>Publish/</a:t>
              </a:r>
              <a:br>
                <a:rPr lang="en-GB" altLang="en-US" sz="1662"/>
              </a:br>
              <a:r>
                <a:rPr lang="en-GB" altLang="en-US" sz="1662"/>
                <a:t>Subscribe</a:t>
              </a:r>
              <a:endParaRPr lang="en-US" altLang="en-US" sz="1662"/>
            </a:p>
          </p:txBody>
        </p:sp>
        <p:sp>
          <p:nvSpPr>
            <p:cNvPr id="1045" name="Rectangle 55"/>
            <p:cNvSpPr>
              <a:spLocks noChangeArrowheads="1"/>
            </p:cNvSpPr>
            <p:nvPr/>
          </p:nvSpPr>
          <p:spPr bwMode="auto">
            <a:xfrm>
              <a:off x="4894" y="1611"/>
              <a:ext cx="1162"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lIns="0" tIns="0" rIns="0" bIns="0">
              <a:spAutoFit/>
            </a:bodyPr>
            <a:lstStyle>
              <a:lvl1pPr>
                <a:defRPr sz="600">
                  <a:solidFill>
                    <a:schemeClr val="tx1"/>
                  </a:solidFill>
                  <a:latin typeface="Arial" charset="0"/>
                </a:defRPr>
              </a:lvl1pPr>
              <a:lvl2pPr marL="742950" indent="-285750">
                <a:defRPr sz="600">
                  <a:solidFill>
                    <a:schemeClr val="tx1"/>
                  </a:solidFill>
                  <a:latin typeface="Arial" charset="0"/>
                </a:defRPr>
              </a:lvl2pPr>
              <a:lvl3pPr marL="1143000" indent="-228600">
                <a:defRPr sz="600">
                  <a:solidFill>
                    <a:schemeClr val="tx1"/>
                  </a:solidFill>
                  <a:latin typeface="Arial" charset="0"/>
                </a:defRPr>
              </a:lvl3pPr>
              <a:lvl4pPr marL="1600200" indent="-228600">
                <a:defRPr sz="600">
                  <a:solidFill>
                    <a:schemeClr val="tx1"/>
                  </a:solidFill>
                  <a:latin typeface="Arial" charset="0"/>
                </a:defRPr>
              </a:lvl4pPr>
              <a:lvl5pPr marL="2057400" indent="-228600">
                <a:defRPr sz="600">
                  <a:solidFill>
                    <a:schemeClr val="tx1"/>
                  </a:solidFill>
                  <a:latin typeface="Arial" charset="0"/>
                </a:defRPr>
              </a:lvl5pPr>
              <a:lvl6pPr marL="2514600" indent="-228600" algn="ctr" eaLnBrk="0" fontAlgn="base" hangingPunct="0">
                <a:spcBef>
                  <a:spcPct val="0"/>
                </a:spcBef>
                <a:spcAft>
                  <a:spcPct val="0"/>
                </a:spcAft>
                <a:defRPr sz="600">
                  <a:solidFill>
                    <a:schemeClr val="tx1"/>
                  </a:solidFill>
                  <a:latin typeface="Arial" charset="0"/>
                </a:defRPr>
              </a:lvl6pPr>
              <a:lvl7pPr marL="2971800" indent="-228600" algn="ctr" eaLnBrk="0" fontAlgn="base" hangingPunct="0">
                <a:spcBef>
                  <a:spcPct val="0"/>
                </a:spcBef>
                <a:spcAft>
                  <a:spcPct val="0"/>
                </a:spcAft>
                <a:defRPr sz="600">
                  <a:solidFill>
                    <a:schemeClr val="tx1"/>
                  </a:solidFill>
                  <a:latin typeface="Arial" charset="0"/>
                </a:defRPr>
              </a:lvl7pPr>
              <a:lvl8pPr marL="3429000" indent="-228600" algn="ctr" eaLnBrk="0" fontAlgn="base" hangingPunct="0">
                <a:spcBef>
                  <a:spcPct val="0"/>
                </a:spcBef>
                <a:spcAft>
                  <a:spcPct val="0"/>
                </a:spcAft>
                <a:defRPr sz="600">
                  <a:solidFill>
                    <a:schemeClr val="tx1"/>
                  </a:solidFill>
                  <a:latin typeface="Arial" charset="0"/>
                </a:defRPr>
              </a:lvl8pPr>
              <a:lvl9pPr marL="3886200" indent="-228600" algn="ctr" eaLnBrk="0" fontAlgn="base" hangingPunct="0">
                <a:spcBef>
                  <a:spcPct val="0"/>
                </a:spcBef>
                <a:spcAft>
                  <a:spcPct val="0"/>
                </a:spcAft>
                <a:defRPr sz="600">
                  <a:solidFill>
                    <a:schemeClr val="tx1"/>
                  </a:solidFill>
                  <a:latin typeface="Arial" charset="0"/>
                </a:defRPr>
              </a:lvl9pPr>
            </a:lstStyle>
            <a:p>
              <a:pPr algn="r"/>
              <a:r>
                <a:rPr lang="en-GB" altLang="en-US" sz="1662" b="1" i="1">
                  <a:solidFill>
                    <a:schemeClr val="bg2"/>
                  </a:solidFill>
                </a:rPr>
                <a:t>detect</a:t>
              </a:r>
              <a:endParaRPr lang="en-US" altLang="en-US" sz="1662" b="1" i="1">
                <a:solidFill>
                  <a:schemeClr val="bg2"/>
                </a:solidFill>
              </a:endParaRPr>
            </a:p>
          </p:txBody>
        </p:sp>
      </p:grpSp>
      <p:pic>
        <p:nvPicPr>
          <p:cNvPr id="1033" name="Picture 60"/>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6667"/>
          <a:stretch>
            <a:fillRect/>
          </a:stretch>
        </p:blipFill>
        <p:spPr bwMode="auto">
          <a:xfrm>
            <a:off x="7628792" y="5709138"/>
            <a:ext cx="351692" cy="345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graphicFrame>
        <p:nvGraphicFramePr>
          <p:cNvPr id="1026" name="Object 14"/>
          <p:cNvGraphicFramePr>
            <a:graphicFrameLocks noChangeAspect="1"/>
          </p:cNvGraphicFramePr>
          <p:nvPr/>
        </p:nvGraphicFramePr>
        <p:xfrm>
          <a:off x="7677150" y="4157296"/>
          <a:ext cx="301869" cy="184638"/>
        </p:xfrm>
        <a:graphic>
          <a:graphicData uri="http://schemas.openxmlformats.org/presentationml/2006/ole">
            <mc:AlternateContent xmlns:mc="http://schemas.openxmlformats.org/markup-compatibility/2006">
              <mc:Choice xmlns:v="urn:schemas-microsoft-com:vml" Requires="v">
                <p:oleObj name="Bitmap Image" r:id="rId5" imgW="885949" imgH="542857" progId="Paint.Picture">
                  <p:embed/>
                </p:oleObj>
              </mc:Choice>
              <mc:Fallback>
                <p:oleObj name="Bitmap Image" r:id="rId5" imgW="885949" imgH="542857"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7150" y="4157296"/>
                        <a:ext cx="301869" cy="184638"/>
                      </a:xfrm>
                      <a:prstGeom prst="rect">
                        <a:avLst/>
                      </a:prstGeom>
                      <a:noFill/>
                      <a:ln w="3175">
                        <a:solidFill>
                          <a:srgbClr val="B2B2B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034" name="Picture 62"/>
          <p:cNvPicPr>
            <a:picLocks noChangeAspect="1" noChangeArrowheads="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rot="-762275">
            <a:off x="7791449" y="1647092"/>
            <a:ext cx="370743" cy="49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1035" name="Picture 63"/>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694734" y="2060331"/>
            <a:ext cx="369277" cy="49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1036" name="Picture 64"/>
          <p:cNvPicPr>
            <a:picLocks noChangeAspect="1" noChangeArrowheads="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rot="1249054">
            <a:off x="7775331" y="2397369"/>
            <a:ext cx="370742" cy="49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1058" name="Picture 8"/>
          <p:cNvPicPr>
            <a:picLocks noChangeAspect="1" noChangeArrowheads="1"/>
          </p:cNvPicPr>
          <p:nvPr/>
        </p:nvPicPr>
        <p:blipFill>
          <a:blip r:embed="rId9">
            <a:clrChange>
              <a:clrFrom>
                <a:srgbClr val="FEFEFE"/>
              </a:clrFrom>
              <a:clrTo>
                <a:srgbClr val="FEFEFE">
                  <a:alpha val="0"/>
                </a:srgbClr>
              </a:clrTo>
            </a:clrChange>
            <a:grayscl/>
            <a:extLst>
              <a:ext uri="{28A0092B-C50C-407E-A947-70E740481C1C}">
                <a14:useLocalDpi xmlns:a14="http://schemas.microsoft.com/office/drawing/2010/main" val="0"/>
              </a:ext>
            </a:extLst>
          </a:blip>
          <a:srcRect/>
          <a:stretch>
            <a:fillRect/>
          </a:stretch>
        </p:blipFill>
        <p:spPr bwMode="auto">
          <a:xfrm rot="-1493522">
            <a:off x="-326781" y="5332535"/>
            <a:ext cx="1608993" cy="1440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spTree>
    <p:extLst>
      <p:ext uri="{BB962C8B-B14F-4D97-AF65-F5344CB8AC3E}">
        <p14:creationId xmlns:p14="http://schemas.microsoft.com/office/powerpoint/2010/main" val="17861912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p:txBody>
          <a:bodyPr/>
          <a:lstStyle/>
          <a:p>
            <a:r>
              <a:rPr lang="en-GB" altLang="en-US" dirty="0"/>
              <a:t>AMQP 1.0 Model Entities</a:t>
            </a:r>
          </a:p>
        </p:txBody>
      </p:sp>
      <p:sp>
        <p:nvSpPr>
          <p:cNvPr id="68611" name="Rectangle 3"/>
          <p:cNvSpPr>
            <a:spLocks noGrp="1" noChangeArrowheads="1"/>
          </p:cNvSpPr>
          <p:nvPr>
            <p:ph type="body" idx="4294967295"/>
          </p:nvPr>
        </p:nvSpPr>
        <p:spPr>
          <a:xfrm>
            <a:off x="832339" y="1164982"/>
            <a:ext cx="8064012" cy="1460988"/>
          </a:xfrm>
        </p:spPr>
        <p:txBody>
          <a:bodyPr>
            <a:normAutofit/>
          </a:bodyPr>
          <a:lstStyle/>
          <a:p>
            <a:pPr lvl="1"/>
            <a:r>
              <a:rPr lang="en-GB" altLang="en-US" dirty="0"/>
              <a:t>The following entities are discoverable in any full AMQP 1.0 implementation:</a:t>
            </a:r>
          </a:p>
        </p:txBody>
      </p:sp>
      <p:pic>
        <p:nvPicPr>
          <p:cNvPr id="686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339" y="2625970"/>
            <a:ext cx="8064012" cy="3697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046230013"/>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idx="4294967295"/>
          </p:nvPr>
        </p:nvSpPr>
        <p:spPr/>
        <p:txBody>
          <a:bodyPr/>
          <a:lstStyle/>
          <a:p>
            <a:r>
              <a:rPr lang="en-GB" altLang="en-US"/>
              <a:t>What Happened to Exchanges?</a:t>
            </a:r>
          </a:p>
        </p:txBody>
      </p:sp>
      <p:sp>
        <p:nvSpPr>
          <p:cNvPr id="66563" name="Rectangle 3"/>
          <p:cNvSpPr>
            <a:spLocks noGrp="1" noChangeArrowheads="1"/>
          </p:cNvSpPr>
          <p:nvPr>
            <p:ph type="body" idx="4294967295"/>
          </p:nvPr>
        </p:nvSpPr>
        <p:spPr/>
        <p:txBody>
          <a:bodyPr>
            <a:normAutofit fontScale="85000" lnSpcReduction="20000"/>
          </a:bodyPr>
          <a:lstStyle/>
          <a:p>
            <a:pPr lvl="1"/>
            <a:r>
              <a:rPr lang="en-GB" altLang="en-US" dirty="0"/>
              <a:t>Upon reflection, exchanges were redundant</a:t>
            </a:r>
          </a:p>
          <a:p>
            <a:pPr lvl="2"/>
            <a:r>
              <a:rPr lang="en-GB" altLang="en-US" dirty="0"/>
              <a:t>Global Addressing drove the change</a:t>
            </a:r>
          </a:p>
          <a:p>
            <a:pPr lvl="2"/>
            <a:r>
              <a:rPr lang="en-GB" altLang="en-US" dirty="0"/>
              <a:t>Need one abstract name to route, need to hide implementation details</a:t>
            </a:r>
          </a:p>
          <a:p>
            <a:pPr lvl="2"/>
            <a:r>
              <a:rPr lang="en-GB" altLang="en-US" dirty="0"/>
              <a:t>Exchanges/Exchange Instance/Exchange type were “leaky abstractions”</a:t>
            </a:r>
          </a:p>
          <a:p>
            <a:pPr lvl="1"/>
            <a:r>
              <a:rPr lang="en-GB" altLang="en-US" sz="1662" b="1" dirty="0"/>
              <a:t>Exchange == Queue -&gt; Links -&gt; Queues</a:t>
            </a:r>
          </a:p>
          <a:p>
            <a:pPr lvl="2"/>
            <a:r>
              <a:rPr lang="en-GB" altLang="en-US" dirty="0"/>
              <a:t>Input Queue provide an abstract Address</a:t>
            </a:r>
          </a:p>
          <a:p>
            <a:pPr lvl="2"/>
            <a:r>
              <a:rPr lang="en-GB" altLang="en-US" dirty="0"/>
              <a:t>Links contain a Function to evaluate Messages</a:t>
            </a:r>
          </a:p>
          <a:p>
            <a:pPr lvl="2"/>
            <a:r>
              <a:rPr lang="en-GB" altLang="en-US" dirty="0"/>
              <a:t>Function parameterised by the Link predicates</a:t>
            </a:r>
          </a:p>
          <a:p>
            <a:pPr lvl="2"/>
            <a:r>
              <a:rPr lang="en-GB" altLang="en-US" dirty="0"/>
              <a:t>Output Queue = Link( message, predicates)</a:t>
            </a:r>
          </a:p>
          <a:p>
            <a:pPr lvl="1"/>
            <a:r>
              <a:rPr lang="en-GB" altLang="en-US" dirty="0"/>
              <a:t>New approach is more abstract and more flexible</a:t>
            </a:r>
          </a:p>
          <a:p>
            <a:pPr lvl="2"/>
            <a:r>
              <a:rPr lang="en-GB" altLang="en-US" dirty="0"/>
              <a:t>Moves complexity from Clients to Brokers</a:t>
            </a:r>
          </a:p>
          <a:p>
            <a:pPr lvl="3"/>
            <a:r>
              <a:rPr lang="en-GB" altLang="en-US" dirty="0"/>
              <a:t>Simpler to implement and use</a:t>
            </a:r>
          </a:p>
          <a:p>
            <a:pPr lvl="3"/>
            <a:r>
              <a:rPr lang="en-GB" altLang="en-US" dirty="0"/>
              <a:t>Lots of opportunity to differentiate</a:t>
            </a:r>
          </a:p>
        </p:txBody>
      </p:sp>
    </p:spTree>
    <p:extLst>
      <p:ext uri="{BB962C8B-B14F-4D97-AF65-F5344CB8AC3E}">
        <p14:creationId xmlns:p14="http://schemas.microsoft.com/office/powerpoint/2010/main" val="391726855"/>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idx="4294967295"/>
          </p:nvPr>
        </p:nvSpPr>
        <p:spPr/>
        <p:txBody>
          <a:bodyPr/>
          <a:lstStyle/>
          <a:p>
            <a:r>
              <a:rPr lang="en-GB" altLang="en-US" dirty="0"/>
              <a:t>AMQP   is an Overlay Network</a:t>
            </a:r>
          </a:p>
        </p:txBody>
      </p:sp>
      <p:sp>
        <p:nvSpPr>
          <p:cNvPr id="60419" name="Rectangle 3"/>
          <p:cNvSpPr>
            <a:spLocks noGrp="1" noChangeArrowheads="1"/>
          </p:cNvSpPr>
          <p:nvPr>
            <p:ph type="body" idx="4294967295"/>
          </p:nvPr>
        </p:nvSpPr>
        <p:spPr>
          <a:xfrm>
            <a:off x="457200" y="1600200"/>
            <a:ext cx="8229600" cy="4768702"/>
          </a:xfrm>
        </p:spPr>
        <p:txBody>
          <a:bodyPr/>
          <a:lstStyle/>
          <a:p>
            <a:pPr>
              <a:lnSpc>
                <a:spcPct val="90000"/>
              </a:lnSpc>
            </a:pPr>
            <a:r>
              <a:rPr lang="en-GB" altLang="en-US" sz="1477" dirty="0"/>
              <a:t>Broker</a:t>
            </a:r>
          </a:p>
          <a:p>
            <a:pPr lvl="1">
              <a:lnSpc>
                <a:spcPct val="90000"/>
              </a:lnSpc>
            </a:pPr>
            <a:r>
              <a:rPr lang="en-GB" altLang="en-US" sz="1292" dirty="0"/>
              <a:t>Applications Connect to a Broker to participate in the AMQP network </a:t>
            </a:r>
          </a:p>
          <a:p>
            <a:pPr lvl="1">
              <a:lnSpc>
                <a:spcPct val="90000"/>
              </a:lnSpc>
            </a:pPr>
            <a:r>
              <a:rPr lang="en-GB" altLang="en-US" sz="1292" dirty="0"/>
              <a:t>The Connection is used to establish a Session</a:t>
            </a:r>
          </a:p>
          <a:p>
            <a:pPr lvl="2">
              <a:lnSpc>
                <a:spcPct val="90000"/>
              </a:lnSpc>
            </a:pPr>
            <a:r>
              <a:rPr lang="en-GB" altLang="en-US" sz="1292" dirty="0"/>
              <a:t>Sessions provide state between Connections, establish identity, ease failover</a:t>
            </a:r>
          </a:p>
          <a:p>
            <a:pPr lvl="1">
              <a:lnSpc>
                <a:spcPct val="90000"/>
              </a:lnSpc>
            </a:pPr>
            <a:r>
              <a:rPr lang="en-GB" altLang="en-US" sz="1292" dirty="0"/>
              <a:t>Connections are further subdivide into Channels</a:t>
            </a:r>
          </a:p>
          <a:p>
            <a:pPr lvl="2">
              <a:lnSpc>
                <a:spcPct val="90000"/>
              </a:lnSpc>
            </a:pPr>
            <a:r>
              <a:rPr lang="en-GB" altLang="en-US" sz="1292" dirty="0"/>
              <a:t>Multiple threads of control within an Application can share one Connection</a:t>
            </a:r>
          </a:p>
          <a:p>
            <a:pPr>
              <a:lnSpc>
                <a:spcPct val="90000"/>
              </a:lnSpc>
            </a:pPr>
            <a:r>
              <a:rPr lang="en-GB" altLang="en-US" sz="1477" dirty="0"/>
              <a:t>Queues</a:t>
            </a:r>
          </a:p>
          <a:p>
            <a:pPr lvl="1">
              <a:lnSpc>
                <a:spcPct val="90000"/>
              </a:lnSpc>
            </a:pPr>
            <a:r>
              <a:rPr lang="en-GB" altLang="en-US" sz="1292" dirty="0"/>
              <a:t>Applications logic interacts ONLY with Queues</a:t>
            </a:r>
          </a:p>
          <a:p>
            <a:pPr lvl="1">
              <a:lnSpc>
                <a:spcPct val="90000"/>
              </a:lnSpc>
            </a:pPr>
            <a:r>
              <a:rPr lang="en-GB" altLang="en-US" sz="1292" dirty="0"/>
              <a:t>Queues have well known Names == Addressable</a:t>
            </a:r>
          </a:p>
          <a:p>
            <a:pPr lvl="1">
              <a:lnSpc>
                <a:spcPct val="90000"/>
              </a:lnSpc>
            </a:pPr>
            <a:r>
              <a:rPr lang="en-GB" altLang="en-US" sz="1292" dirty="0"/>
              <a:t>Applications do not need to know how messages get in/out of Queues</a:t>
            </a:r>
          </a:p>
          <a:p>
            <a:pPr lvl="1">
              <a:lnSpc>
                <a:spcPct val="90000"/>
              </a:lnSpc>
            </a:pPr>
            <a:r>
              <a:rPr lang="en-GB" altLang="en-US" sz="1292" dirty="0"/>
              <a:t>Queues can be smart, they are an extension point</a:t>
            </a:r>
          </a:p>
          <a:p>
            <a:pPr lvl="1">
              <a:lnSpc>
                <a:spcPct val="90000"/>
              </a:lnSpc>
            </a:pPr>
            <a:r>
              <a:rPr lang="en-GB" altLang="en-US" sz="1292" dirty="0"/>
              <a:t>Applications will assign implied semantics to Queues (e.g. “</a:t>
            </a:r>
            <a:r>
              <a:rPr lang="en-GB" altLang="en-US" sz="1292" dirty="0" err="1"/>
              <a:t>StockOrderQueue</a:t>
            </a:r>
            <a:r>
              <a:rPr lang="en-GB" altLang="en-US" sz="1292" dirty="0"/>
              <a:t>”)</a:t>
            </a:r>
          </a:p>
          <a:p>
            <a:pPr>
              <a:lnSpc>
                <a:spcPct val="90000"/>
              </a:lnSpc>
            </a:pPr>
            <a:r>
              <a:rPr lang="en-GB" altLang="en-US" sz="1477" dirty="0"/>
              <a:t>Links</a:t>
            </a:r>
          </a:p>
          <a:p>
            <a:pPr lvl="1">
              <a:lnSpc>
                <a:spcPct val="90000"/>
              </a:lnSpc>
            </a:pPr>
            <a:r>
              <a:rPr lang="en-GB" altLang="en-US" sz="1292" dirty="0"/>
              <a:t>Links move Messages between Queues and/or Applications</a:t>
            </a:r>
          </a:p>
          <a:p>
            <a:pPr lvl="1">
              <a:lnSpc>
                <a:spcPct val="90000"/>
              </a:lnSpc>
            </a:pPr>
            <a:r>
              <a:rPr lang="en-GB" altLang="en-US" sz="1292" dirty="0"/>
              <a:t>Contain Routing and Predicate Evaluation Logic – similar to Complex Event Processing</a:t>
            </a:r>
          </a:p>
        </p:txBody>
      </p:sp>
    </p:spTree>
    <p:extLst>
      <p:ext uri="{BB962C8B-B14F-4D97-AF65-F5344CB8AC3E}">
        <p14:creationId xmlns:p14="http://schemas.microsoft.com/office/powerpoint/2010/main" val="1715873930"/>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Oval 2"/>
          <p:cNvSpPr>
            <a:spLocks noChangeArrowheads="1"/>
          </p:cNvSpPr>
          <p:nvPr/>
        </p:nvSpPr>
        <p:spPr bwMode="auto">
          <a:xfrm>
            <a:off x="5751636" y="3732335"/>
            <a:ext cx="1244111" cy="1148862"/>
          </a:xfrm>
          <a:prstGeom prst="ellipse">
            <a:avLst/>
          </a:prstGeom>
          <a:gradFill rotWithShape="0">
            <a:gsLst>
              <a:gs pos="0">
                <a:srgbClr val="E6E6FF"/>
              </a:gs>
              <a:gs pos="100000">
                <a:srgbClr val="280099"/>
              </a:gs>
            </a:gsLst>
            <a:path path="shape">
              <a:fillToRect l="50000" t="50000" r="50000" b="50000"/>
            </a:path>
          </a:gradFill>
          <a:ln>
            <a:noFill/>
          </a:ln>
          <a:effectLst/>
          <a:extLst>
            <a:ext uri="{91240B29-F687-4F45-9708-019B960494DF}">
              <a14:hiddenLine xmlns:a14="http://schemas.microsoft.com/office/drawing/2010/main" w="36720">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62"/>
          </a:p>
        </p:txBody>
      </p:sp>
      <p:sp>
        <p:nvSpPr>
          <p:cNvPr id="174083" name="Oval 3"/>
          <p:cNvSpPr>
            <a:spLocks noChangeArrowheads="1"/>
          </p:cNvSpPr>
          <p:nvPr/>
        </p:nvSpPr>
        <p:spPr bwMode="auto">
          <a:xfrm>
            <a:off x="1897674" y="3732335"/>
            <a:ext cx="1244111" cy="1148862"/>
          </a:xfrm>
          <a:prstGeom prst="ellipse">
            <a:avLst/>
          </a:prstGeom>
          <a:gradFill rotWithShape="0">
            <a:gsLst>
              <a:gs pos="0">
                <a:srgbClr val="E6E6FF"/>
              </a:gs>
              <a:gs pos="100000">
                <a:srgbClr val="280099"/>
              </a:gs>
            </a:gsLst>
            <a:path path="shape">
              <a:fillToRect l="50000" t="50000" r="50000" b="50000"/>
            </a:path>
          </a:gradFill>
          <a:ln>
            <a:noFill/>
          </a:ln>
          <a:effectLst/>
          <a:extLst>
            <a:ext uri="{91240B29-F687-4F45-9708-019B960494DF}">
              <a14:hiddenLine xmlns:a14="http://schemas.microsoft.com/office/drawing/2010/main" w="36720">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62"/>
          </a:p>
        </p:txBody>
      </p:sp>
      <p:sp>
        <p:nvSpPr>
          <p:cNvPr id="174084" name="Text Box 4"/>
          <p:cNvSpPr txBox="1">
            <a:spLocks noChangeArrowheads="1"/>
          </p:cNvSpPr>
          <p:nvPr/>
        </p:nvSpPr>
        <p:spPr bwMode="auto">
          <a:xfrm>
            <a:off x="1735016" y="4951536"/>
            <a:ext cx="1614854" cy="288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8948" tIns="39474" rIns="78948" bIns="39474"/>
          <a:lstStyle>
            <a:lvl1pPr defTabSz="434975">
              <a:tabLst>
                <a:tab pos="687388" algn="l"/>
                <a:tab pos="1376363" algn="l"/>
              </a:tabLst>
              <a:defRPr sz="600">
                <a:solidFill>
                  <a:schemeClr val="tx1"/>
                </a:solidFill>
                <a:latin typeface="Arial" charset="0"/>
              </a:defRPr>
            </a:lvl1pPr>
            <a:lvl2pPr marL="409575" indent="-204788" defTabSz="434975">
              <a:tabLst>
                <a:tab pos="687388" algn="l"/>
                <a:tab pos="1376363" algn="l"/>
              </a:tabLst>
              <a:defRPr sz="600">
                <a:solidFill>
                  <a:schemeClr val="tx1"/>
                </a:solidFill>
                <a:latin typeface="Arial" charset="0"/>
              </a:defRPr>
            </a:lvl2pPr>
            <a:lvl3pPr marL="615950" indent="-206375" defTabSz="434975">
              <a:tabLst>
                <a:tab pos="687388" algn="l"/>
                <a:tab pos="1376363" algn="l"/>
              </a:tabLst>
              <a:defRPr sz="600">
                <a:solidFill>
                  <a:schemeClr val="tx1"/>
                </a:solidFill>
                <a:latin typeface="Arial" charset="0"/>
              </a:defRPr>
            </a:lvl3pPr>
            <a:lvl4pPr marL="820738" indent="-204788" defTabSz="434975">
              <a:tabLst>
                <a:tab pos="687388" algn="l"/>
                <a:tab pos="1376363" algn="l"/>
              </a:tabLst>
              <a:defRPr sz="600">
                <a:solidFill>
                  <a:schemeClr val="tx1"/>
                </a:solidFill>
                <a:latin typeface="Arial" charset="0"/>
              </a:defRPr>
            </a:lvl4pPr>
            <a:lvl5pPr marL="1025525" indent="-204788" defTabSz="434975">
              <a:tabLst>
                <a:tab pos="687388" algn="l"/>
                <a:tab pos="1376363" algn="l"/>
              </a:tabLst>
              <a:defRPr sz="600">
                <a:solidFill>
                  <a:schemeClr val="tx1"/>
                </a:solidFill>
                <a:latin typeface="Arial" charset="0"/>
              </a:defRPr>
            </a:lvl5pPr>
            <a:lvl6pPr marL="1482725" indent="-204788" algn="ctr" defTabSz="434975" eaLnBrk="0" fontAlgn="base" hangingPunct="0">
              <a:spcBef>
                <a:spcPct val="0"/>
              </a:spcBef>
              <a:spcAft>
                <a:spcPct val="0"/>
              </a:spcAft>
              <a:tabLst>
                <a:tab pos="687388" algn="l"/>
                <a:tab pos="1376363" algn="l"/>
              </a:tabLst>
              <a:defRPr sz="600">
                <a:solidFill>
                  <a:schemeClr val="tx1"/>
                </a:solidFill>
                <a:latin typeface="Arial" charset="0"/>
              </a:defRPr>
            </a:lvl6pPr>
            <a:lvl7pPr marL="1939925" indent="-204788" algn="ctr" defTabSz="434975" eaLnBrk="0" fontAlgn="base" hangingPunct="0">
              <a:spcBef>
                <a:spcPct val="0"/>
              </a:spcBef>
              <a:spcAft>
                <a:spcPct val="0"/>
              </a:spcAft>
              <a:tabLst>
                <a:tab pos="687388" algn="l"/>
                <a:tab pos="1376363" algn="l"/>
              </a:tabLst>
              <a:defRPr sz="600">
                <a:solidFill>
                  <a:schemeClr val="tx1"/>
                </a:solidFill>
                <a:latin typeface="Arial" charset="0"/>
              </a:defRPr>
            </a:lvl7pPr>
            <a:lvl8pPr marL="2397125" indent="-204788" algn="ctr" defTabSz="434975" eaLnBrk="0" fontAlgn="base" hangingPunct="0">
              <a:spcBef>
                <a:spcPct val="0"/>
              </a:spcBef>
              <a:spcAft>
                <a:spcPct val="0"/>
              </a:spcAft>
              <a:tabLst>
                <a:tab pos="687388" algn="l"/>
                <a:tab pos="1376363" algn="l"/>
              </a:tabLst>
              <a:defRPr sz="600">
                <a:solidFill>
                  <a:schemeClr val="tx1"/>
                </a:solidFill>
                <a:latin typeface="Arial" charset="0"/>
              </a:defRPr>
            </a:lvl8pPr>
            <a:lvl9pPr marL="2854325" indent="-204788" algn="ctr" defTabSz="434975" eaLnBrk="0" fontAlgn="base" hangingPunct="0">
              <a:spcBef>
                <a:spcPct val="0"/>
              </a:spcBef>
              <a:spcAft>
                <a:spcPct val="0"/>
              </a:spcAft>
              <a:tabLst>
                <a:tab pos="687388" algn="l"/>
                <a:tab pos="1376363" algn="l"/>
              </a:tabLst>
              <a:defRPr sz="600">
                <a:solidFill>
                  <a:schemeClr val="tx1"/>
                </a:solidFill>
                <a:latin typeface="Arial" charset="0"/>
              </a:defRPr>
            </a:lvl9pPr>
          </a:lstStyle>
          <a:p>
            <a:pPr eaLnBrk="1">
              <a:lnSpc>
                <a:spcPct val="93000"/>
              </a:lnSpc>
              <a:buClr>
                <a:srgbClr val="000000"/>
              </a:buClr>
              <a:buSzPct val="45000"/>
              <a:buFont typeface="Wingdings" charset="2"/>
              <a:buNone/>
            </a:pPr>
            <a:r>
              <a:rPr lang="en-US" altLang="en-US" sz="1569">
                <a:solidFill>
                  <a:srgbClr val="000000"/>
                </a:solidFill>
                <a:ea typeface="DejaVu Sans" charset="0"/>
                <a:cs typeface="DejaVu Sans" charset="0"/>
              </a:rPr>
              <a:t>Source Node</a:t>
            </a:r>
          </a:p>
        </p:txBody>
      </p:sp>
      <p:sp>
        <p:nvSpPr>
          <p:cNvPr id="174085" name="Text Box 5"/>
          <p:cNvSpPr txBox="1">
            <a:spLocks noChangeArrowheads="1"/>
          </p:cNvSpPr>
          <p:nvPr/>
        </p:nvSpPr>
        <p:spPr bwMode="auto">
          <a:xfrm>
            <a:off x="3993174" y="4324351"/>
            <a:ext cx="1036026" cy="290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8948" tIns="39474" rIns="78948" bIns="39474"/>
          <a:lstStyle>
            <a:lvl1pPr defTabSz="434975">
              <a:tabLst>
                <a:tab pos="687388" algn="l"/>
              </a:tabLst>
              <a:defRPr sz="600">
                <a:solidFill>
                  <a:schemeClr val="tx1"/>
                </a:solidFill>
                <a:latin typeface="Arial" charset="0"/>
              </a:defRPr>
            </a:lvl1pPr>
            <a:lvl2pPr marL="409575" indent="-204788" defTabSz="434975">
              <a:tabLst>
                <a:tab pos="687388" algn="l"/>
              </a:tabLst>
              <a:defRPr sz="600">
                <a:solidFill>
                  <a:schemeClr val="tx1"/>
                </a:solidFill>
                <a:latin typeface="Arial" charset="0"/>
              </a:defRPr>
            </a:lvl2pPr>
            <a:lvl3pPr marL="615950" indent="-206375" defTabSz="434975">
              <a:tabLst>
                <a:tab pos="687388" algn="l"/>
              </a:tabLst>
              <a:defRPr sz="600">
                <a:solidFill>
                  <a:schemeClr val="tx1"/>
                </a:solidFill>
                <a:latin typeface="Arial" charset="0"/>
              </a:defRPr>
            </a:lvl3pPr>
            <a:lvl4pPr marL="820738" indent="-204788" defTabSz="434975">
              <a:tabLst>
                <a:tab pos="687388" algn="l"/>
              </a:tabLst>
              <a:defRPr sz="600">
                <a:solidFill>
                  <a:schemeClr val="tx1"/>
                </a:solidFill>
                <a:latin typeface="Arial" charset="0"/>
              </a:defRPr>
            </a:lvl4pPr>
            <a:lvl5pPr marL="1025525" indent="-204788" defTabSz="434975">
              <a:tabLst>
                <a:tab pos="687388" algn="l"/>
              </a:tabLst>
              <a:defRPr sz="600">
                <a:solidFill>
                  <a:schemeClr val="tx1"/>
                </a:solidFill>
                <a:latin typeface="Arial" charset="0"/>
              </a:defRPr>
            </a:lvl5pPr>
            <a:lvl6pPr marL="1482725" indent="-204788" algn="ctr" defTabSz="434975" eaLnBrk="0" fontAlgn="base" hangingPunct="0">
              <a:spcBef>
                <a:spcPct val="0"/>
              </a:spcBef>
              <a:spcAft>
                <a:spcPct val="0"/>
              </a:spcAft>
              <a:tabLst>
                <a:tab pos="687388" algn="l"/>
              </a:tabLst>
              <a:defRPr sz="600">
                <a:solidFill>
                  <a:schemeClr val="tx1"/>
                </a:solidFill>
                <a:latin typeface="Arial" charset="0"/>
              </a:defRPr>
            </a:lvl6pPr>
            <a:lvl7pPr marL="1939925" indent="-204788" algn="ctr" defTabSz="434975" eaLnBrk="0" fontAlgn="base" hangingPunct="0">
              <a:spcBef>
                <a:spcPct val="0"/>
              </a:spcBef>
              <a:spcAft>
                <a:spcPct val="0"/>
              </a:spcAft>
              <a:tabLst>
                <a:tab pos="687388" algn="l"/>
              </a:tabLst>
              <a:defRPr sz="600">
                <a:solidFill>
                  <a:schemeClr val="tx1"/>
                </a:solidFill>
                <a:latin typeface="Arial" charset="0"/>
              </a:defRPr>
            </a:lvl7pPr>
            <a:lvl8pPr marL="2397125" indent="-204788" algn="ctr" defTabSz="434975" eaLnBrk="0" fontAlgn="base" hangingPunct="0">
              <a:spcBef>
                <a:spcPct val="0"/>
              </a:spcBef>
              <a:spcAft>
                <a:spcPct val="0"/>
              </a:spcAft>
              <a:tabLst>
                <a:tab pos="687388" algn="l"/>
              </a:tabLst>
              <a:defRPr sz="600">
                <a:solidFill>
                  <a:schemeClr val="tx1"/>
                </a:solidFill>
                <a:latin typeface="Arial" charset="0"/>
              </a:defRPr>
            </a:lvl8pPr>
            <a:lvl9pPr marL="2854325" indent="-204788" algn="ctr" defTabSz="434975" eaLnBrk="0" fontAlgn="base" hangingPunct="0">
              <a:spcBef>
                <a:spcPct val="0"/>
              </a:spcBef>
              <a:spcAft>
                <a:spcPct val="0"/>
              </a:spcAft>
              <a:tabLst>
                <a:tab pos="687388" algn="l"/>
              </a:tabLst>
              <a:defRPr sz="600">
                <a:solidFill>
                  <a:schemeClr val="tx1"/>
                </a:solidFill>
                <a:latin typeface="Arial" charset="0"/>
              </a:defRPr>
            </a:lvl9pPr>
          </a:lstStyle>
          <a:p>
            <a:pPr algn="l" eaLnBrk="1">
              <a:lnSpc>
                <a:spcPct val="93000"/>
              </a:lnSpc>
              <a:buClr>
                <a:srgbClr val="000000"/>
              </a:buClr>
              <a:buSzPct val="45000"/>
              <a:buFont typeface="Wingdings" charset="2"/>
              <a:buNone/>
            </a:pPr>
            <a:r>
              <a:rPr lang="en-US" altLang="en-US" sz="1569">
                <a:solidFill>
                  <a:srgbClr val="000000"/>
                </a:solidFill>
                <a:ea typeface="DejaVu Sans" charset="0"/>
                <a:cs typeface="DejaVu Sans" charset="0"/>
              </a:rPr>
              <a:t>Link</a:t>
            </a:r>
          </a:p>
        </p:txBody>
      </p:sp>
      <p:sp>
        <p:nvSpPr>
          <p:cNvPr id="174086" name="Text Box 6"/>
          <p:cNvSpPr txBox="1">
            <a:spLocks noChangeArrowheads="1"/>
          </p:cNvSpPr>
          <p:nvPr/>
        </p:nvSpPr>
        <p:spPr bwMode="auto">
          <a:xfrm>
            <a:off x="5588977" y="4951536"/>
            <a:ext cx="1613389" cy="288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8948" tIns="39474" rIns="78948" bIns="39474"/>
          <a:lstStyle>
            <a:lvl1pPr defTabSz="434975">
              <a:tabLst>
                <a:tab pos="687388" algn="l"/>
                <a:tab pos="1376363" algn="l"/>
              </a:tabLst>
              <a:defRPr sz="600">
                <a:solidFill>
                  <a:schemeClr val="tx1"/>
                </a:solidFill>
                <a:latin typeface="Arial" charset="0"/>
              </a:defRPr>
            </a:lvl1pPr>
            <a:lvl2pPr marL="409575" indent="-204788" defTabSz="434975">
              <a:tabLst>
                <a:tab pos="687388" algn="l"/>
                <a:tab pos="1376363" algn="l"/>
              </a:tabLst>
              <a:defRPr sz="600">
                <a:solidFill>
                  <a:schemeClr val="tx1"/>
                </a:solidFill>
                <a:latin typeface="Arial" charset="0"/>
              </a:defRPr>
            </a:lvl2pPr>
            <a:lvl3pPr marL="615950" indent="-206375" defTabSz="434975">
              <a:tabLst>
                <a:tab pos="687388" algn="l"/>
                <a:tab pos="1376363" algn="l"/>
              </a:tabLst>
              <a:defRPr sz="600">
                <a:solidFill>
                  <a:schemeClr val="tx1"/>
                </a:solidFill>
                <a:latin typeface="Arial" charset="0"/>
              </a:defRPr>
            </a:lvl3pPr>
            <a:lvl4pPr marL="820738" indent="-204788" defTabSz="434975">
              <a:tabLst>
                <a:tab pos="687388" algn="l"/>
                <a:tab pos="1376363" algn="l"/>
              </a:tabLst>
              <a:defRPr sz="600">
                <a:solidFill>
                  <a:schemeClr val="tx1"/>
                </a:solidFill>
                <a:latin typeface="Arial" charset="0"/>
              </a:defRPr>
            </a:lvl4pPr>
            <a:lvl5pPr marL="1025525" indent="-204788" defTabSz="434975">
              <a:tabLst>
                <a:tab pos="687388" algn="l"/>
                <a:tab pos="1376363" algn="l"/>
              </a:tabLst>
              <a:defRPr sz="600">
                <a:solidFill>
                  <a:schemeClr val="tx1"/>
                </a:solidFill>
                <a:latin typeface="Arial" charset="0"/>
              </a:defRPr>
            </a:lvl5pPr>
            <a:lvl6pPr marL="1482725" indent="-204788" algn="ctr" defTabSz="434975" eaLnBrk="0" fontAlgn="base" hangingPunct="0">
              <a:spcBef>
                <a:spcPct val="0"/>
              </a:spcBef>
              <a:spcAft>
                <a:spcPct val="0"/>
              </a:spcAft>
              <a:tabLst>
                <a:tab pos="687388" algn="l"/>
                <a:tab pos="1376363" algn="l"/>
              </a:tabLst>
              <a:defRPr sz="600">
                <a:solidFill>
                  <a:schemeClr val="tx1"/>
                </a:solidFill>
                <a:latin typeface="Arial" charset="0"/>
              </a:defRPr>
            </a:lvl6pPr>
            <a:lvl7pPr marL="1939925" indent="-204788" algn="ctr" defTabSz="434975" eaLnBrk="0" fontAlgn="base" hangingPunct="0">
              <a:spcBef>
                <a:spcPct val="0"/>
              </a:spcBef>
              <a:spcAft>
                <a:spcPct val="0"/>
              </a:spcAft>
              <a:tabLst>
                <a:tab pos="687388" algn="l"/>
                <a:tab pos="1376363" algn="l"/>
              </a:tabLst>
              <a:defRPr sz="600">
                <a:solidFill>
                  <a:schemeClr val="tx1"/>
                </a:solidFill>
                <a:latin typeface="Arial" charset="0"/>
              </a:defRPr>
            </a:lvl7pPr>
            <a:lvl8pPr marL="2397125" indent="-204788" algn="ctr" defTabSz="434975" eaLnBrk="0" fontAlgn="base" hangingPunct="0">
              <a:spcBef>
                <a:spcPct val="0"/>
              </a:spcBef>
              <a:spcAft>
                <a:spcPct val="0"/>
              </a:spcAft>
              <a:tabLst>
                <a:tab pos="687388" algn="l"/>
                <a:tab pos="1376363" algn="l"/>
              </a:tabLst>
              <a:defRPr sz="600">
                <a:solidFill>
                  <a:schemeClr val="tx1"/>
                </a:solidFill>
                <a:latin typeface="Arial" charset="0"/>
              </a:defRPr>
            </a:lvl8pPr>
            <a:lvl9pPr marL="2854325" indent="-204788" algn="ctr" defTabSz="434975" eaLnBrk="0" fontAlgn="base" hangingPunct="0">
              <a:spcBef>
                <a:spcPct val="0"/>
              </a:spcBef>
              <a:spcAft>
                <a:spcPct val="0"/>
              </a:spcAft>
              <a:tabLst>
                <a:tab pos="687388" algn="l"/>
                <a:tab pos="1376363" algn="l"/>
              </a:tabLst>
              <a:defRPr sz="600">
                <a:solidFill>
                  <a:schemeClr val="tx1"/>
                </a:solidFill>
                <a:latin typeface="Arial" charset="0"/>
              </a:defRPr>
            </a:lvl9pPr>
          </a:lstStyle>
          <a:p>
            <a:pPr eaLnBrk="1">
              <a:lnSpc>
                <a:spcPct val="93000"/>
              </a:lnSpc>
              <a:buClr>
                <a:srgbClr val="000000"/>
              </a:buClr>
              <a:buSzPct val="45000"/>
              <a:buFont typeface="Wingdings" charset="2"/>
              <a:buNone/>
            </a:pPr>
            <a:r>
              <a:rPr lang="en-US" altLang="en-US" sz="1569">
                <a:solidFill>
                  <a:srgbClr val="000000"/>
                </a:solidFill>
                <a:ea typeface="DejaVu Sans" charset="0"/>
                <a:cs typeface="DejaVu Sans" charset="0"/>
              </a:rPr>
              <a:t>Target Node</a:t>
            </a:r>
          </a:p>
        </p:txBody>
      </p:sp>
      <p:sp>
        <p:nvSpPr>
          <p:cNvPr id="174087" name="Freeform 7"/>
          <p:cNvSpPr>
            <a:spLocks/>
          </p:cNvSpPr>
          <p:nvPr/>
        </p:nvSpPr>
        <p:spPr bwMode="auto">
          <a:xfrm>
            <a:off x="3143251" y="4283320"/>
            <a:ext cx="2614246" cy="1465"/>
          </a:xfrm>
          <a:custGeom>
            <a:avLst/>
            <a:gdLst>
              <a:gd name="T0" fmla="*/ 0 w 8002"/>
              <a:gd name="T1" fmla="*/ 0 h 1"/>
              <a:gd name="T2" fmla="*/ 8001 w 8002"/>
              <a:gd name="T3" fmla="*/ 0 h 1"/>
            </a:gdLst>
            <a:ahLst/>
            <a:cxnLst>
              <a:cxn ang="0">
                <a:pos x="T0" y="T1"/>
              </a:cxn>
              <a:cxn ang="0">
                <a:pos x="T2" y="T3"/>
              </a:cxn>
            </a:cxnLst>
            <a:rect l="0" t="0" r="r" b="b"/>
            <a:pathLst>
              <a:path w="8002" h="1">
                <a:moveTo>
                  <a:pt x="0" y="0"/>
                </a:moveTo>
                <a:lnTo>
                  <a:pt x="8001" y="0"/>
                </a:lnTo>
              </a:path>
            </a:pathLst>
          </a:custGeom>
          <a:noFill/>
          <a:ln w="36720">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1662"/>
          </a:p>
        </p:txBody>
      </p:sp>
      <p:sp>
        <p:nvSpPr>
          <p:cNvPr id="174088" name="Oval 8"/>
          <p:cNvSpPr>
            <a:spLocks noChangeArrowheads="1"/>
          </p:cNvSpPr>
          <p:nvPr/>
        </p:nvSpPr>
        <p:spPr bwMode="auto">
          <a:xfrm>
            <a:off x="2281605" y="4092820"/>
            <a:ext cx="206619" cy="190500"/>
          </a:xfrm>
          <a:prstGeom prst="ellipse">
            <a:avLst/>
          </a:prstGeom>
          <a:gradFill rotWithShape="0">
            <a:gsLst>
              <a:gs pos="0">
                <a:srgbClr val="0099FF"/>
              </a:gs>
              <a:gs pos="100000">
                <a:srgbClr val="99CCFF"/>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62"/>
          </a:p>
        </p:txBody>
      </p:sp>
      <p:sp>
        <p:nvSpPr>
          <p:cNvPr id="174089" name="Rectangle 9"/>
          <p:cNvSpPr>
            <a:spLocks noGrp="1" noChangeArrowheads="1"/>
          </p:cNvSpPr>
          <p:nvPr>
            <p:ph type="title" idx="4294967295"/>
          </p:nvPr>
        </p:nvSpPr>
        <p:spPr>
          <a:xfrm>
            <a:off x="832339" y="441082"/>
            <a:ext cx="7518889" cy="429357"/>
          </a:xfr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normAutofit fontScale="90000"/>
          </a:bodyPr>
          <a:lstStyle/>
          <a:p>
            <a:pPr defTabSz="422041">
              <a:tabLst>
                <a:tab pos="668232" algn="l"/>
                <a:tab pos="1336464" algn="l"/>
                <a:tab pos="2004696" algn="l"/>
                <a:tab pos="2672928" algn="l"/>
                <a:tab pos="3341160" algn="l"/>
                <a:tab pos="4009393" algn="l"/>
                <a:tab pos="4677625" algn="l"/>
                <a:tab pos="5345857" algn="l"/>
                <a:tab pos="6014089" algn="l"/>
                <a:tab pos="6682321" algn="l"/>
                <a:tab pos="7350553" algn="l"/>
              </a:tabLst>
            </a:pPr>
            <a:r>
              <a:rPr lang="en-US" altLang="en-US"/>
              <a:t>The AMQP Network</a:t>
            </a:r>
          </a:p>
        </p:txBody>
      </p:sp>
      <p:sp>
        <p:nvSpPr>
          <p:cNvPr id="174090" name="Text Box 10"/>
          <p:cNvSpPr txBox="1">
            <a:spLocks noChangeArrowheads="1"/>
          </p:cNvSpPr>
          <p:nvPr/>
        </p:nvSpPr>
        <p:spPr bwMode="auto">
          <a:xfrm>
            <a:off x="1386254" y="1434612"/>
            <a:ext cx="7672754" cy="1899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8948" tIns="39474" rIns="78948" bIns="39474"/>
          <a:lstStyle>
            <a:lvl1pPr marL="303213" indent="-303213"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1pPr>
            <a:lvl2pPr marL="409575" indent="-204788"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2pPr>
            <a:lvl3pPr marL="615950" indent="-206375"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3pPr>
            <a:lvl4pPr marL="820738" indent="-204788"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4pPr>
            <a:lvl5pPr marL="1025525" indent="-204788"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5pPr>
            <a:lvl6pPr marL="14827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6pPr>
            <a:lvl7pPr marL="19399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7pPr>
            <a:lvl8pPr marL="23971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8pPr>
            <a:lvl9pPr marL="28543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9pPr>
          </a:lstStyle>
          <a:p>
            <a:pPr>
              <a:lnSpc>
                <a:spcPct val="93000"/>
              </a:lnSpc>
              <a:spcAft>
                <a:spcPts val="2285"/>
              </a:spcAft>
              <a:buClr>
                <a:srgbClr val="000080"/>
              </a:buClr>
              <a:buSzPct val="45000"/>
            </a:pPr>
            <a:r>
              <a:rPr lang="en-US" altLang="en-US" sz="2308">
                <a:solidFill>
                  <a:srgbClr val="000080"/>
                </a:solidFill>
                <a:ea typeface="DejaVu Sans" charset="0"/>
                <a:cs typeface="DejaVu Sans" charset="0"/>
              </a:rPr>
              <a:t>An AMQP Network consists of </a:t>
            </a:r>
            <a:r>
              <a:rPr lang="en-US" altLang="en-US" sz="2308" b="1">
                <a:solidFill>
                  <a:srgbClr val="000080"/>
                </a:solidFill>
                <a:ea typeface="DejaVu Sans" charset="0"/>
                <a:cs typeface="DejaVu Sans" charset="0"/>
              </a:rPr>
              <a:t>Nodes</a:t>
            </a:r>
            <a:r>
              <a:rPr lang="en-US" altLang="en-US" sz="2308">
                <a:solidFill>
                  <a:srgbClr val="000080"/>
                </a:solidFill>
                <a:ea typeface="DejaVu Sans" charset="0"/>
                <a:cs typeface="DejaVu Sans" charset="0"/>
              </a:rPr>
              <a:t> and </a:t>
            </a:r>
            <a:r>
              <a:rPr lang="en-US" altLang="en-US" sz="2308" b="1">
                <a:solidFill>
                  <a:srgbClr val="000080"/>
                </a:solidFill>
                <a:ea typeface="DejaVu Sans" charset="0"/>
                <a:cs typeface="DejaVu Sans" charset="0"/>
              </a:rPr>
              <a:t>Links</a:t>
            </a:r>
            <a:r>
              <a:rPr lang="en-US" altLang="en-US" sz="2308">
                <a:solidFill>
                  <a:srgbClr val="000080"/>
                </a:solidFill>
                <a:ea typeface="DejaVu Sans" charset="0"/>
                <a:cs typeface="DejaVu Sans" charset="0"/>
              </a:rPr>
              <a:t>.</a:t>
            </a:r>
          </a:p>
          <a:p>
            <a:pPr>
              <a:lnSpc>
                <a:spcPct val="93000"/>
              </a:lnSpc>
              <a:spcAft>
                <a:spcPts val="2285"/>
              </a:spcAft>
              <a:buClr>
                <a:srgbClr val="000080"/>
              </a:buClr>
              <a:buSzPct val="45000"/>
            </a:pPr>
            <a:r>
              <a:rPr lang="en-US" altLang="en-US" sz="2308">
                <a:solidFill>
                  <a:srgbClr val="000080"/>
                </a:solidFill>
                <a:ea typeface="DejaVu Sans" charset="0"/>
                <a:cs typeface="DejaVu Sans" charset="0"/>
              </a:rPr>
              <a:t>A </a:t>
            </a:r>
            <a:r>
              <a:rPr lang="en-US" altLang="en-US" sz="2308" b="1">
                <a:solidFill>
                  <a:srgbClr val="000080"/>
                </a:solidFill>
                <a:ea typeface="DejaVu Sans" charset="0"/>
                <a:cs typeface="DejaVu Sans" charset="0"/>
              </a:rPr>
              <a:t>Node</a:t>
            </a:r>
            <a:r>
              <a:rPr lang="en-US" altLang="en-US" sz="2308">
                <a:solidFill>
                  <a:srgbClr val="000080"/>
                </a:solidFill>
                <a:ea typeface="DejaVu Sans" charset="0"/>
                <a:cs typeface="DejaVu Sans" charset="0"/>
              </a:rPr>
              <a:t> is a named source and/or sink of </a:t>
            </a:r>
            <a:r>
              <a:rPr lang="en-US" altLang="en-US" sz="2308" b="1">
                <a:solidFill>
                  <a:srgbClr val="000080"/>
                </a:solidFill>
                <a:ea typeface="DejaVu Sans" charset="0"/>
                <a:cs typeface="DejaVu Sans" charset="0"/>
              </a:rPr>
              <a:t>Messages</a:t>
            </a:r>
            <a:r>
              <a:rPr lang="en-US" altLang="en-US" sz="2308">
                <a:solidFill>
                  <a:srgbClr val="000080"/>
                </a:solidFill>
                <a:ea typeface="DejaVu Sans" charset="0"/>
                <a:cs typeface="DejaVu Sans" charset="0"/>
              </a:rPr>
              <a:t>. </a:t>
            </a:r>
          </a:p>
          <a:p>
            <a:pPr>
              <a:lnSpc>
                <a:spcPct val="93000"/>
              </a:lnSpc>
              <a:spcAft>
                <a:spcPts val="2285"/>
              </a:spcAft>
              <a:buClr>
                <a:srgbClr val="000080"/>
              </a:buClr>
              <a:buSzPct val="45000"/>
            </a:pPr>
            <a:r>
              <a:rPr lang="en-US" altLang="en-US" sz="2308" b="1">
                <a:solidFill>
                  <a:srgbClr val="000080"/>
                </a:solidFill>
                <a:ea typeface="DejaVu Sans" charset="0"/>
                <a:cs typeface="DejaVu Sans" charset="0"/>
              </a:rPr>
              <a:t>Messages</a:t>
            </a:r>
            <a:r>
              <a:rPr lang="en-US" altLang="en-US" sz="2308">
                <a:solidFill>
                  <a:srgbClr val="000080"/>
                </a:solidFill>
                <a:ea typeface="DejaVu Sans" charset="0"/>
                <a:cs typeface="DejaVu Sans" charset="0"/>
              </a:rPr>
              <a:t> travel between </a:t>
            </a:r>
            <a:r>
              <a:rPr lang="en-US" altLang="en-US" sz="2308" b="1">
                <a:solidFill>
                  <a:srgbClr val="000080"/>
                </a:solidFill>
                <a:ea typeface="DejaVu Sans" charset="0"/>
                <a:cs typeface="DejaVu Sans" charset="0"/>
              </a:rPr>
              <a:t>Nodes</a:t>
            </a:r>
            <a:r>
              <a:rPr lang="en-US" altLang="en-US" sz="2308">
                <a:solidFill>
                  <a:srgbClr val="000080"/>
                </a:solidFill>
                <a:ea typeface="DejaVu Sans" charset="0"/>
                <a:cs typeface="DejaVu Sans" charset="0"/>
              </a:rPr>
              <a:t> along named, unidirectional </a:t>
            </a:r>
            <a:r>
              <a:rPr lang="en-US" altLang="en-US" sz="2308" b="1">
                <a:solidFill>
                  <a:srgbClr val="000080"/>
                </a:solidFill>
                <a:ea typeface="DejaVu Sans" charset="0"/>
                <a:cs typeface="DejaVu Sans" charset="0"/>
              </a:rPr>
              <a:t>Links.</a:t>
            </a:r>
          </a:p>
        </p:txBody>
      </p:sp>
    </p:spTree>
    <p:extLst>
      <p:ext uri="{BB962C8B-B14F-4D97-AF65-F5344CB8AC3E}">
        <p14:creationId xmlns:p14="http://schemas.microsoft.com/office/powerpoint/2010/main" val="13524594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3.58974E-6 2.59259E-6 C 0.10048 0.00578 0.2008 0.01041 0.3016 0.01342 C 0.34744 0.01759 0.39263 0.01574 0.43846 0.01574 " pathEditMode="relative" ptsTypes="ffA">
                                      <p:cBhvr>
                                        <p:cTn id="6" dur="2000" fill="hold"/>
                                        <p:tgtEl>
                                          <p:spTgt spid="17408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Oval 2"/>
          <p:cNvSpPr>
            <a:spLocks noChangeArrowheads="1"/>
          </p:cNvSpPr>
          <p:nvPr/>
        </p:nvSpPr>
        <p:spPr bwMode="auto">
          <a:xfrm>
            <a:off x="5685692" y="3579935"/>
            <a:ext cx="1244112" cy="1148862"/>
          </a:xfrm>
          <a:prstGeom prst="ellipse">
            <a:avLst/>
          </a:prstGeom>
          <a:gradFill rotWithShape="0">
            <a:gsLst>
              <a:gs pos="0">
                <a:srgbClr val="E6E6FF"/>
              </a:gs>
              <a:gs pos="100000">
                <a:srgbClr val="280099"/>
              </a:gs>
            </a:gsLst>
            <a:path path="shape">
              <a:fillToRect l="50000" t="50000" r="50000" b="50000"/>
            </a:path>
          </a:gradFill>
          <a:ln>
            <a:noFill/>
          </a:ln>
          <a:effectLst/>
          <a:extLst>
            <a:ext uri="{91240B29-F687-4F45-9708-019B960494DF}">
              <a14:hiddenLine xmlns:a14="http://schemas.microsoft.com/office/drawing/2010/main" w="36720">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62"/>
          </a:p>
        </p:txBody>
      </p:sp>
      <p:sp>
        <p:nvSpPr>
          <p:cNvPr id="176131" name="Oval 3"/>
          <p:cNvSpPr>
            <a:spLocks noChangeArrowheads="1"/>
          </p:cNvSpPr>
          <p:nvPr/>
        </p:nvSpPr>
        <p:spPr bwMode="auto">
          <a:xfrm>
            <a:off x="5685692" y="4996961"/>
            <a:ext cx="1244112" cy="1148862"/>
          </a:xfrm>
          <a:prstGeom prst="ellipse">
            <a:avLst/>
          </a:prstGeom>
          <a:gradFill rotWithShape="0">
            <a:gsLst>
              <a:gs pos="0">
                <a:srgbClr val="E6E6FF"/>
              </a:gs>
              <a:gs pos="100000">
                <a:srgbClr val="280099"/>
              </a:gs>
            </a:gsLst>
            <a:path path="shape">
              <a:fillToRect l="50000" t="50000" r="50000" b="50000"/>
            </a:path>
          </a:gradFill>
          <a:ln>
            <a:noFill/>
          </a:ln>
          <a:effectLst/>
          <a:extLst>
            <a:ext uri="{91240B29-F687-4F45-9708-019B960494DF}">
              <a14:hiddenLine xmlns:a14="http://schemas.microsoft.com/office/drawing/2010/main" w="36720">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62"/>
          </a:p>
        </p:txBody>
      </p:sp>
      <p:sp>
        <p:nvSpPr>
          <p:cNvPr id="176132" name="Rectangle 4"/>
          <p:cNvSpPr>
            <a:spLocks noGrp="1" noChangeArrowheads="1"/>
          </p:cNvSpPr>
          <p:nvPr>
            <p:ph type="title" idx="4294967295"/>
          </p:nvPr>
        </p:nvSpPr>
        <p:spPr>
          <a:xfrm>
            <a:off x="832339" y="441082"/>
            <a:ext cx="7518889" cy="429357"/>
          </a:xfr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normAutofit fontScale="90000"/>
          </a:bodyPr>
          <a:lstStyle/>
          <a:p>
            <a:pPr defTabSz="422041">
              <a:tabLst>
                <a:tab pos="668232" algn="l"/>
                <a:tab pos="1336464" algn="l"/>
                <a:tab pos="2004696" algn="l"/>
                <a:tab pos="2672928" algn="l"/>
                <a:tab pos="3341160" algn="l"/>
                <a:tab pos="4009393" algn="l"/>
                <a:tab pos="4677625" algn="l"/>
                <a:tab pos="5345857" algn="l"/>
                <a:tab pos="6014089" algn="l"/>
                <a:tab pos="6682321" algn="l"/>
                <a:tab pos="7350553" algn="l"/>
              </a:tabLst>
            </a:pPr>
            <a:r>
              <a:rPr lang="en-US" altLang="en-US"/>
              <a:t>Types of Links</a:t>
            </a:r>
          </a:p>
        </p:txBody>
      </p:sp>
      <p:sp>
        <p:nvSpPr>
          <p:cNvPr id="176133" name="Text Box 5"/>
          <p:cNvSpPr txBox="1">
            <a:spLocks noChangeArrowheads="1"/>
          </p:cNvSpPr>
          <p:nvPr/>
        </p:nvSpPr>
        <p:spPr bwMode="auto">
          <a:xfrm>
            <a:off x="1386254" y="1434612"/>
            <a:ext cx="7672754" cy="7019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8948" tIns="39474" rIns="78948" bIns="39474"/>
          <a:lstStyle>
            <a:lvl1pPr marL="1911350" indent="-1911350"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1pPr>
            <a:lvl2pPr marL="409575" indent="-204788"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2pPr>
            <a:lvl3pPr marL="615950" indent="-206375"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3pPr>
            <a:lvl4pPr marL="820738" indent="-204788"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4pPr>
            <a:lvl5pPr marL="1025525" indent="-204788"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5pPr>
            <a:lvl6pPr marL="14827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6pPr>
            <a:lvl7pPr marL="19399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7pPr>
            <a:lvl8pPr marL="23971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8pPr>
            <a:lvl9pPr marL="28543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9pPr>
          </a:lstStyle>
          <a:p>
            <a:pPr>
              <a:lnSpc>
                <a:spcPct val="93000"/>
              </a:lnSpc>
              <a:spcAft>
                <a:spcPts val="2285"/>
              </a:spcAft>
              <a:buClr>
                <a:srgbClr val="000080"/>
              </a:buClr>
              <a:buSzPct val="45000"/>
            </a:pPr>
            <a:r>
              <a:rPr lang="en-US" altLang="en-US" sz="2308" b="1">
                <a:solidFill>
                  <a:srgbClr val="000080"/>
                </a:solidFill>
                <a:ea typeface="DejaVu Sans" charset="0"/>
                <a:cs typeface="DejaVu Sans" charset="0"/>
              </a:rPr>
              <a:t>Destructive:</a:t>
            </a:r>
            <a:r>
              <a:rPr lang="en-US" altLang="en-US" sz="2308">
                <a:solidFill>
                  <a:srgbClr val="000080"/>
                </a:solidFill>
                <a:ea typeface="DejaVu Sans" charset="0"/>
                <a:cs typeface="DejaVu Sans" charset="0"/>
              </a:rPr>
              <a:t> the transfer along the link removes the message from the source</a:t>
            </a:r>
          </a:p>
        </p:txBody>
      </p:sp>
      <p:sp>
        <p:nvSpPr>
          <p:cNvPr id="176134" name="Oval 6"/>
          <p:cNvSpPr>
            <a:spLocks noChangeArrowheads="1"/>
          </p:cNvSpPr>
          <p:nvPr/>
        </p:nvSpPr>
        <p:spPr bwMode="auto">
          <a:xfrm>
            <a:off x="2354874" y="4394689"/>
            <a:ext cx="1244111" cy="1147396"/>
          </a:xfrm>
          <a:prstGeom prst="ellipse">
            <a:avLst/>
          </a:prstGeom>
          <a:gradFill rotWithShape="0">
            <a:gsLst>
              <a:gs pos="0">
                <a:srgbClr val="E6E6FF"/>
              </a:gs>
              <a:gs pos="100000">
                <a:srgbClr val="280099"/>
              </a:gs>
            </a:gsLst>
            <a:path path="shape">
              <a:fillToRect l="50000" t="50000" r="50000" b="50000"/>
            </a:path>
          </a:gradFill>
          <a:ln>
            <a:noFill/>
          </a:ln>
          <a:effectLst/>
          <a:extLst>
            <a:ext uri="{91240B29-F687-4F45-9708-019B960494DF}">
              <a14:hiddenLine xmlns:a14="http://schemas.microsoft.com/office/drawing/2010/main" w="36720">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62"/>
          </a:p>
        </p:txBody>
      </p:sp>
      <p:sp>
        <p:nvSpPr>
          <p:cNvPr id="176135" name="Freeform 7"/>
          <p:cNvSpPr>
            <a:spLocks/>
          </p:cNvSpPr>
          <p:nvPr/>
        </p:nvSpPr>
        <p:spPr bwMode="auto">
          <a:xfrm>
            <a:off x="3525715" y="4130920"/>
            <a:ext cx="2157046" cy="536331"/>
          </a:xfrm>
          <a:custGeom>
            <a:avLst/>
            <a:gdLst>
              <a:gd name="T0" fmla="*/ 0 w 6605"/>
              <a:gd name="T1" fmla="*/ 1778 h 1779"/>
              <a:gd name="T2" fmla="*/ 6604 w 6605"/>
              <a:gd name="T3" fmla="*/ 0 h 1779"/>
            </a:gdLst>
            <a:ahLst/>
            <a:cxnLst>
              <a:cxn ang="0">
                <a:pos x="T0" y="T1"/>
              </a:cxn>
              <a:cxn ang="0">
                <a:pos x="T2" y="T3"/>
              </a:cxn>
            </a:cxnLst>
            <a:rect l="0" t="0" r="r" b="b"/>
            <a:pathLst>
              <a:path w="6605" h="1779">
                <a:moveTo>
                  <a:pt x="0" y="1778"/>
                </a:moveTo>
                <a:lnTo>
                  <a:pt x="6604" y="0"/>
                </a:lnTo>
              </a:path>
            </a:pathLst>
          </a:custGeom>
          <a:noFill/>
          <a:ln w="36720">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1662"/>
          </a:p>
        </p:txBody>
      </p:sp>
      <p:sp>
        <p:nvSpPr>
          <p:cNvPr id="176136" name="Freeform 8"/>
          <p:cNvSpPr>
            <a:spLocks/>
          </p:cNvSpPr>
          <p:nvPr/>
        </p:nvSpPr>
        <p:spPr bwMode="auto">
          <a:xfrm>
            <a:off x="3525715" y="5269523"/>
            <a:ext cx="2157046" cy="316523"/>
          </a:xfrm>
          <a:custGeom>
            <a:avLst/>
            <a:gdLst>
              <a:gd name="T0" fmla="*/ 0 w 6605"/>
              <a:gd name="T1" fmla="*/ 0 h 1049"/>
              <a:gd name="T2" fmla="*/ 6604 w 6605"/>
              <a:gd name="T3" fmla="*/ 1048 h 1049"/>
            </a:gdLst>
            <a:ahLst/>
            <a:cxnLst>
              <a:cxn ang="0">
                <a:pos x="T0" y="T1"/>
              </a:cxn>
              <a:cxn ang="0">
                <a:pos x="T2" y="T3"/>
              </a:cxn>
            </a:cxnLst>
            <a:rect l="0" t="0" r="r" b="b"/>
            <a:pathLst>
              <a:path w="6605" h="1049">
                <a:moveTo>
                  <a:pt x="0" y="0"/>
                </a:moveTo>
                <a:lnTo>
                  <a:pt x="6604" y="1048"/>
                </a:lnTo>
              </a:path>
            </a:pathLst>
          </a:custGeom>
          <a:noFill/>
          <a:ln w="36720">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1662"/>
          </a:p>
        </p:txBody>
      </p:sp>
      <p:sp>
        <p:nvSpPr>
          <p:cNvPr id="176137" name="Oval 9"/>
          <p:cNvSpPr>
            <a:spLocks noChangeArrowheads="1"/>
          </p:cNvSpPr>
          <p:nvPr/>
        </p:nvSpPr>
        <p:spPr bwMode="auto">
          <a:xfrm>
            <a:off x="2999643" y="4846027"/>
            <a:ext cx="206619" cy="191965"/>
          </a:xfrm>
          <a:prstGeom prst="ellipse">
            <a:avLst/>
          </a:prstGeom>
          <a:gradFill rotWithShape="0">
            <a:gsLst>
              <a:gs pos="0">
                <a:srgbClr val="FFFFFF"/>
              </a:gs>
              <a:gs pos="100000">
                <a:srgbClr val="000000"/>
              </a:gs>
            </a:gsLst>
            <a:path path="shape">
              <a:fillToRect l="25000" t="25000" r="75000" b="75000"/>
            </a:path>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8948" tIns="39474" rIns="78948" bIns="39474" anchor="ctr"/>
          <a:lstStyle>
            <a:lvl1pPr defTabSz="868363">
              <a:defRPr sz="600">
                <a:solidFill>
                  <a:schemeClr val="tx1"/>
                </a:solidFill>
                <a:latin typeface="Arial" charset="0"/>
              </a:defRPr>
            </a:lvl1pPr>
            <a:lvl2pPr marL="434975" defTabSz="868363">
              <a:defRPr sz="600">
                <a:solidFill>
                  <a:schemeClr val="tx1"/>
                </a:solidFill>
                <a:latin typeface="Arial" charset="0"/>
              </a:defRPr>
            </a:lvl2pPr>
            <a:lvl3pPr marL="868363" defTabSz="868363">
              <a:defRPr sz="600">
                <a:solidFill>
                  <a:schemeClr val="tx1"/>
                </a:solidFill>
                <a:latin typeface="Arial" charset="0"/>
              </a:defRPr>
            </a:lvl3pPr>
            <a:lvl4pPr marL="1303338" defTabSz="868363">
              <a:defRPr sz="600">
                <a:solidFill>
                  <a:schemeClr val="tx1"/>
                </a:solidFill>
                <a:latin typeface="Arial" charset="0"/>
              </a:defRPr>
            </a:lvl4pPr>
            <a:lvl5pPr marL="1738313" defTabSz="868363">
              <a:defRPr sz="600">
                <a:solidFill>
                  <a:schemeClr val="tx1"/>
                </a:solidFill>
                <a:latin typeface="Arial" charset="0"/>
              </a:defRPr>
            </a:lvl5pPr>
            <a:lvl6pPr marL="2195513" algn="ctr" defTabSz="868363" eaLnBrk="0" fontAlgn="base" hangingPunct="0">
              <a:spcBef>
                <a:spcPct val="0"/>
              </a:spcBef>
              <a:spcAft>
                <a:spcPct val="0"/>
              </a:spcAft>
              <a:defRPr sz="600">
                <a:solidFill>
                  <a:schemeClr val="tx1"/>
                </a:solidFill>
                <a:latin typeface="Arial" charset="0"/>
              </a:defRPr>
            </a:lvl6pPr>
            <a:lvl7pPr marL="2652713" algn="ctr" defTabSz="868363" eaLnBrk="0" fontAlgn="base" hangingPunct="0">
              <a:spcBef>
                <a:spcPct val="0"/>
              </a:spcBef>
              <a:spcAft>
                <a:spcPct val="0"/>
              </a:spcAft>
              <a:defRPr sz="600">
                <a:solidFill>
                  <a:schemeClr val="tx1"/>
                </a:solidFill>
                <a:latin typeface="Arial" charset="0"/>
              </a:defRPr>
            </a:lvl7pPr>
            <a:lvl8pPr marL="3109913" algn="ctr" defTabSz="868363" eaLnBrk="0" fontAlgn="base" hangingPunct="0">
              <a:spcBef>
                <a:spcPct val="0"/>
              </a:spcBef>
              <a:spcAft>
                <a:spcPct val="0"/>
              </a:spcAft>
              <a:defRPr sz="600">
                <a:solidFill>
                  <a:schemeClr val="tx1"/>
                </a:solidFill>
                <a:latin typeface="Arial" charset="0"/>
              </a:defRPr>
            </a:lvl8pPr>
            <a:lvl9pPr marL="3567113" algn="ctr" defTabSz="868363" eaLnBrk="0" fontAlgn="base" hangingPunct="0">
              <a:spcBef>
                <a:spcPct val="0"/>
              </a:spcBef>
              <a:spcAft>
                <a:spcPct val="0"/>
              </a:spcAft>
              <a:defRPr sz="600">
                <a:solidFill>
                  <a:schemeClr val="tx1"/>
                </a:solidFill>
                <a:latin typeface="Arial" charset="0"/>
              </a:defRPr>
            </a:lvl9pPr>
          </a:lstStyle>
          <a:p>
            <a:pPr eaLnBrk="1">
              <a:lnSpc>
                <a:spcPct val="118000"/>
              </a:lnSpc>
              <a:buClr>
                <a:srgbClr val="000000"/>
              </a:buClr>
              <a:buSzPct val="45000"/>
              <a:buFont typeface="Wingdings" charset="2"/>
              <a:buNone/>
            </a:pPr>
            <a:r>
              <a:rPr lang="en-US" altLang="en-US" sz="923">
                <a:solidFill>
                  <a:srgbClr val="E6E6FF"/>
                </a:solidFill>
                <a:effectLst>
                  <a:outerShdw blurRad="38100" dist="38100" dir="2700000" algn="tl">
                    <a:srgbClr val="FFFFFF"/>
                  </a:outerShdw>
                </a:effectLst>
                <a:latin typeface="Arial Black" charset="0"/>
                <a:ea typeface="DejaVu Sans" charset="0"/>
                <a:cs typeface="DejaVu Sans" charset="0"/>
              </a:rPr>
              <a:t>B</a:t>
            </a:r>
          </a:p>
        </p:txBody>
      </p:sp>
      <p:sp>
        <p:nvSpPr>
          <p:cNvPr id="176138" name="Oval 10"/>
          <p:cNvSpPr>
            <a:spLocks noChangeArrowheads="1"/>
          </p:cNvSpPr>
          <p:nvPr/>
        </p:nvSpPr>
        <p:spPr bwMode="auto">
          <a:xfrm>
            <a:off x="2693377" y="4620359"/>
            <a:ext cx="206620" cy="190500"/>
          </a:xfrm>
          <a:prstGeom prst="ellipse">
            <a:avLst/>
          </a:prstGeom>
          <a:gradFill rotWithShape="0">
            <a:gsLst>
              <a:gs pos="0">
                <a:srgbClr val="FFFFFF"/>
              </a:gs>
              <a:gs pos="100000">
                <a:srgbClr val="000000"/>
              </a:gs>
            </a:gsLst>
            <a:path path="shape">
              <a:fillToRect l="25000" t="25000" r="75000" b="75000"/>
            </a:path>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8948" tIns="39474" rIns="78948" bIns="39474" anchor="ctr"/>
          <a:lstStyle>
            <a:lvl1pPr defTabSz="868363">
              <a:defRPr sz="600">
                <a:solidFill>
                  <a:schemeClr val="tx1"/>
                </a:solidFill>
                <a:latin typeface="Arial" charset="0"/>
              </a:defRPr>
            </a:lvl1pPr>
            <a:lvl2pPr marL="434975" defTabSz="868363">
              <a:defRPr sz="600">
                <a:solidFill>
                  <a:schemeClr val="tx1"/>
                </a:solidFill>
                <a:latin typeface="Arial" charset="0"/>
              </a:defRPr>
            </a:lvl2pPr>
            <a:lvl3pPr marL="868363" defTabSz="868363">
              <a:defRPr sz="600">
                <a:solidFill>
                  <a:schemeClr val="tx1"/>
                </a:solidFill>
                <a:latin typeface="Arial" charset="0"/>
              </a:defRPr>
            </a:lvl3pPr>
            <a:lvl4pPr marL="1303338" defTabSz="868363">
              <a:defRPr sz="600">
                <a:solidFill>
                  <a:schemeClr val="tx1"/>
                </a:solidFill>
                <a:latin typeface="Arial" charset="0"/>
              </a:defRPr>
            </a:lvl4pPr>
            <a:lvl5pPr marL="1738313" defTabSz="868363">
              <a:defRPr sz="600">
                <a:solidFill>
                  <a:schemeClr val="tx1"/>
                </a:solidFill>
                <a:latin typeface="Arial" charset="0"/>
              </a:defRPr>
            </a:lvl5pPr>
            <a:lvl6pPr marL="2195513" algn="ctr" defTabSz="868363" eaLnBrk="0" fontAlgn="base" hangingPunct="0">
              <a:spcBef>
                <a:spcPct val="0"/>
              </a:spcBef>
              <a:spcAft>
                <a:spcPct val="0"/>
              </a:spcAft>
              <a:defRPr sz="600">
                <a:solidFill>
                  <a:schemeClr val="tx1"/>
                </a:solidFill>
                <a:latin typeface="Arial" charset="0"/>
              </a:defRPr>
            </a:lvl6pPr>
            <a:lvl7pPr marL="2652713" algn="ctr" defTabSz="868363" eaLnBrk="0" fontAlgn="base" hangingPunct="0">
              <a:spcBef>
                <a:spcPct val="0"/>
              </a:spcBef>
              <a:spcAft>
                <a:spcPct val="0"/>
              </a:spcAft>
              <a:defRPr sz="600">
                <a:solidFill>
                  <a:schemeClr val="tx1"/>
                </a:solidFill>
                <a:latin typeface="Arial" charset="0"/>
              </a:defRPr>
            </a:lvl7pPr>
            <a:lvl8pPr marL="3109913" algn="ctr" defTabSz="868363" eaLnBrk="0" fontAlgn="base" hangingPunct="0">
              <a:spcBef>
                <a:spcPct val="0"/>
              </a:spcBef>
              <a:spcAft>
                <a:spcPct val="0"/>
              </a:spcAft>
              <a:defRPr sz="600">
                <a:solidFill>
                  <a:schemeClr val="tx1"/>
                </a:solidFill>
                <a:latin typeface="Arial" charset="0"/>
              </a:defRPr>
            </a:lvl8pPr>
            <a:lvl9pPr marL="3567113" algn="ctr" defTabSz="868363" eaLnBrk="0" fontAlgn="base" hangingPunct="0">
              <a:spcBef>
                <a:spcPct val="0"/>
              </a:spcBef>
              <a:spcAft>
                <a:spcPct val="0"/>
              </a:spcAft>
              <a:defRPr sz="600">
                <a:solidFill>
                  <a:schemeClr val="tx1"/>
                </a:solidFill>
                <a:latin typeface="Arial" charset="0"/>
              </a:defRPr>
            </a:lvl9pPr>
          </a:lstStyle>
          <a:p>
            <a:pPr eaLnBrk="1">
              <a:lnSpc>
                <a:spcPct val="118000"/>
              </a:lnSpc>
              <a:buClr>
                <a:srgbClr val="000000"/>
              </a:buClr>
              <a:buSzPct val="45000"/>
              <a:buFont typeface="Wingdings" charset="2"/>
              <a:buNone/>
            </a:pPr>
            <a:r>
              <a:rPr lang="en-US" altLang="en-US" sz="923">
                <a:solidFill>
                  <a:srgbClr val="E6E6FF"/>
                </a:solidFill>
                <a:effectLst>
                  <a:outerShdw blurRad="38100" dist="38100" dir="2700000" algn="tl">
                    <a:srgbClr val="FFFFFF"/>
                  </a:outerShdw>
                </a:effectLst>
                <a:latin typeface="Arial Black" charset="0"/>
                <a:ea typeface="DejaVu Sans" charset="0"/>
                <a:cs typeface="DejaVu Sans" charset="0"/>
              </a:rPr>
              <a:t>A</a:t>
            </a:r>
          </a:p>
        </p:txBody>
      </p:sp>
      <p:sp>
        <p:nvSpPr>
          <p:cNvPr id="176139" name="Oval 11"/>
          <p:cNvSpPr>
            <a:spLocks noChangeArrowheads="1"/>
          </p:cNvSpPr>
          <p:nvPr/>
        </p:nvSpPr>
        <p:spPr bwMode="auto">
          <a:xfrm>
            <a:off x="2836984" y="5147897"/>
            <a:ext cx="206620" cy="191965"/>
          </a:xfrm>
          <a:prstGeom prst="ellipse">
            <a:avLst/>
          </a:prstGeom>
          <a:gradFill rotWithShape="0">
            <a:gsLst>
              <a:gs pos="0">
                <a:srgbClr val="FFFFFF"/>
              </a:gs>
              <a:gs pos="100000">
                <a:srgbClr val="000000"/>
              </a:gs>
            </a:gsLst>
            <a:path path="shape">
              <a:fillToRect l="25000" t="25000" r="75000" b="75000"/>
            </a:path>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8948" tIns="39474" rIns="78948" bIns="39474" anchor="ctr"/>
          <a:lstStyle>
            <a:lvl1pPr defTabSz="868363">
              <a:defRPr sz="600">
                <a:solidFill>
                  <a:schemeClr val="tx1"/>
                </a:solidFill>
                <a:latin typeface="Arial" charset="0"/>
              </a:defRPr>
            </a:lvl1pPr>
            <a:lvl2pPr marL="434975" defTabSz="868363">
              <a:defRPr sz="600">
                <a:solidFill>
                  <a:schemeClr val="tx1"/>
                </a:solidFill>
                <a:latin typeface="Arial" charset="0"/>
              </a:defRPr>
            </a:lvl2pPr>
            <a:lvl3pPr marL="868363" defTabSz="868363">
              <a:defRPr sz="600">
                <a:solidFill>
                  <a:schemeClr val="tx1"/>
                </a:solidFill>
                <a:latin typeface="Arial" charset="0"/>
              </a:defRPr>
            </a:lvl3pPr>
            <a:lvl4pPr marL="1303338" defTabSz="868363">
              <a:defRPr sz="600">
                <a:solidFill>
                  <a:schemeClr val="tx1"/>
                </a:solidFill>
                <a:latin typeface="Arial" charset="0"/>
              </a:defRPr>
            </a:lvl4pPr>
            <a:lvl5pPr marL="1738313" defTabSz="868363">
              <a:defRPr sz="600">
                <a:solidFill>
                  <a:schemeClr val="tx1"/>
                </a:solidFill>
                <a:latin typeface="Arial" charset="0"/>
              </a:defRPr>
            </a:lvl5pPr>
            <a:lvl6pPr marL="2195513" algn="ctr" defTabSz="868363" eaLnBrk="0" fontAlgn="base" hangingPunct="0">
              <a:spcBef>
                <a:spcPct val="0"/>
              </a:spcBef>
              <a:spcAft>
                <a:spcPct val="0"/>
              </a:spcAft>
              <a:defRPr sz="600">
                <a:solidFill>
                  <a:schemeClr val="tx1"/>
                </a:solidFill>
                <a:latin typeface="Arial" charset="0"/>
              </a:defRPr>
            </a:lvl6pPr>
            <a:lvl7pPr marL="2652713" algn="ctr" defTabSz="868363" eaLnBrk="0" fontAlgn="base" hangingPunct="0">
              <a:spcBef>
                <a:spcPct val="0"/>
              </a:spcBef>
              <a:spcAft>
                <a:spcPct val="0"/>
              </a:spcAft>
              <a:defRPr sz="600">
                <a:solidFill>
                  <a:schemeClr val="tx1"/>
                </a:solidFill>
                <a:latin typeface="Arial" charset="0"/>
              </a:defRPr>
            </a:lvl7pPr>
            <a:lvl8pPr marL="3109913" algn="ctr" defTabSz="868363" eaLnBrk="0" fontAlgn="base" hangingPunct="0">
              <a:spcBef>
                <a:spcPct val="0"/>
              </a:spcBef>
              <a:spcAft>
                <a:spcPct val="0"/>
              </a:spcAft>
              <a:defRPr sz="600">
                <a:solidFill>
                  <a:schemeClr val="tx1"/>
                </a:solidFill>
                <a:latin typeface="Arial" charset="0"/>
              </a:defRPr>
            </a:lvl8pPr>
            <a:lvl9pPr marL="3567113" algn="ctr" defTabSz="868363" eaLnBrk="0" fontAlgn="base" hangingPunct="0">
              <a:spcBef>
                <a:spcPct val="0"/>
              </a:spcBef>
              <a:spcAft>
                <a:spcPct val="0"/>
              </a:spcAft>
              <a:defRPr sz="600">
                <a:solidFill>
                  <a:schemeClr val="tx1"/>
                </a:solidFill>
                <a:latin typeface="Arial" charset="0"/>
              </a:defRPr>
            </a:lvl9pPr>
          </a:lstStyle>
          <a:p>
            <a:pPr eaLnBrk="1">
              <a:lnSpc>
                <a:spcPct val="118000"/>
              </a:lnSpc>
              <a:buClr>
                <a:srgbClr val="000000"/>
              </a:buClr>
              <a:buSzPct val="45000"/>
              <a:buFont typeface="Wingdings" charset="2"/>
              <a:buNone/>
            </a:pPr>
            <a:r>
              <a:rPr lang="en-US" altLang="en-US" sz="923">
                <a:solidFill>
                  <a:srgbClr val="E6E6FF"/>
                </a:solidFill>
                <a:effectLst>
                  <a:outerShdw blurRad="38100" dist="38100" dir="2700000" algn="tl">
                    <a:srgbClr val="FFFFFF"/>
                  </a:outerShdw>
                </a:effectLst>
                <a:latin typeface="Arial Black" charset="0"/>
                <a:ea typeface="DejaVu Sans" charset="0"/>
                <a:cs typeface="DejaVu Sans" charset="0"/>
              </a:rPr>
              <a:t>C</a:t>
            </a:r>
          </a:p>
        </p:txBody>
      </p:sp>
      <p:sp>
        <p:nvSpPr>
          <p:cNvPr id="176140" name="Text Box 12"/>
          <p:cNvSpPr txBox="1">
            <a:spLocks noChangeArrowheads="1"/>
          </p:cNvSpPr>
          <p:nvPr/>
        </p:nvSpPr>
        <p:spPr bwMode="auto">
          <a:xfrm>
            <a:off x="1386254" y="2159977"/>
            <a:ext cx="7672754" cy="701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8948" tIns="39474" rIns="78948" bIns="39474"/>
          <a:lstStyle>
            <a:lvl1pPr marL="1911350" indent="-1911350"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1pPr>
            <a:lvl2pPr marL="409575" indent="-204788"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2pPr>
            <a:lvl3pPr marL="615950" indent="-206375"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3pPr>
            <a:lvl4pPr marL="820738" indent="-204788"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4pPr>
            <a:lvl5pPr marL="1025525" indent="-204788"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5pPr>
            <a:lvl6pPr marL="14827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6pPr>
            <a:lvl7pPr marL="19399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7pPr>
            <a:lvl8pPr marL="23971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8pPr>
            <a:lvl9pPr marL="28543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9pPr>
          </a:lstStyle>
          <a:p>
            <a:pPr>
              <a:lnSpc>
                <a:spcPct val="93000"/>
              </a:lnSpc>
              <a:spcAft>
                <a:spcPts val="2285"/>
              </a:spcAft>
              <a:buClr>
                <a:srgbClr val="000080"/>
              </a:buClr>
              <a:buSzPct val="45000"/>
            </a:pPr>
            <a:r>
              <a:rPr lang="en-US" altLang="en-US" sz="2308" b="1">
                <a:solidFill>
                  <a:srgbClr val="000080"/>
                </a:solidFill>
                <a:ea typeface="DejaVu Sans" charset="0"/>
                <a:cs typeface="DejaVu Sans" charset="0"/>
              </a:rPr>
              <a:t>Non- Destructive:</a:t>
            </a:r>
            <a:r>
              <a:rPr lang="en-US" altLang="en-US" sz="2308">
                <a:solidFill>
                  <a:srgbClr val="000080"/>
                </a:solidFill>
                <a:ea typeface="DejaVu Sans" charset="0"/>
                <a:cs typeface="DejaVu Sans" charset="0"/>
              </a:rPr>
              <a:t> the message remains at the source node, and is “copied” to the destination.</a:t>
            </a:r>
          </a:p>
        </p:txBody>
      </p:sp>
      <p:sp>
        <p:nvSpPr>
          <p:cNvPr id="176141" name="Text Box 13"/>
          <p:cNvSpPr txBox="1">
            <a:spLocks noChangeArrowheads="1"/>
          </p:cNvSpPr>
          <p:nvPr/>
        </p:nvSpPr>
        <p:spPr bwMode="auto">
          <a:xfrm>
            <a:off x="1386254" y="1434612"/>
            <a:ext cx="7672754" cy="7019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8948" tIns="39474" rIns="78948" bIns="39474"/>
          <a:lstStyle>
            <a:lvl1pPr marL="1911350" indent="-1911350"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1pPr>
            <a:lvl2pPr marL="409575" indent="-204788"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2pPr>
            <a:lvl3pPr marL="615950" indent="-206375"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3pPr>
            <a:lvl4pPr marL="820738" indent="-204788"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4pPr>
            <a:lvl5pPr marL="1025525" indent="-204788"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5pPr>
            <a:lvl6pPr marL="14827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6pPr>
            <a:lvl7pPr marL="19399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7pPr>
            <a:lvl8pPr marL="23971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8pPr>
            <a:lvl9pPr marL="28543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9pPr>
          </a:lstStyle>
          <a:p>
            <a:pPr>
              <a:lnSpc>
                <a:spcPct val="93000"/>
              </a:lnSpc>
              <a:spcAft>
                <a:spcPts val="2285"/>
              </a:spcAft>
              <a:buClr>
                <a:srgbClr val="000080"/>
              </a:buClr>
              <a:buSzPct val="45000"/>
            </a:pPr>
            <a:r>
              <a:rPr lang="en-US" altLang="en-US" sz="2308" b="1">
                <a:solidFill>
                  <a:srgbClr val="000080"/>
                </a:solidFill>
                <a:ea typeface="DejaVu Sans" charset="0"/>
                <a:cs typeface="DejaVu Sans" charset="0"/>
              </a:rPr>
              <a:t>Destructive:</a:t>
            </a:r>
            <a:r>
              <a:rPr lang="en-US" altLang="en-US" sz="2308">
                <a:solidFill>
                  <a:srgbClr val="000080"/>
                </a:solidFill>
                <a:ea typeface="DejaVu Sans" charset="0"/>
                <a:cs typeface="DejaVu Sans" charset="0"/>
              </a:rPr>
              <a:t> the transfer along the link removes the message from the source</a:t>
            </a:r>
          </a:p>
        </p:txBody>
      </p:sp>
      <p:sp>
        <p:nvSpPr>
          <p:cNvPr id="176142" name="Text Box 14"/>
          <p:cNvSpPr txBox="1">
            <a:spLocks noChangeArrowheads="1"/>
          </p:cNvSpPr>
          <p:nvPr/>
        </p:nvSpPr>
        <p:spPr bwMode="auto">
          <a:xfrm>
            <a:off x="1386254" y="1434612"/>
            <a:ext cx="7672754" cy="7019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8948" tIns="39474" rIns="78948" bIns="39474"/>
          <a:lstStyle>
            <a:lvl1pPr marL="1911350" indent="-1911350"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1pPr>
            <a:lvl2pPr marL="409575" indent="-204788"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2pPr>
            <a:lvl3pPr marL="615950" indent="-206375"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3pPr>
            <a:lvl4pPr marL="820738" indent="-204788"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4pPr>
            <a:lvl5pPr marL="1025525" indent="-204788"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5pPr>
            <a:lvl6pPr marL="14827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6pPr>
            <a:lvl7pPr marL="19399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7pPr>
            <a:lvl8pPr marL="23971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8pPr>
            <a:lvl9pPr marL="28543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9pPr>
          </a:lstStyle>
          <a:p>
            <a:pPr>
              <a:lnSpc>
                <a:spcPct val="93000"/>
              </a:lnSpc>
              <a:spcAft>
                <a:spcPts val="2285"/>
              </a:spcAft>
              <a:buClr>
                <a:srgbClr val="000080"/>
              </a:buClr>
              <a:buSzPct val="45000"/>
            </a:pPr>
            <a:r>
              <a:rPr lang="en-US" altLang="en-US" sz="2308" b="1">
                <a:solidFill>
                  <a:srgbClr val="000080"/>
                </a:solidFill>
                <a:ea typeface="DejaVu Sans" charset="0"/>
                <a:cs typeface="DejaVu Sans" charset="0"/>
              </a:rPr>
              <a:t>Destructive:</a:t>
            </a:r>
            <a:r>
              <a:rPr lang="en-US" altLang="en-US" sz="2308">
                <a:solidFill>
                  <a:srgbClr val="000080"/>
                </a:solidFill>
                <a:ea typeface="DejaVu Sans" charset="0"/>
                <a:cs typeface="DejaVu Sans" charset="0"/>
              </a:rPr>
              <a:t> the transfer along the link removes the message from the source</a:t>
            </a:r>
          </a:p>
        </p:txBody>
      </p:sp>
      <p:sp>
        <p:nvSpPr>
          <p:cNvPr id="176143" name="Text Box 15"/>
          <p:cNvSpPr txBox="1">
            <a:spLocks noChangeArrowheads="1"/>
          </p:cNvSpPr>
          <p:nvPr/>
        </p:nvSpPr>
        <p:spPr bwMode="auto">
          <a:xfrm>
            <a:off x="1386254" y="1434612"/>
            <a:ext cx="7672754" cy="7019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8948" tIns="39474" rIns="78948" bIns="39474"/>
          <a:lstStyle>
            <a:lvl1pPr marL="1911350" indent="-1911350"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1pPr>
            <a:lvl2pPr marL="409575" indent="-204788"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2pPr>
            <a:lvl3pPr marL="615950" indent="-206375"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3pPr>
            <a:lvl4pPr marL="820738" indent="-204788"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4pPr>
            <a:lvl5pPr marL="1025525" indent="-204788"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5pPr>
            <a:lvl6pPr marL="14827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6pPr>
            <a:lvl7pPr marL="19399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7pPr>
            <a:lvl8pPr marL="23971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8pPr>
            <a:lvl9pPr marL="28543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9pPr>
          </a:lstStyle>
          <a:p>
            <a:pPr>
              <a:lnSpc>
                <a:spcPct val="93000"/>
              </a:lnSpc>
              <a:spcAft>
                <a:spcPts val="2285"/>
              </a:spcAft>
              <a:buClr>
                <a:srgbClr val="000080"/>
              </a:buClr>
              <a:buSzPct val="45000"/>
            </a:pPr>
            <a:r>
              <a:rPr lang="en-US" altLang="en-US" sz="2308" b="1">
                <a:solidFill>
                  <a:srgbClr val="000080"/>
                </a:solidFill>
                <a:ea typeface="DejaVu Sans" charset="0"/>
                <a:cs typeface="DejaVu Sans" charset="0"/>
              </a:rPr>
              <a:t>Destructive:</a:t>
            </a:r>
            <a:r>
              <a:rPr lang="en-US" altLang="en-US" sz="2308">
                <a:solidFill>
                  <a:srgbClr val="000080"/>
                </a:solidFill>
                <a:ea typeface="DejaVu Sans" charset="0"/>
                <a:cs typeface="DejaVu Sans" charset="0"/>
              </a:rPr>
              <a:t> the transfer along the link removes the message from the source</a:t>
            </a:r>
          </a:p>
        </p:txBody>
      </p:sp>
      <p:sp>
        <p:nvSpPr>
          <p:cNvPr id="176144" name="Oval 16"/>
          <p:cNvSpPr>
            <a:spLocks noChangeArrowheads="1"/>
          </p:cNvSpPr>
          <p:nvPr/>
        </p:nvSpPr>
        <p:spPr bwMode="auto">
          <a:xfrm>
            <a:off x="2693377" y="4620359"/>
            <a:ext cx="206620" cy="190500"/>
          </a:xfrm>
          <a:prstGeom prst="ellipse">
            <a:avLst/>
          </a:prstGeom>
          <a:gradFill rotWithShape="0">
            <a:gsLst>
              <a:gs pos="0">
                <a:srgbClr val="FFFFFF"/>
              </a:gs>
              <a:gs pos="100000">
                <a:srgbClr val="000000"/>
              </a:gs>
            </a:gsLst>
            <a:path path="shape">
              <a:fillToRect l="25000" t="25000" r="75000" b="75000"/>
            </a:path>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8948" tIns="39474" rIns="78948" bIns="39474" anchor="ctr"/>
          <a:lstStyle>
            <a:lvl1pPr defTabSz="868363">
              <a:defRPr sz="600">
                <a:solidFill>
                  <a:schemeClr val="tx1"/>
                </a:solidFill>
                <a:latin typeface="Arial" charset="0"/>
              </a:defRPr>
            </a:lvl1pPr>
            <a:lvl2pPr marL="434975" defTabSz="868363">
              <a:defRPr sz="600">
                <a:solidFill>
                  <a:schemeClr val="tx1"/>
                </a:solidFill>
                <a:latin typeface="Arial" charset="0"/>
              </a:defRPr>
            </a:lvl2pPr>
            <a:lvl3pPr marL="868363" defTabSz="868363">
              <a:defRPr sz="600">
                <a:solidFill>
                  <a:schemeClr val="tx1"/>
                </a:solidFill>
                <a:latin typeface="Arial" charset="0"/>
              </a:defRPr>
            </a:lvl3pPr>
            <a:lvl4pPr marL="1303338" defTabSz="868363">
              <a:defRPr sz="600">
                <a:solidFill>
                  <a:schemeClr val="tx1"/>
                </a:solidFill>
                <a:latin typeface="Arial" charset="0"/>
              </a:defRPr>
            </a:lvl4pPr>
            <a:lvl5pPr marL="1738313" defTabSz="868363">
              <a:defRPr sz="600">
                <a:solidFill>
                  <a:schemeClr val="tx1"/>
                </a:solidFill>
                <a:latin typeface="Arial" charset="0"/>
              </a:defRPr>
            </a:lvl5pPr>
            <a:lvl6pPr marL="2195513" algn="ctr" defTabSz="868363" eaLnBrk="0" fontAlgn="base" hangingPunct="0">
              <a:spcBef>
                <a:spcPct val="0"/>
              </a:spcBef>
              <a:spcAft>
                <a:spcPct val="0"/>
              </a:spcAft>
              <a:defRPr sz="600">
                <a:solidFill>
                  <a:schemeClr val="tx1"/>
                </a:solidFill>
                <a:latin typeface="Arial" charset="0"/>
              </a:defRPr>
            </a:lvl6pPr>
            <a:lvl7pPr marL="2652713" algn="ctr" defTabSz="868363" eaLnBrk="0" fontAlgn="base" hangingPunct="0">
              <a:spcBef>
                <a:spcPct val="0"/>
              </a:spcBef>
              <a:spcAft>
                <a:spcPct val="0"/>
              </a:spcAft>
              <a:defRPr sz="600">
                <a:solidFill>
                  <a:schemeClr val="tx1"/>
                </a:solidFill>
                <a:latin typeface="Arial" charset="0"/>
              </a:defRPr>
            </a:lvl7pPr>
            <a:lvl8pPr marL="3109913" algn="ctr" defTabSz="868363" eaLnBrk="0" fontAlgn="base" hangingPunct="0">
              <a:spcBef>
                <a:spcPct val="0"/>
              </a:spcBef>
              <a:spcAft>
                <a:spcPct val="0"/>
              </a:spcAft>
              <a:defRPr sz="600">
                <a:solidFill>
                  <a:schemeClr val="tx1"/>
                </a:solidFill>
                <a:latin typeface="Arial" charset="0"/>
              </a:defRPr>
            </a:lvl8pPr>
            <a:lvl9pPr marL="3567113" algn="ctr" defTabSz="868363" eaLnBrk="0" fontAlgn="base" hangingPunct="0">
              <a:spcBef>
                <a:spcPct val="0"/>
              </a:spcBef>
              <a:spcAft>
                <a:spcPct val="0"/>
              </a:spcAft>
              <a:defRPr sz="600">
                <a:solidFill>
                  <a:schemeClr val="tx1"/>
                </a:solidFill>
                <a:latin typeface="Arial" charset="0"/>
              </a:defRPr>
            </a:lvl9pPr>
          </a:lstStyle>
          <a:p>
            <a:pPr eaLnBrk="1">
              <a:lnSpc>
                <a:spcPct val="118000"/>
              </a:lnSpc>
              <a:buClr>
                <a:srgbClr val="000000"/>
              </a:buClr>
              <a:buSzPct val="45000"/>
              <a:buFont typeface="Wingdings" charset="2"/>
              <a:buNone/>
            </a:pPr>
            <a:r>
              <a:rPr lang="en-US" altLang="en-US" sz="923">
                <a:solidFill>
                  <a:srgbClr val="E6E6FF"/>
                </a:solidFill>
                <a:effectLst>
                  <a:outerShdw blurRad="38100" dist="38100" dir="2700000" algn="tl">
                    <a:srgbClr val="FFFFFF"/>
                  </a:outerShdw>
                </a:effectLst>
                <a:latin typeface="Arial Black" charset="0"/>
                <a:ea typeface="DejaVu Sans" charset="0"/>
                <a:cs typeface="DejaVu Sans" charset="0"/>
              </a:rPr>
              <a:t>A</a:t>
            </a:r>
          </a:p>
        </p:txBody>
      </p:sp>
      <p:sp>
        <p:nvSpPr>
          <p:cNvPr id="176145" name="Oval 17"/>
          <p:cNvSpPr>
            <a:spLocks noChangeArrowheads="1"/>
          </p:cNvSpPr>
          <p:nvPr/>
        </p:nvSpPr>
        <p:spPr bwMode="auto">
          <a:xfrm>
            <a:off x="3001108" y="4847493"/>
            <a:ext cx="206620" cy="191966"/>
          </a:xfrm>
          <a:prstGeom prst="ellipse">
            <a:avLst/>
          </a:prstGeom>
          <a:gradFill rotWithShape="0">
            <a:gsLst>
              <a:gs pos="0">
                <a:srgbClr val="FFFFFF"/>
              </a:gs>
              <a:gs pos="100000">
                <a:srgbClr val="000000"/>
              </a:gs>
            </a:gsLst>
            <a:path path="shape">
              <a:fillToRect l="25000" t="25000" r="75000" b="75000"/>
            </a:path>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8948" tIns="39474" rIns="78948" bIns="39474" anchor="ctr"/>
          <a:lstStyle>
            <a:lvl1pPr defTabSz="868363">
              <a:defRPr sz="600">
                <a:solidFill>
                  <a:schemeClr val="tx1"/>
                </a:solidFill>
                <a:latin typeface="Arial" charset="0"/>
              </a:defRPr>
            </a:lvl1pPr>
            <a:lvl2pPr marL="434975" defTabSz="868363">
              <a:defRPr sz="600">
                <a:solidFill>
                  <a:schemeClr val="tx1"/>
                </a:solidFill>
                <a:latin typeface="Arial" charset="0"/>
              </a:defRPr>
            </a:lvl2pPr>
            <a:lvl3pPr marL="868363" defTabSz="868363">
              <a:defRPr sz="600">
                <a:solidFill>
                  <a:schemeClr val="tx1"/>
                </a:solidFill>
                <a:latin typeface="Arial" charset="0"/>
              </a:defRPr>
            </a:lvl3pPr>
            <a:lvl4pPr marL="1303338" defTabSz="868363">
              <a:defRPr sz="600">
                <a:solidFill>
                  <a:schemeClr val="tx1"/>
                </a:solidFill>
                <a:latin typeface="Arial" charset="0"/>
              </a:defRPr>
            </a:lvl4pPr>
            <a:lvl5pPr marL="1738313" defTabSz="868363">
              <a:defRPr sz="600">
                <a:solidFill>
                  <a:schemeClr val="tx1"/>
                </a:solidFill>
                <a:latin typeface="Arial" charset="0"/>
              </a:defRPr>
            </a:lvl5pPr>
            <a:lvl6pPr marL="2195513" algn="ctr" defTabSz="868363" eaLnBrk="0" fontAlgn="base" hangingPunct="0">
              <a:spcBef>
                <a:spcPct val="0"/>
              </a:spcBef>
              <a:spcAft>
                <a:spcPct val="0"/>
              </a:spcAft>
              <a:defRPr sz="600">
                <a:solidFill>
                  <a:schemeClr val="tx1"/>
                </a:solidFill>
                <a:latin typeface="Arial" charset="0"/>
              </a:defRPr>
            </a:lvl6pPr>
            <a:lvl7pPr marL="2652713" algn="ctr" defTabSz="868363" eaLnBrk="0" fontAlgn="base" hangingPunct="0">
              <a:spcBef>
                <a:spcPct val="0"/>
              </a:spcBef>
              <a:spcAft>
                <a:spcPct val="0"/>
              </a:spcAft>
              <a:defRPr sz="600">
                <a:solidFill>
                  <a:schemeClr val="tx1"/>
                </a:solidFill>
                <a:latin typeface="Arial" charset="0"/>
              </a:defRPr>
            </a:lvl7pPr>
            <a:lvl8pPr marL="3109913" algn="ctr" defTabSz="868363" eaLnBrk="0" fontAlgn="base" hangingPunct="0">
              <a:spcBef>
                <a:spcPct val="0"/>
              </a:spcBef>
              <a:spcAft>
                <a:spcPct val="0"/>
              </a:spcAft>
              <a:defRPr sz="600">
                <a:solidFill>
                  <a:schemeClr val="tx1"/>
                </a:solidFill>
                <a:latin typeface="Arial" charset="0"/>
              </a:defRPr>
            </a:lvl8pPr>
            <a:lvl9pPr marL="3567113" algn="ctr" defTabSz="868363" eaLnBrk="0" fontAlgn="base" hangingPunct="0">
              <a:spcBef>
                <a:spcPct val="0"/>
              </a:spcBef>
              <a:spcAft>
                <a:spcPct val="0"/>
              </a:spcAft>
              <a:defRPr sz="600">
                <a:solidFill>
                  <a:schemeClr val="tx1"/>
                </a:solidFill>
                <a:latin typeface="Arial" charset="0"/>
              </a:defRPr>
            </a:lvl9pPr>
          </a:lstStyle>
          <a:p>
            <a:pPr eaLnBrk="1">
              <a:lnSpc>
                <a:spcPct val="118000"/>
              </a:lnSpc>
              <a:buClr>
                <a:srgbClr val="000000"/>
              </a:buClr>
              <a:buSzPct val="45000"/>
              <a:buFont typeface="Wingdings" charset="2"/>
              <a:buNone/>
            </a:pPr>
            <a:r>
              <a:rPr lang="en-US" altLang="en-US" sz="923">
                <a:solidFill>
                  <a:srgbClr val="E6E6FF"/>
                </a:solidFill>
                <a:effectLst>
                  <a:outerShdw blurRad="38100" dist="38100" dir="2700000" algn="tl">
                    <a:srgbClr val="FFFFFF"/>
                  </a:outerShdw>
                </a:effectLst>
                <a:latin typeface="Arial Black" charset="0"/>
                <a:ea typeface="DejaVu Sans" charset="0"/>
                <a:cs typeface="DejaVu Sans" charset="0"/>
              </a:rPr>
              <a:t>B</a:t>
            </a:r>
          </a:p>
        </p:txBody>
      </p:sp>
      <p:sp>
        <p:nvSpPr>
          <p:cNvPr id="176146" name="Oval 18"/>
          <p:cNvSpPr>
            <a:spLocks noChangeArrowheads="1"/>
          </p:cNvSpPr>
          <p:nvPr/>
        </p:nvSpPr>
        <p:spPr bwMode="auto">
          <a:xfrm>
            <a:off x="2836984" y="5149362"/>
            <a:ext cx="206620" cy="191966"/>
          </a:xfrm>
          <a:prstGeom prst="ellipse">
            <a:avLst/>
          </a:prstGeom>
          <a:gradFill rotWithShape="0">
            <a:gsLst>
              <a:gs pos="0">
                <a:srgbClr val="FFFFFF"/>
              </a:gs>
              <a:gs pos="100000">
                <a:srgbClr val="000000"/>
              </a:gs>
            </a:gsLst>
            <a:path path="shape">
              <a:fillToRect l="25000" t="25000" r="75000" b="75000"/>
            </a:path>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8948" tIns="39474" rIns="78948" bIns="39474" anchor="ctr"/>
          <a:lstStyle>
            <a:lvl1pPr defTabSz="868363">
              <a:defRPr sz="600">
                <a:solidFill>
                  <a:schemeClr val="tx1"/>
                </a:solidFill>
                <a:latin typeface="Arial" charset="0"/>
              </a:defRPr>
            </a:lvl1pPr>
            <a:lvl2pPr marL="434975" defTabSz="868363">
              <a:defRPr sz="600">
                <a:solidFill>
                  <a:schemeClr val="tx1"/>
                </a:solidFill>
                <a:latin typeface="Arial" charset="0"/>
              </a:defRPr>
            </a:lvl2pPr>
            <a:lvl3pPr marL="868363" defTabSz="868363">
              <a:defRPr sz="600">
                <a:solidFill>
                  <a:schemeClr val="tx1"/>
                </a:solidFill>
                <a:latin typeface="Arial" charset="0"/>
              </a:defRPr>
            </a:lvl3pPr>
            <a:lvl4pPr marL="1303338" defTabSz="868363">
              <a:defRPr sz="600">
                <a:solidFill>
                  <a:schemeClr val="tx1"/>
                </a:solidFill>
                <a:latin typeface="Arial" charset="0"/>
              </a:defRPr>
            </a:lvl4pPr>
            <a:lvl5pPr marL="1738313" defTabSz="868363">
              <a:defRPr sz="600">
                <a:solidFill>
                  <a:schemeClr val="tx1"/>
                </a:solidFill>
                <a:latin typeface="Arial" charset="0"/>
              </a:defRPr>
            </a:lvl5pPr>
            <a:lvl6pPr marL="2195513" algn="ctr" defTabSz="868363" eaLnBrk="0" fontAlgn="base" hangingPunct="0">
              <a:spcBef>
                <a:spcPct val="0"/>
              </a:spcBef>
              <a:spcAft>
                <a:spcPct val="0"/>
              </a:spcAft>
              <a:defRPr sz="600">
                <a:solidFill>
                  <a:schemeClr val="tx1"/>
                </a:solidFill>
                <a:latin typeface="Arial" charset="0"/>
              </a:defRPr>
            </a:lvl6pPr>
            <a:lvl7pPr marL="2652713" algn="ctr" defTabSz="868363" eaLnBrk="0" fontAlgn="base" hangingPunct="0">
              <a:spcBef>
                <a:spcPct val="0"/>
              </a:spcBef>
              <a:spcAft>
                <a:spcPct val="0"/>
              </a:spcAft>
              <a:defRPr sz="600">
                <a:solidFill>
                  <a:schemeClr val="tx1"/>
                </a:solidFill>
                <a:latin typeface="Arial" charset="0"/>
              </a:defRPr>
            </a:lvl7pPr>
            <a:lvl8pPr marL="3109913" algn="ctr" defTabSz="868363" eaLnBrk="0" fontAlgn="base" hangingPunct="0">
              <a:spcBef>
                <a:spcPct val="0"/>
              </a:spcBef>
              <a:spcAft>
                <a:spcPct val="0"/>
              </a:spcAft>
              <a:defRPr sz="600">
                <a:solidFill>
                  <a:schemeClr val="tx1"/>
                </a:solidFill>
                <a:latin typeface="Arial" charset="0"/>
              </a:defRPr>
            </a:lvl8pPr>
            <a:lvl9pPr marL="3567113" algn="ctr" defTabSz="868363" eaLnBrk="0" fontAlgn="base" hangingPunct="0">
              <a:spcBef>
                <a:spcPct val="0"/>
              </a:spcBef>
              <a:spcAft>
                <a:spcPct val="0"/>
              </a:spcAft>
              <a:defRPr sz="600">
                <a:solidFill>
                  <a:schemeClr val="tx1"/>
                </a:solidFill>
                <a:latin typeface="Arial" charset="0"/>
              </a:defRPr>
            </a:lvl9pPr>
          </a:lstStyle>
          <a:p>
            <a:pPr eaLnBrk="1">
              <a:lnSpc>
                <a:spcPct val="118000"/>
              </a:lnSpc>
              <a:buClr>
                <a:srgbClr val="000000"/>
              </a:buClr>
              <a:buSzPct val="45000"/>
              <a:buFont typeface="Wingdings" charset="2"/>
              <a:buNone/>
            </a:pPr>
            <a:r>
              <a:rPr lang="en-US" altLang="en-US" sz="923">
                <a:solidFill>
                  <a:srgbClr val="E6E6FF"/>
                </a:solidFill>
                <a:effectLst>
                  <a:outerShdw blurRad="38100" dist="38100" dir="2700000" algn="tl">
                    <a:srgbClr val="FFFFFF"/>
                  </a:outerShdw>
                </a:effectLst>
                <a:latin typeface="Arial Black" charset="0"/>
                <a:ea typeface="DejaVu Sans" charset="0"/>
                <a:cs typeface="DejaVu Sans" charset="0"/>
              </a:rPr>
              <a:t>C</a:t>
            </a:r>
          </a:p>
        </p:txBody>
      </p:sp>
      <p:sp>
        <p:nvSpPr>
          <p:cNvPr id="176147" name="Oval 19"/>
          <p:cNvSpPr>
            <a:spLocks noChangeArrowheads="1"/>
          </p:cNvSpPr>
          <p:nvPr/>
        </p:nvSpPr>
        <p:spPr bwMode="auto">
          <a:xfrm>
            <a:off x="2693377" y="4621824"/>
            <a:ext cx="206620" cy="190500"/>
          </a:xfrm>
          <a:prstGeom prst="ellipse">
            <a:avLst/>
          </a:prstGeom>
          <a:gradFill rotWithShape="0">
            <a:gsLst>
              <a:gs pos="0">
                <a:srgbClr val="FFFFFF"/>
              </a:gs>
              <a:gs pos="100000">
                <a:srgbClr val="000000"/>
              </a:gs>
            </a:gsLst>
            <a:path path="shape">
              <a:fillToRect l="25000" t="25000" r="75000" b="75000"/>
            </a:path>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8948" tIns="39474" rIns="78948" bIns="39474" anchor="ctr"/>
          <a:lstStyle>
            <a:lvl1pPr defTabSz="868363">
              <a:defRPr sz="600">
                <a:solidFill>
                  <a:schemeClr val="tx1"/>
                </a:solidFill>
                <a:latin typeface="Arial" charset="0"/>
              </a:defRPr>
            </a:lvl1pPr>
            <a:lvl2pPr marL="434975" defTabSz="868363">
              <a:defRPr sz="600">
                <a:solidFill>
                  <a:schemeClr val="tx1"/>
                </a:solidFill>
                <a:latin typeface="Arial" charset="0"/>
              </a:defRPr>
            </a:lvl2pPr>
            <a:lvl3pPr marL="868363" defTabSz="868363">
              <a:defRPr sz="600">
                <a:solidFill>
                  <a:schemeClr val="tx1"/>
                </a:solidFill>
                <a:latin typeface="Arial" charset="0"/>
              </a:defRPr>
            </a:lvl3pPr>
            <a:lvl4pPr marL="1303338" defTabSz="868363">
              <a:defRPr sz="600">
                <a:solidFill>
                  <a:schemeClr val="tx1"/>
                </a:solidFill>
                <a:latin typeface="Arial" charset="0"/>
              </a:defRPr>
            </a:lvl4pPr>
            <a:lvl5pPr marL="1738313" defTabSz="868363">
              <a:defRPr sz="600">
                <a:solidFill>
                  <a:schemeClr val="tx1"/>
                </a:solidFill>
                <a:latin typeface="Arial" charset="0"/>
              </a:defRPr>
            </a:lvl5pPr>
            <a:lvl6pPr marL="2195513" algn="ctr" defTabSz="868363" eaLnBrk="0" fontAlgn="base" hangingPunct="0">
              <a:spcBef>
                <a:spcPct val="0"/>
              </a:spcBef>
              <a:spcAft>
                <a:spcPct val="0"/>
              </a:spcAft>
              <a:defRPr sz="600">
                <a:solidFill>
                  <a:schemeClr val="tx1"/>
                </a:solidFill>
                <a:latin typeface="Arial" charset="0"/>
              </a:defRPr>
            </a:lvl6pPr>
            <a:lvl7pPr marL="2652713" algn="ctr" defTabSz="868363" eaLnBrk="0" fontAlgn="base" hangingPunct="0">
              <a:spcBef>
                <a:spcPct val="0"/>
              </a:spcBef>
              <a:spcAft>
                <a:spcPct val="0"/>
              </a:spcAft>
              <a:defRPr sz="600">
                <a:solidFill>
                  <a:schemeClr val="tx1"/>
                </a:solidFill>
                <a:latin typeface="Arial" charset="0"/>
              </a:defRPr>
            </a:lvl7pPr>
            <a:lvl8pPr marL="3109913" algn="ctr" defTabSz="868363" eaLnBrk="0" fontAlgn="base" hangingPunct="0">
              <a:spcBef>
                <a:spcPct val="0"/>
              </a:spcBef>
              <a:spcAft>
                <a:spcPct val="0"/>
              </a:spcAft>
              <a:defRPr sz="600">
                <a:solidFill>
                  <a:schemeClr val="tx1"/>
                </a:solidFill>
                <a:latin typeface="Arial" charset="0"/>
              </a:defRPr>
            </a:lvl8pPr>
            <a:lvl9pPr marL="3567113" algn="ctr" defTabSz="868363" eaLnBrk="0" fontAlgn="base" hangingPunct="0">
              <a:spcBef>
                <a:spcPct val="0"/>
              </a:spcBef>
              <a:spcAft>
                <a:spcPct val="0"/>
              </a:spcAft>
              <a:defRPr sz="600">
                <a:solidFill>
                  <a:schemeClr val="tx1"/>
                </a:solidFill>
                <a:latin typeface="Arial" charset="0"/>
              </a:defRPr>
            </a:lvl9pPr>
          </a:lstStyle>
          <a:p>
            <a:pPr eaLnBrk="1">
              <a:lnSpc>
                <a:spcPct val="118000"/>
              </a:lnSpc>
              <a:buClr>
                <a:srgbClr val="000000"/>
              </a:buClr>
              <a:buSzPct val="45000"/>
              <a:buFont typeface="Wingdings" charset="2"/>
              <a:buNone/>
            </a:pPr>
            <a:r>
              <a:rPr lang="en-US" altLang="en-US" sz="923">
                <a:solidFill>
                  <a:srgbClr val="E6E6FF"/>
                </a:solidFill>
                <a:effectLst>
                  <a:outerShdw blurRad="38100" dist="38100" dir="2700000" algn="tl">
                    <a:srgbClr val="FFFFFF"/>
                  </a:outerShdw>
                </a:effectLst>
                <a:latin typeface="Arial Black" charset="0"/>
                <a:ea typeface="DejaVu Sans" charset="0"/>
                <a:cs typeface="DejaVu Sans" charset="0"/>
              </a:rPr>
              <a:t>A</a:t>
            </a:r>
          </a:p>
        </p:txBody>
      </p:sp>
      <p:sp>
        <p:nvSpPr>
          <p:cNvPr id="176148" name="Oval 20"/>
          <p:cNvSpPr>
            <a:spLocks noChangeArrowheads="1"/>
          </p:cNvSpPr>
          <p:nvPr/>
        </p:nvSpPr>
        <p:spPr bwMode="auto">
          <a:xfrm>
            <a:off x="2693377" y="4621824"/>
            <a:ext cx="206620" cy="190500"/>
          </a:xfrm>
          <a:prstGeom prst="ellipse">
            <a:avLst/>
          </a:prstGeom>
          <a:gradFill rotWithShape="0">
            <a:gsLst>
              <a:gs pos="0">
                <a:srgbClr val="FFFFFF"/>
              </a:gs>
              <a:gs pos="100000">
                <a:srgbClr val="000000"/>
              </a:gs>
            </a:gsLst>
            <a:path path="shape">
              <a:fillToRect l="25000" t="25000" r="75000" b="75000"/>
            </a:path>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8948" tIns="39474" rIns="78948" bIns="39474" anchor="ctr"/>
          <a:lstStyle>
            <a:lvl1pPr defTabSz="868363">
              <a:defRPr sz="600">
                <a:solidFill>
                  <a:schemeClr val="tx1"/>
                </a:solidFill>
                <a:latin typeface="Arial" charset="0"/>
              </a:defRPr>
            </a:lvl1pPr>
            <a:lvl2pPr marL="434975" defTabSz="868363">
              <a:defRPr sz="600">
                <a:solidFill>
                  <a:schemeClr val="tx1"/>
                </a:solidFill>
                <a:latin typeface="Arial" charset="0"/>
              </a:defRPr>
            </a:lvl2pPr>
            <a:lvl3pPr marL="868363" defTabSz="868363">
              <a:defRPr sz="600">
                <a:solidFill>
                  <a:schemeClr val="tx1"/>
                </a:solidFill>
                <a:latin typeface="Arial" charset="0"/>
              </a:defRPr>
            </a:lvl3pPr>
            <a:lvl4pPr marL="1303338" defTabSz="868363">
              <a:defRPr sz="600">
                <a:solidFill>
                  <a:schemeClr val="tx1"/>
                </a:solidFill>
                <a:latin typeface="Arial" charset="0"/>
              </a:defRPr>
            </a:lvl4pPr>
            <a:lvl5pPr marL="1738313" defTabSz="868363">
              <a:defRPr sz="600">
                <a:solidFill>
                  <a:schemeClr val="tx1"/>
                </a:solidFill>
                <a:latin typeface="Arial" charset="0"/>
              </a:defRPr>
            </a:lvl5pPr>
            <a:lvl6pPr marL="2195513" algn="ctr" defTabSz="868363" eaLnBrk="0" fontAlgn="base" hangingPunct="0">
              <a:spcBef>
                <a:spcPct val="0"/>
              </a:spcBef>
              <a:spcAft>
                <a:spcPct val="0"/>
              </a:spcAft>
              <a:defRPr sz="600">
                <a:solidFill>
                  <a:schemeClr val="tx1"/>
                </a:solidFill>
                <a:latin typeface="Arial" charset="0"/>
              </a:defRPr>
            </a:lvl6pPr>
            <a:lvl7pPr marL="2652713" algn="ctr" defTabSz="868363" eaLnBrk="0" fontAlgn="base" hangingPunct="0">
              <a:spcBef>
                <a:spcPct val="0"/>
              </a:spcBef>
              <a:spcAft>
                <a:spcPct val="0"/>
              </a:spcAft>
              <a:defRPr sz="600">
                <a:solidFill>
                  <a:schemeClr val="tx1"/>
                </a:solidFill>
                <a:latin typeface="Arial" charset="0"/>
              </a:defRPr>
            </a:lvl7pPr>
            <a:lvl8pPr marL="3109913" algn="ctr" defTabSz="868363" eaLnBrk="0" fontAlgn="base" hangingPunct="0">
              <a:spcBef>
                <a:spcPct val="0"/>
              </a:spcBef>
              <a:spcAft>
                <a:spcPct val="0"/>
              </a:spcAft>
              <a:defRPr sz="600">
                <a:solidFill>
                  <a:schemeClr val="tx1"/>
                </a:solidFill>
                <a:latin typeface="Arial" charset="0"/>
              </a:defRPr>
            </a:lvl8pPr>
            <a:lvl9pPr marL="3567113" algn="ctr" defTabSz="868363" eaLnBrk="0" fontAlgn="base" hangingPunct="0">
              <a:spcBef>
                <a:spcPct val="0"/>
              </a:spcBef>
              <a:spcAft>
                <a:spcPct val="0"/>
              </a:spcAft>
              <a:defRPr sz="600">
                <a:solidFill>
                  <a:schemeClr val="tx1"/>
                </a:solidFill>
                <a:latin typeface="Arial" charset="0"/>
              </a:defRPr>
            </a:lvl9pPr>
          </a:lstStyle>
          <a:p>
            <a:pPr eaLnBrk="1">
              <a:lnSpc>
                <a:spcPct val="118000"/>
              </a:lnSpc>
              <a:buClr>
                <a:srgbClr val="000000"/>
              </a:buClr>
              <a:buSzPct val="45000"/>
              <a:buFont typeface="Wingdings" charset="2"/>
              <a:buNone/>
            </a:pPr>
            <a:r>
              <a:rPr lang="en-US" altLang="en-US" sz="923">
                <a:solidFill>
                  <a:srgbClr val="E6E6FF"/>
                </a:solidFill>
                <a:effectLst>
                  <a:outerShdw blurRad="38100" dist="38100" dir="2700000" algn="tl">
                    <a:srgbClr val="FFFFFF"/>
                  </a:outerShdw>
                </a:effectLst>
                <a:latin typeface="Arial Black" charset="0"/>
                <a:ea typeface="DejaVu Sans" charset="0"/>
                <a:cs typeface="DejaVu Sans" charset="0"/>
              </a:rPr>
              <a:t>A</a:t>
            </a:r>
          </a:p>
        </p:txBody>
      </p:sp>
      <p:sp>
        <p:nvSpPr>
          <p:cNvPr id="176149" name="Oval 21"/>
          <p:cNvSpPr>
            <a:spLocks noChangeArrowheads="1"/>
          </p:cNvSpPr>
          <p:nvPr/>
        </p:nvSpPr>
        <p:spPr bwMode="auto">
          <a:xfrm>
            <a:off x="3001108" y="4847493"/>
            <a:ext cx="206620" cy="191966"/>
          </a:xfrm>
          <a:prstGeom prst="ellipse">
            <a:avLst/>
          </a:prstGeom>
          <a:gradFill rotWithShape="0">
            <a:gsLst>
              <a:gs pos="0">
                <a:srgbClr val="FFFFFF"/>
              </a:gs>
              <a:gs pos="100000">
                <a:srgbClr val="000000"/>
              </a:gs>
            </a:gsLst>
            <a:path path="shape">
              <a:fillToRect l="25000" t="25000" r="75000" b="75000"/>
            </a:path>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8948" tIns="39474" rIns="78948" bIns="39474" anchor="ctr"/>
          <a:lstStyle>
            <a:lvl1pPr defTabSz="868363">
              <a:defRPr sz="600">
                <a:solidFill>
                  <a:schemeClr val="tx1"/>
                </a:solidFill>
                <a:latin typeface="Arial" charset="0"/>
              </a:defRPr>
            </a:lvl1pPr>
            <a:lvl2pPr marL="434975" defTabSz="868363">
              <a:defRPr sz="600">
                <a:solidFill>
                  <a:schemeClr val="tx1"/>
                </a:solidFill>
                <a:latin typeface="Arial" charset="0"/>
              </a:defRPr>
            </a:lvl2pPr>
            <a:lvl3pPr marL="868363" defTabSz="868363">
              <a:defRPr sz="600">
                <a:solidFill>
                  <a:schemeClr val="tx1"/>
                </a:solidFill>
                <a:latin typeface="Arial" charset="0"/>
              </a:defRPr>
            </a:lvl3pPr>
            <a:lvl4pPr marL="1303338" defTabSz="868363">
              <a:defRPr sz="600">
                <a:solidFill>
                  <a:schemeClr val="tx1"/>
                </a:solidFill>
                <a:latin typeface="Arial" charset="0"/>
              </a:defRPr>
            </a:lvl4pPr>
            <a:lvl5pPr marL="1738313" defTabSz="868363">
              <a:defRPr sz="600">
                <a:solidFill>
                  <a:schemeClr val="tx1"/>
                </a:solidFill>
                <a:latin typeface="Arial" charset="0"/>
              </a:defRPr>
            </a:lvl5pPr>
            <a:lvl6pPr marL="2195513" algn="ctr" defTabSz="868363" eaLnBrk="0" fontAlgn="base" hangingPunct="0">
              <a:spcBef>
                <a:spcPct val="0"/>
              </a:spcBef>
              <a:spcAft>
                <a:spcPct val="0"/>
              </a:spcAft>
              <a:defRPr sz="600">
                <a:solidFill>
                  <a:schemeClr val="tx1"/>
                </a:solidFill>
                <a:latin typeface="Arial" charset="0"/>
              </a:defRPr>
            </a:lvl6pPr>
            <a:lvl7pPr marL="2652713" algn="ctr" defTabSz="868363" eaLnBrk="0" fontAlgn="base" hangingPunct="0">
              <a:spcBef>
                <a:spcPct val="0"/>
              </a:spcBef>
              <a:spcAft>
                <a:spcPct val="0"/>
              </a:spcAft>
              <a:defRPr sz="600">
                <a:solidFill>
                  <a:schemeClr val="tx1"/>
                </a:solidFill>
                <a:latin typeface="Arial" charset="0"/>
              </a:defRPr>
            </a:lvl7pPr>
            <a:lvl8pPr marL="3109913" algn="ctr" defTabSz="868363" eaLnBrk="0" fontAlgn="base" hangingPunct="0">
              <a:spcBef>
                <a:spcPct val="0"/>
              </a:spcBef>
              <a:spcAft>
                <a:spcPct val="0"/>
              </a:spcAft>
              <a:defRPr sz="600">
                <a:solidFill>
                  <a:schemeClr val="tx1"/>
                </a:solidFill>
                <a:latin typeface="Arial" charset="0"/>
              </a:defRPr>
            </a:lvl8pPr>
            <a:lvl9pPr marL="3567113" algn="ctr" defTabSz="868363" eaLnBrk="0" fontAlgn="base" hangingPunct="0">
              <a:spcBef>
                <a:spcPct val="0"/>
              </a:spcBef>
              <a:spcAft>
                <a:spcPct val="0"/>
              </a:spcAft>
              <a:defRPr sz="600">
                <a:solidFill>
                  <a:schemeClr val="tx1"/>
                </a:solidFill>
                <a:latin typeface="Arial" charset="0"/>
              </a:defRPr>
            </a:lvl9pPr>
          </a:lstStyle>
          <a:p>
            <a:pPr eaLnBrk="1">
              <a:lnSpc>
                <a:spcPct val="118000"/>
              </a:lnSpc>
              <a:buClr>
                <a:srgbClr val="000000"/>
              </a:buClr>
              <a:buSzPct val="45000"/>
              <a:buFont typeface="Wingdings" charset="2"/>
              <a:buNone/>
            </a:pPr>
            <a:r>
              <a:rPr lang="en-US" altLang="en-US" sz="923">
                <a:solidFill>
                  <a:srgbClr val="E6E6FF"/>
                </a:solidFill>
                <a:effectLst>
                  <a:outerShdw blurRad="38100" dist="38100" dir="2700000" algn="tl">
                    <a:srgbClr val="FFFFFF"/>
                  </a:outerShdw>
                </a:effectLst>
                <a:latin typeface="Arial Black" charset="0"/>
                <a:ea typeface="DejaVu Sans" charset="0"/>
                <a:cs typeface="DejaVu Sans" charset="0"/>
              </a:rPr>
              <a:t>B</a:t>
            </a:r>
          </a:p>
        </p:txBody>
      </p:sp>
      <p:sp>
        <p:nvSpPr>
          <p:cNvPr id="176150" name="Oval 22"/>
          <p:cNvSpPr>
            <a:spLocks noChangeArrowheads="1"/>
          </p:cNvSpPr>
          <p:nvPr/>
        </p:nvSpPr>
        <p:spPr bwMode="auto">
          <a:xfrm>
            <a:off x="2838451" y="5149362"/>
            <a:ext cx="206619" cy="191966"/>
          </a:xfrm>
          <a:prstGeom prst="ellipse">
            <a:avLst/>
          </a:prstGeom>
          <a:gradFill rotWithShape="0">
            <a:gsLst>
              <a:gs pos="0">
                <a:srgbClr val="FFFFFF"/>
              </a:gs>
              <a:gs pos="100000">
                <a:srgbClr val="000000"/>
              </a:gs>
            </a:gsLst>
            <a:path path="shape">
              <a:fillToRect l="25000" t="25000" r="75000" b="75000"/>
            </a:path>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8948" tIns="39474" rIns="78948" bIns="39474" anchor="ctr"/>
          <a:lstStyle>
            <a:lvl1pPr defTabSz="868363">
              <a:defRPr sz="600">
                <a:solidFill>
                  <a:schemeClr val="tx1"/>
                </a:solidFill>
                <a:latin typeface="Arial" charset="0"/>
              </a:defRPr>
            </a:lvl1pPr>
            <a:lvl2pPr marL="434975" defTabSz="868363">
              <a:defRPr sz="600">
                <a:solidFill>
                  <a:schemeClr val="tx1"/>
                </a:solidFill>
                <a:latin typeface="Arial" charset="0"/>
              </a:defRPr>
            </a:lvl2pPr>
            <a:lvl3pPr marL="868363" defTabSz="868363">
              <a:defRPr sz="600">
                <a:solidFill>
                  <a:schemeClr val="tx1"/>
                </a:solidFill>
                <a:latin typeface="Arial" charset="0"/>
              </a:defRPr>
            </a:lvl3pPr>
            <a:lvl4pPr marL="1303338" defTabSz="868363">
              <a:defRPr sz="600">
                <a:solidFill>
                  <a:schemeClr val="tx1"/>
                </a:solidFill>
                <a:latin typeface="Arial" charset="0"/>
              </a:defRPr>
            </a:lvl4pPr>
            <a:lvl5pPr marL="1738313" defTabSz="868363">
              <a:defRPr sz="600">
                <a:solidFill>
                  <a:schemeClr val="tx1"/>
                </a:solidFill>
                <a:latin typeface="Arial" charset="0"/>
              </a:defRPr>
            </a:lvl5pPr>
            <a:lvl6pPr marL="2195513" algn="ctr" defTabSz="868363" eaLnBrk="0" fontAlgn="base" hangingPunct="0">
              <a:spcBef>
                <a:spcPct val="0"/>
              </a:spcBef>
              <a:spcAft>
                <a:spcPct val="0"/>
              </a:spcAft>
              <a:defRPr sz="600">
                <a:solidFill>
                  <a:schemeClr val="tx1"/>
                </a:solidFill>
                <a:latin typeface="Arial" charset="0"/>
              </a:defRPr>
            </a:lvl6pPr>
            <a:lvl7pPr marL="2652713" algn="ctr" defTabSz="868363" eaLnBrk="0" fontAlgn="base" hangingPunct="0">
              <a:spcBef>
                <a:spcPct val="0"/>
              </a:spcBef>
              <a:spcAft>
                <a:spcPct val="0"/>
              </a:spcAft>
              <a:defRPr sz="600">
                <a:solidFill>
                  <a:schemeClr val="tx1"/>
                </a:solidFill>
                <a:latin typeface="Arial" charset="0"/>
              </a:defRPr>
            </a:lvl7pPr>
            <a:lvl8pPr marL="3109913" algn="ctr" defTabSz="868363" eaLnBrk="0" fontAlgn="base" hangingPunct="0">
              <a:spcBef>
                <a:spcPct val="0"/>
              </a:spcBef>
              <a:spcAft>
                <a:spcPct val="0"/>
              </a:spcAft>
              <a:defRPr sz="600">
                <a:solidFill>
                  <a:schemeClr val="tx1"/>
                </a:solidFill>
                <a:latin typeface="Arial" charset="0"/>
              </a:defRPr>
            </a:lvl8pPr>
            <a:lvl9pPr marL="3567113" algn="ctr" defTabSz="868363" eaLnBrk="0" fontAlgn="base" hangingPunct="0">
              <a:spcBef>
                <a:spcPct val="0"/>
              </a:spcBef>
              <a:spcAft>
                <a:spcPct val="0"/>
              </a:spcAft>
              <a:defRPr sz="600">
                <a:solidFill>
                  <a:schemeClr val="tx1"/>
                </a:solidFill>
                <a:latin typeface="Arial" charset="0"/>
              </a:defRPr>
            </a:lvl9pPr>
          </a:lstStyle>
          <a:p>
            <a:pPr eaLnBrk="1">
              <a:lnSpc>
                <a:spcPct val="118000"/>
              </a:lnSpc>
              <a:buClr>
                <a:srgbClr val="000000"/>
              </a:buClr>
              <a:buSzPct val="45000"/>
              <a:buFont typeface="Wingdings" charset="2"/>
              <a:buNone/>
            </a:pPr>
            <a:r>
              <a:rPr lang="en-US" altLang="en-US" sz="923">
                <a:solidFill>
                  <a:srgbClr val="E6E6FF"/>
                </a:solidFill>
                <a:effectLst>
                  <a:outerShdw blurRad="38100" dist="38100" dir="2700000" algn="tl">
                    <a:srgbClr val="FFFFFF"/>
                  </a:outerShdw>
                </a:effectLst>
                <a:latin typeface="Arial Black" charset="0"/>
                <a:ea typeface="DejaVu Sans" charset="0"/>
                <a:cs typeface="DejaVu Sans" charset="0"/>
              </a:rPr>
              <a:t>C</a:t>
            </a:r>
          </a:p>
        </p:txBody>
      </p:sp>
      <p:sp>
        <p:nvSpPr>
          <p:cNvPr id="176151" name="Oval 23"/>
          <p:cNvSpPr>
            <a:spLocks noChangeArrowheads="1"/>
          </p:cNvSpPr>
          <p:nvPr/>
        </p:nvSpPr>
        <p:spPr bwMode="auto">
          <a:xfrm>
            <a:off x="3001108" y="4847493"/>
            <a:ext cx="206620" cy="191966"/>
          </a:xfrm>
          <a:prstGeom prst="ellipse">
            <a:avLst/>
          </a:prstGeom>
          <a:gradFill rotWithShape="0">
            <a:gsLst>
              <a:gs pos="0">
                <a:srgbClr val="FFFFFF"/>
              </a:gs>
              <a:gs pos="100000">
                <a:srgbClr val="000000"/>
              </a:gs>
            </a:gsLst>
            <a:path path="shape">
              <a:fillToRect l="25000" t="25000" r="75000" b="75000"/>
            </a:path>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8948" tIns="39474" rIns="78948" bIns="39474" anchor="ctr"/>
          <a:lstStyle>
            <a:lvl1pPr defTabSz="868363">
              <a:defRPr sz="600">
                <a:solidFill>
                  <a:schemeClr val="tx1"/>
                </a:solidFill>
                <a:latin typeface="Arial" charset="0"/>
              </a:defRPr>
            </a:lvl1pPr>
            <a:lvl2pPr marL="434975" defTabSz="868363">
              <a:defRPr sz="600">
                <a:solidFill>
                  <a:schemeClr val="tx1"/>
                </a:solidFill>
                <a:latin typeface="Arial" charset="0"/>
              </a:defRPr>
            </a:lvl2pPr>
            <a:lvl3pPr marL="868363" defTabSz="868363">
              <a:defRPr sz="600">
                <a:solidFill>
                  <a:schemeClr val="tx1"/>
                </a:solidFill>
                <a:latin typeface="Arial" charset="0"/>
              </a:defRPr>
            </a:lvl3pPr>
            <a:lvl4pPr marL="1303338" defTabSz="868363">
              <a:defRPr sz="600">
                <a:solidFill>
                  <a:schemeClr val="tx1"/>
                </a:solidFill>
                <a:latin typeface="Arial" charset="0"/>
              </a:defRPr>
            </a:lvl4pPr>
            <a:lvl5pPr marL="1738313" defTabSz="868363">
              <a:defRPr sz="600">
                <a:solidFill>
                  <a:schemeClr val="tx1"/>
                </a:solidFill>
                <a:latin typeface="Arial" charset="0"/>
              </a:defRPr>
            </a:lvl5pPr>
            <a:lvl6pPr marL="2195513" algn="ctr" defTabSz="868363" eaLnBrk="0" fontAlgn="base" hangingPunct="0">
              <a:spcBef>
                <a:spcPct val="0"/>
              </a:spcBef>
              <a:spcAft>
                <a:spcPct val="0"/>
              </a:spcAft>
              <a:defRPr sz="600">
                <a:solidFill>
                  <a:schemeClr val="tx1"/>
                </a:solidFill>
                <a:latin typeface="Arial" charset="0"/>
              </a:defRPr>
            </a:lvl6pPr>
            <a:lvl7pPr marL="2652713" algn="ctr" defTabSz="868363" eaLnBrk="0" fontAlgn="base" hangingPunct="0">
              <a:spcBef>
                <a:spcPct val="0"/>
              </a:spcBef>
              <a:spcAft>
                <a:spcPct val="0"/>
              </a:spcAft>
              <a:defRPr sz="600">
                <a:solidFill>
                  <a:schemeClr val="tx1"/>
                </a:solidFill>
                <a:latin typeface="Arial" charset="0"/>
              </a:defRPr>
            </a:lvl7pPr>
            <a:lvl8pPr marL="3109913" algn="ctr" defTabSz="868363" eaLnBrk="0" fontAlgn="base" hangingPunct="0">
              <a:spcBef>
                <a:spcPct val="0"/>
              </a:spcBef>
              <a:spcAft>
                <a:spcPct val="0"/>
              </a:spcAft>
              <a:defRPr sz="600">
                <a:solidFill>
                  <a:schemeClr val="tx1"/>
                </a:solidFill>
                <a:latin typeface="Arial" charset="0"/>
              </a:defRPr>
            </a:lvl8pPr>
            <a:lvl9pPr marL="3567113" algn="ctr" defTabSz="868363" eaLnBrk="0" fontAlgn="base" hangingPunct="0">
              <a:spcBef>
                <a:spcPct val="0"/>
              </a:spcBef>
              <a:spcAft>
                <a:spcPct val="0"/>
              </a:spcAft>
              <a:defRPr sz="600">
                <a:solidFill>
                  <a:schemeClr val="tx1"/>
                </a:solidFill>
                <a:latin typeface="Arial" charset="0"/>
              </a:defRPr>
            </a:lvl9pPr>
          </a:lstStyle>
          <a:p>
            <a:pPr eaLnBrk="1">
              <a:lnSpc>
                <a:spcPct val="118000"/>
              </a:lnSpc>
              <a:buClr>
                <a:srgbClr val="000000"/>
              </a:buClr>
              <a:buSzPct val="45000"/>
              <a:buFont typeface="Wingdings" charset="2"/>
              <a:buNone/>
            </a:pPr>
            <a:r>
              <a:rPr lang="en-US" altLang="en-US" sz="923">
                <a:solidFill>
                  <a:srgbClr val="E6E6FF"/>
                </a:solidFill>
                <a:effectLst>
                  <a:outerShdw blurRad="38100" dist="38100" dir="2700000" algn="tl">
                    <a:srgbClr val="FFFFFF"/>
                  </a:outerShdw>
                </a:effectLst>
                <a:latin typeface="Arial Black" charset="0"/>
                <a:ea typeface="DejaVu Sans" charset="0"/>
                <a:cs typeface="DejaVu Sans" charset="0"/>
              </a:rPr>
              <a:t>B</a:t>
            </a:r>
          </a:p>
        </p:txBody>
      </p:sp>
      <p:sp>
        <p:nvSpPr>
          <p:cNvPr id="176152" name="Oval 24"/>
          <p:cNvSpPr>
            <a:spLocks noChangeArrowheads="1"/>
          </p:cNvSpPr>
          <p:nvPr/>
        </p:nvSpPr>
        <p:spPr bwMode="auto">
          <a:xfrm>
            <a:off x="2838451" y="5149362"/>
            <a:ext cx="206619" cy="191966"/>
          </a:xfrm>
          <a:prstGeom prst="ellipse">
            <a:avLst/>
          </a:prstGeom>
          <a:gradFill rotWithShape="0">
            <a:gsLst>
              <a:gs pos="0">
                <a:srgbClr val="FFFFFF"/>
              </a:gs>
              <a:gs pos="100000">
                <a:srgbClr val="000000"/>
              </a:gs>
            </a:gsLst>
            <a:path path="shape">
              <a:fillToRect l="25000" t="25000" r="75000" b="75000"/>
            </a:path>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8948" tIns="39474" rIns="78948" bIns="39474" anchor="ctr"/>
          <a:lstStyle>
            <a:lvl1pPr defTabSz="868363">
              <a:defRPr sz="600">
                <a:solidFill>
                  <a:schemeClr val="tx1"/>
                </a:solidFill>
                <a:latin typeface="Arial" charset="0"/>
              </a:defRPr>
            </a:lvl1pPr>
            <a:lvl2pPr marL="434975" defTabSz="868363">
              <a:defRPr sz="600">
                <a:solidFill>
                  <a:schemeClr val="tx1"/>
                </a:solidFill>
                <a:latin typeface="Arial" charset="0"/>
              </a:defRPr>
            </a:lvl2pPr>
            <a:lvl3pPr marL="868363" defTabSz="868363">
              <a:defRPr sz="600">
                <a:solidFill>
                  <a:schemeClr val="tx1"/>
                </a:solidFill>
                <a:latin typeface="Arial" charset="0"/>
              </a:defRPr>
            </a:lvl3pPr>
            <a:lvl4pPr marL="1303338" defTabSz="868363">
              <a:defRPr sz="600">
                <a:solidFill>
                  <a:schemeClr val="tx1"/>
                </a:solidFill>
                <a:latin typeface="Arial" charset="0"/>
              </a:defRPr>
            </a:lvl4pPr>
            <a:lvl5pPr marL="1738313" defTabSz="868363">
              <a:defRPr sz="600">
                <a:solidFill>
                  <a:schemeClr val="tx1"/>
                </a:solidFill>
                <a:latin typeface="Arial" charset="0"/>
              </a:defRPr>
            </a:lvl5pPr>
            <a:lvl6pPr marL="2195513" algn="ctr" defTabSz="868363" eaLnBrk="0" fontAlgn="base" hangingPunct="0">
              <a:spcBef>
                <a:spcPct val="0"/>
              </a:spcBef>
              <a:spcAft>
                <a:spcPct val="0"/>
              </a:spcAft>
              <a:defRPr sz="600">
                <a:solidFill>
                  <a:schemeClr val="tx1"/>
                </a:solidFill>
                <a:latin typeface="Arial" charset="0"/>
              </a:defRPr>
            </a:lvl6pPr>
            <a:lvl7pPr marL="2652713" algn="ctr" defTabSz="868363" eaLnBrk="0" fontAlgn="base" hangingPunct="0">
              <a:spcBef>
                <a:spcPct val="0"/>
              </a:spcBef>
              <a:spcAft>
                <a:spcPct val="0"/>
              </a:spcAft>
              <a:defRPr sz="600">
                <a:solidFill>
                  <a:schemeClr val="tx1"/>
                </a:solidFill>
                <a:latin typeface="Arial" charset="0"/>
              </a:defRPr>
            </a:lvl7pPr>
            <a:lvl8pPr marL="3109913" algn="ctr" defTabSz="868363" eaLnBrk="0" fontAlgn="base" hangingPunct="0">
              <a:spcBef>
                <a:spcPct val="0"/>
              </a:spcBef>
              <a:spcAft>
                <a:spcPct val="0"/>
              </a:spcAft>
              <a:defRPr sz="600">
                <a:solidFill>
                  <a:schemeClr val="tx1"/>
                </a:solidFill>
                <a:latin typeface="Arial" charset="0"/>
              </a:defRPr>
            </a:lvl8pPr>
            <a:lvl9pPr marL="3567113" algn="ctr" defTabSz="868363" eaLnBrk="0" fontAlgn="base" hangingPunct="0">
              <a:spcBef>
                <a:spcPct val="0"/>
              </a:spcBef>
              <a:spcAft>
                <a:spcPct val="0"/>
              </a:spcAft>
              <a:defRPr sz="600">
                <a:solidFill>
                  <a:schemeClr val="tx1"/>
                </a:solidFill>
                <a:latin typeface="Arial" charset="0"/>
              </a:defRPr>
            </a:lvl9pPr>
          </a:lstStyle>
          <a:p>
            <a:pPr eaLnBrk="1">
              <a:lnSpc>
                <a:spcPct val="118000"/>
              </a:lnSpc>
              <a:buClr>
                <a:srgbClr val="000000"/>
              </a:buClr>
              <a:buSzPct val="45000"/>
              <a:buFont typeface="Wingdings" charset="2"/>
              <a:buNone/>
            </a:pPr>
            <a:r>
              <a:rPr lang="en-US" altLang="en-US" sz="923">
                <a:solidFill>
                  <a:srgbClr val="E6E6FF"/>
                </a:solidFill>
                <a:effectLst>
                  <a:outerShdw blurRad="38100" dist="38100" dir="2700000" algn="tl">
                    <a:srgbClr val="FFFFFF"/>
                  </a:outerShdw>
                </a:effectLst>
                <a:latin typeface="Arial Black" charset="0"/>
                <a:ea typeface="DejaVu Sans" charset="0"/>
                <a:cs typeface="DejaVu Sans" charset="0"/>
              </a:rPr>
              <a:t>C</a:t>
            </a:r>
          </a:p>
        </p:txBody>
      </p:sp>
    </p:spTree>
    <p:extLst>
      <p:ext uri="{BB962C8B-B14F-4D97-AF65-F5344CB8AC3E}">
        <p14:creationId xmlns:p14="http://schemas.microsoft.com/office/powerpoint/2010/main" val="155415085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3.07692E-6 7.03704E-6 C 0.02677 -0.0037 0.05112 -0.0074 0.07853 -0.00879 C 0.10273 -0.01203 0.12677 -0.01759 0.1508 -0.02222 C 0.1641 -0.02476 0.17773 -0.02662 0.19071 -0.03101 C 0.20064 -0.03425 0.2101 -0.03888 0.22003 -0.04212 C 0.22709 -0.04444 0.23446 -0.04398 0.24151 -0.04652 C 0.27212 -0.0574 0.30273 -0.06574 0.33382 -0.07314 C 0.34263 -0.07523 0.35096 -0.07777 0.35994 -0.07777 " pathEditMode="relative" ptsTypes="fffffffA">
                                      <p:cBhvr>
                                        <p:cTn id="6" dur="2000" fill="hold"/>
                                        <p:tgtEl>
                                          <p:spTgt spid="176148"/>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7.69231E-7 7.40741E-7 C 0.02164 0.00255 0.04311 0.00741 0.06459 0.01111 C 0.07116 0.01505 0.07789 0.01875 0.08462 0.02222 C 0.09071 0.02546 0.0976 0.02616 0.10305 0.03125 C 0.10914 0.03704 0.10593 0.03472 0.11234 0.03796 C 0.12613 0.0537 0.14071 0.06643 0.15689 0.07569 C 0.15898 0.07685 0.1609 0.0794 0.16314 0.08009 C 0.16923 0.08171 0.17548 0.08171 0.18157 0.08241 C 0.19728 0.09143 0.18222 0.08403 0.2093 0.08889 C 0.22004 0.09074 0.23077 0.09745 0.24151 0.1 C 0.275 0.11667 0.2476 0.10463 0.32773 0.10463 " pathEditMode="relative" ptsTypes="ffffffffffA">
                                      <p:cBhvr>
                                        <p:cTn id="8" dur="2000" fill="hold"/>
                                        <p:tgtEl>
                                          <p:spTgt spid="176151"/>
                                        </p:tgtEl>
                                        <p:attrNameLst>
                                          <p:attrName>ppt_x</p:attrName>
                                          <p:attrName>ppt_y</p:attrName>
                                        </p:attrNameLst>
                                      </p:cBhvr>
                                    </p:animMotion>
                                  </p:childTnLst>
                                </p:cTn>
                              </p:par>
                            </p:childTnLst>
                          </p:cTn>
                        </p:par>
                      </p:childTnLst>
                    </p:cTn>
                  </p:par>
                  <p:par>
                    <p:cTn id="9" fill="hold" nodeType="clickPar">
                      <p:stCondLst>
                        <p:cond delay="indefinite"/>
                      </p:stCondLst>
                      <p:childTnLst>
                        <p:par>
                          <p:cTn id="10" fill="hold" nodeType="withGroup">
                            <p:stCondLst>
                              <p:cond delay="0"/>
                            </p:stCondLst>
                            <p:childTnLst>
                              <p:par>
                                <p:cTn id="11" presetID="0" presetClass="path" presetSubtype="0" accel="50000" decel="50000" fill="hold" grpId="0" nodeType="clickEffect">
                                  <p:stCondLst>
                                    <p:cond delay="0"/>
                                  </p:stCondLst>
                                  <p:childTnLst>
                                    <p:animMotion origin="layout" path="M 2.82051E-6 -6.2963E-6 C 0.01106 -0.00325 0.02164 -0.00603 0.03237 -0.01112 C 0.03878 -0.01413 0.04071 -0.01505 0.04616 -0.01783 C 0.04776 -0.01853 0.0508 -0.02015 0.0508 -0.02015 C 0.05946 -0.03867 0.05273 -0.022 0.05545 -0.06899 C 0.05561 -0.07269 0.05529 -0.07732 0.05689 -0.0801 C 0.05834 -0.08242 0.06106 -0.08149 0.06314 -0.08218 C 0.07356 -0.0926 0.06875 -0.08959 0.07692 -0.0933 C 0.08638 -0.10255 0.09632 -0.10603 0.10625 -0.11343 C 0.12084 -0.12408 0.13638 -0.12987 0.15241 -0.13566 C 0.16827 -0.14121 0.18253 -0.15302 0.19856 -0.15788 C 0.20978 -0.16598 0.22212 -0.16737 0.23382 -0.17339 C 0.26523 -0.18982 0.29584 -0.19816 0.32933 -0.20232 C 0.34263 -0.20394 0.35577 -0.20904 0.36923 -0.20904 " pathEditMode="relative" ptsTypes="fffffffffffffA">
                                      <p:cBhvr>
                                        <p:cTn id="12" dur="2000" fill="hold"/>
                                        <p:tgtEl>
                                          <p:spTgt spid="17615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48" grpId="0" animBg="1"/>
      <p:bldP spid="176151" grpId="0" animBg="1"/>
      <p:bldP spid="17615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idx="4294967295"/>
          </p:nvPr>
        </p:nvSpPr>
        <p:spPr>
          <a:xfrm>
            <a:off x="832339" y="441082"/>
            <a:ext cx="7518889" cy="429357"/>
          </a:xfr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normAutofit fontScale="90000"/>
          </a:bodyPr>
          <a:lstStyle/>
          <a:p>
            <a:pPr defTabSz="422041">
              <a:tabLst>
                <a:tab pos="668232" algn="l"/>
                <a:tab pos="1336464" algn="l"/>
                <a:tab pos="2004696" algn="l"/>
                <a:tab pos="2672928" algn="l"/>
                <a:tab pos="3341160" algn="l"/>
                <a:tab pos="4009393" algn="l"/>
                <a:tab pos="4677625" algn="l"/>
                <a:tab pos="5345857" algn="l"/>
                <a:tab pos="6014089" algn="l"/>
                <a:tab pos="6682321" algn="l"/>
                <a:tab pos="7350553" algn="l"/>
              </a:tabLst>
            </a:pPr>
            <a:r>
              <a:rPr lang="en-US" altLang="en-US"/>
              <a:t>Messages</a:t>
            </a:r>
          </a:p>
        </p:txBody>
      </p:sp>
      <p:sp>
        <p:nvSpPr>
          <p:cNvPr id="178179" name="Text Box 3"/>
          <p:cNvSpPr txBox="1">
            <a:spLocks noChangeArrowheads="1"/>
          </p:cNvSpPr>
          <p:nvPr/>
        </p:nvSpPr>
        <p:spPr bwMode="auto">
          <a:xfrm>
            <a:off x="1386254" y="1436077"/>
            <a:ext cx="7672754" cy="309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8948" tIns="39474" rIns="78948" bIns="39474"/>
          <a:lstStyle>
            <a:lvl1pPr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1pPr>
            <a:lvl2pPr marL="409575" indent="-204788"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2pPr>
            <a:lvl3pPr marL="615950" indent="-206375"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3pPr>
            <a:lvl4pPr marL="820738" indent="-204788"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4pPr>
            <a:lvl5pPr marL="1025525" indent="-204788"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5pPr>
            <a:lvl6pPr marL="14827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6pPr>
            <a:lvl7pPr marL="19399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7pPr>
            <a:lvl8pPr marL="23971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8pPr>
            <a:lvl9pPr marL="28543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9pPr>
          </a:lstStyle>
          <a:p>
            <a:pPr>
              <a:lnSpc>
                <a:spcPct val="93000"/>
              </a:lnSpc>
              <a:spcAft>
                <a:spcPts val="2285"/>
              </a:spcAft>
              <a:buClr>
                <a:srgbClr val="000080"/>
              </a:buClr>
              <a:buSzPct val="45000"/>
            </a:pPr>
            <a:r>
              <a:rPr lang="en-US" altLang="en-US" sz="2308">
                <a:solidFill>
                  <a:srgbClr val="000080"/>
                </a:solidFill>
                <a:ea typeface="DejaVu Sans" charset="0"/>
                <a:cs typeface="DejaVu Sans" charset="0"/>
              </a:rPr>
              <a:t>Messages consist of parseable </a:t>
            </a:r>
            <a:r>
              <a:rPr lang="en-US" altLang="en-US" sz="2308" b="1">
                <a:solidFill>
                  <a:srgbClr val="000080"/>
                </a:solidFill>
                <a:ea typeface="DejaVu Sans" charset="0"/>
                <a:cs typeface="DejaVu Sans" charset="0"/>
              </a:rPr>
              <a:t>Properties</a:t>
            </a:r>
            <a:r>
              <a:rPr lang="en-US" altLang="en-US" sz="2308">
                <a:solidFill>
                  <a:srgbClr val="000080"/>
                </a:solidFill>
                <a:ea typeface="DejaVu Sans" charset="0"/>
                <a:cs typeface="DejaVu Sans" charset="0"/>
              </a:rPr>
              <a:t> and an opaque </a:t>
            </a:r>
            <a:r>
              <a:rPr lang="en-US" altLang="en-US" sz="2308" b="1">
                <a:solidFill>
                  <a:srgbClr val="000080"/>
                </a:solidFill>
                <a:ea typeface="DejaVu Sans" charset="0"/>
                <a:cs typeface="DejaVu Sans" charset="0"/>
              </a:rPr>
              <a:t>Body</a:t>
            </a:r>
            <a:r>
              <a:rPr lang="en-US" altLang="en-US" sz="2308">
                <a:solidFill>
                  <a:srgbClr val="000080"/>
                </a:solidFill>
                <a:ea typeface="DejaVu Sans" charset="0"/>
                <a:cs typeface="DejaVu Sans" charset="0"/>
              </a:rPr>
              <a:t>.</a:t>
            </a:r>
          </a:p>
          <a:p>
            <a:pPr>
              <a:lnSpc>
                <a:spcPct val="93000"/>
              </a:lnSpc>
              <a:spcAft>
                <a:spcPts val="2285"/>
              </a:spcAft>
              <a:buClr>
                <a:srgbClr val="000080"/>
              </a:buClr>
              <a:buSzPct val="45000"/>
            </a:pPr>
            <a:r>
              <a:rPr lang="en-US" altLang="en-US" sz="2308">
                <a:solidFill>
                  <a:srgbClr val="000080"/>
                </a:solidFill>
                <a:ea typeface="DejaVu Sans" charset="0"/>
                <a:cs typeface="DejaVu Sans" charset="0"/>
              </a:rPr>
              <a:t>Messages may not be mutated by the AMQP Network.</a:t>
            </a:r>
          </a:p>
          <a:p>
            <a:pPr>
              <a:lnSpc>
                <a:spcPct val="93000"/>
              </a:lnSpc>
              <a:spcAft>
                <a:spcPts val="2285"/>
              </a:spcAft>
              <a:buClr>
                <a:srgbClr val="000080"/>
              </a:buClr>
              <a:buSzPct val="45000"/>
            </a:pPr>
            <a:r>
              <a:rPr lang="en-US" altLang="en-US" sz="2308">
                <a:solidFill>
                  <a:srgbClr val="000080"/>
                </a:solidFill>
                <a:ea typeface="DejaVu Sans" charset="0"/>
                <a:cs typeface="DejaVu Sans" charset="0"/>
              </a:rPr>
              <a:t>The network carries information about the Message in </a:t>
            </a:r>
            <a:r>
              <a:rPr lang="en-US" altLang="en-US" sz="2308" b="1">
                <a:solidFill>
                  <a:srgbClr val="000080"/>
                </a:solidFill>
                <a:ea typeface="DejaVu Sans" charset="0"/>
                <a:cs typeface="DejaVu Sans" charset="0"/>
              </a:rPr>
              <a:t>Headers</a:t>
            </a:r>
            <a:r>
              <a:rPr lang="en-US" altLang="en-US" sz="2308">
                <a:solidFill>
                  <a:srgbClr val="000080"/>
                </a:solidFill>
                <a:ea typeface="DejaVu Sans" charset="0"/>
                <a:cs typeface="DejaVu Sans" charset="0"/>
              </a:rPr>
              <a:t> and </a:t>
            </a:r>
            <a:r>
              <a:rPr lang="en-US" altLang="en-US" sz="2308" b="1">
                <a:solidFill>
                  <a:srgbClr val="000080"/>
                </a:solidFill>
                <a:ea typeface="DejaVu Sans" charset="0"/>
                <a:cs typeface="DejaVu Sans" charset="0"/>
              </a:rPr>
              <a:t>Footers</a:t>
            </a:r>
            <a:r>
              <a:rPr lang="en-US" altLang="en-US" sz="2308">
                <a:solidFill>
                  <a:srgbClr val="000080"/>
                </a:solidFill>
                <a:ea typeface="DejaVu Sans" charset="0"/>
                <a:cs typeface="DejaVu Sans" charset="0"/>
              </a:rPr>
              <a:t>.</a:t>
            </a:r>
          </a:p>
          <a:p>
            <a:pPr>
              <a:lnSpc>
                <a:spcPct val="93000"/>
              </a:lnSpc>
              <a:spcAft>
                <a:spcPts val="2285"/>
              </a:spcAft>
              <a:buClr>
                <a:srgbClr val="000080"/>
              </a:buClr>
              <a:buSzPct val="45000"/>
            </a:pPr>
            <a:r>
              <a:rPr lang="en-US" altLang="en-US" sz="2308">
                <a:solidFill>
                  <a:srgbClr val="000080"/>
                </a:solidFill>
                <a:ea typeface="DejaVu Sans" charset="0"/>
                <a:cs typeface="DejaVu Sans" charset="0"/>
              </a:rPr>
              <a:t>Header and Footer values may be modified in the Network.</a:t>
            </a:r>
          </a:p>
        </p:txBody>
      </p:sp>
    </p:spTree>
    <p:extLst>
      <p:ext uri="{BB962C8B-B14F-4D97-AF65-F5344CB8AC3E}">
        <p14:creationId xmlns:p14="http://schemas.microsoft.com/office/powerpoint/2010/main" val="93128168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idx="4294967295"/>
          </p:nvPr>
        </p:nvSpPr>
        <p:spPr>
          <a:xfrm>
            <a:off x="832339" y="441082"/>
            <a:ext cx="7518889" cy="429357"/>
          </a:xfr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normAutofit fontScale="90000"/>
          </a:bodyPr>
          <a:lstStyle/>
          <a:p>
            <a:pPr defTabSz="422041">
              <a:tabLst>
                <a:tab pos="668232" algn="l"/>
                <a:tab pos="1336464" algn="l"/>
                <a:tab pos="2004696" algn="l"/>
                <a:tab pos="2672928" algn="l"/>
                <a:tab pos="3341160" algn="l"/>
                <a:tab pos="4009393" algn="l"/>
                <a:tab pos="4677625" algn="l"/>
                <a:tab pos="5345857" algn="l"/>
                <a:tab pos="6014089" algn="l"/>
                <a:tab pos="6682321" algn="l"/>
                <a:tab pos="7350553" algn="l"/>
              </a:tabLst>
            </a:pPr>
            <a:r>
              <a:rPr lang="en-US" altLang="en-US"/>
              <a:t>Message Identity</a:t>
            </a:r>
          </a:p>
        </p:txBody>
      </p:sp>
      <p:sp>
        <p:nvSpPr>
          <p:cNvPr id="180227" name="Text Box 3"/>
          <p:cNvSpPr txBox="1">
            <a:spLocks noChangeArrowheads="1"/>
          </p:cNvSpPr>
          <p:nvPr/>
        </p:nvSpPr>
        <p:spPr bwMode="auto">
          <a:xfrm>
            <a:off x="1387720" y="1436078"/>
            <a:ext cx="7672754" cy="18625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8948" tIns="39474" rIns="78948" bIns="39474"/>
          <a:lstStyle>
            <a:lvl1pPr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1pPr>
            <a:lvl2pPr marL="409575" indent="-204788"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2pPr>
            <a:lvl3pPr marL="615950" indent="-206375"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3pPr>
            <a:lvl4pPr marL="820738" indent="-204788"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4pPr>
            <a:lvl5pPr marL="1025525" indent="-204788"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5pPr>
            <a:lvl6pPr marL="14827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6pPr>
            <a:lvl7pPr marL="19399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7pPr>
            <a:lvl8pPr marL="23971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8pPr>
            <a:lvl9pPr marL="28543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9pPr>
          </a:lstStyle>
          <a:p>
            <a:pPr>
              <a:lnSpc>
                <a:spcPct val="93000"/>
              </a:lnSpc>
              <a:spcAft>
                <a:spcPts val="2285"/>
              </a:spcAft>
              <a:buClr>
                <a:srgbClr val="000080"/>
              </a:buClr>
              <a:buSzPct val="45000"/>
            </a:pPr>
            <a:r>
              <a:rPr lang="en-US" altLang="en-US" sz="2308">
                <a:solidFill>
                  <a:srgbClr val="000080"/>
                </a:solidFill>
                <a:ea typeface="DejaVu Sans" charset="0"/>
                <a:cs typeface="DejaVu Sans" charset="0"/>
              </a:rPr>
              <a:t>A Message is assigned a globally unique identifier.</a:t>
            </a:r>
          </a:p>
          <a:p>
            <a:pPr>
              <a:lnSpc>
                <a:spcPct val="93000"/>
              </a:lnSpc>
              <a:spcAft>
                <a:spcPts val="2285"/>
              </a:spcAft>
              <a:buClr>
                <a:srgbClr val="000080"/>
              </a:buClr>
              <a:buSzPct val="45000"/>
            </a:pPr>
            <a:r>
              <a:rPr lang="en-US" altLang="en-US" sz="2308">
                <a:solidFill>
                  <a:srgbClr val="000080"/>
                </a:solidFill>
                <a:ea typeface="DejaVu Sans" charset="0"/>
                <a:cs typeface="DejaVu Sans" charset="0"/>
              </a:rPr>
              <a:t>Nodes which perform transformations are creating new Messages, with new ids.</a:t>
            </a:r>
          </a:p>
          <a:p>
            <a:pPr>
              <a:lnSpc>
                <a:spcPct val="93000"/>
              </a:lnSpc>
              <a:spcAft>
                <a:spcPts val="2285"/>
              </a:spcAft>
              <a:buClr>
                <a:srgbClr val="000080"/>
              </a:buClr>
              <a:buSzPct val="45000"/>
            </a:pPr>
            <a:r>
              <a:rPr lang="en-US" altLang="en-US" sz="2308">
                <a:solidFill>
                  <a:srgbClr val="000080"/>
                </a:solidFill>
                <a:ea typeface="DejaVu Sans" charset="0"/>
                <a:cs typeface="DejaVu Sans" charset="0"/>
              </a:rPr>
              <a:t>Only one “copy” of a Message can ever exist at a Node.</a:t>
            </a:r>
          </a:p>
        </p:txBody>
      </p:sp>
    </p:spTree>
    <p:extLst>
      <p:ext uri="{BB962C8B-B14F-4D97-AF65-F5344CB8AC3E}">
        <p14:creationId xmlns:p14="http://schemas.microsoft.com/office/powerpoint/2010/main" val="10936963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Oval 2"/>
          <p:cNvSpPr>
            <a:spLocks noChangeArrowheads="1"/>
          </p:cNvSpPr>
          <p:nvPr/>
        </p:nvSpPr>
        <p:spPr bwMode="auto">
          <a:xfrm>
            <a:off x="2354874" y="4394689"/>
            <a:ext cx="1244111" cy="1147396"/>
          </a:xfrm>
          <a:prstGeom prst="ellipse">
            <a:avLst/>
          </a:prstGeom>
          <a:gradFill rotWithShape="0">
            <a:gsLst>
              <a:gs pos="0">
                <a:srgbClr val="E6E6FF"/>
              </a:gs>
              <a:gs pos="100000">
                <a:srgbClr val="280099"/>
              </a:gs>
            </a:gsLst>
            <a:path path="shape">
              <a:fillToRect l="50000" t="50000" r="50000" b="50000"/>
            </a:path>
          </a:gradFill>
          <a:ln>
            <a:noFill/>
          </a:ln>
          <a:effectLst/>
          <a:extLst>
            <a:ext uri="{91240B29-F687-4F45-9708-019B960494DF}">
              <a14:hiddenLine xmlns:a14="http://schemas.microsoft.com/office/drawing/2010/main" w="36720">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62"/>
          </a:p>
        </p:txBody>
      </p:sp>
      <p:sp>
        <p:nvSpPr>
          <p:cNvPr id="182275" name="Oval 3"/>
          <p:cNvSpPr>
            <a:spLocks noChangeArrowheads="1"/>
          </p:cNvSpPr>
          <p:nvPr/>
        </p:nvSpPr>
        <p:spPr bwMode="auto">
          <a:xfrm>
            <a:off x="5685692" y="3579935"/>
            <a:ext cx="1244112" cy="1148862"/>
          </a:xfrm>
          <a:prstGeom prst="ellipse">
            <a:avLst/>
          </a:prstGeom>
          <a:gradFill rotWithShape="0">
            <a:gsLst>
              <a:gs pos="0">
                <a:srgbClr val="E6E6FF"/>
              </a:gs>
              <a:gs pos="100000">
                <a:srgbClr val="280099"/>
              </a:gs>
            </a:gsLst>
            <a:path path="shape">
              <a:fillToRect l="50000" t="50000" r="50000" b="50000"/>
            </a:path>
          </a:gradFill>
          <a:ln>
            <a:noFill/>
          </a:ln>
          <a:effectLst/>
          <a:extLst>
            <a:ext uri="{91240B29-F687-4F45-9708-019B960494DF}">
              <a14:hiddenLine xmlns:a14="http://schemas.microsoft.com/office/drawing/2010/main" w="36720">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62"/>
          </a:p>
        </p:txBody>
      </p:sp>
      <p:sp>
        <p:nvSpPr>
          <p:cNvPr id="182276" name="Oval 4"/>
          <p:cNvSpPr>
            <a:spLocks noChangeArrowheads="1"/>
          </p:cNvSpPr>
          <p:nvPr/>
        </p:nvSpPr>
        <p:spPr bwMode="auto">
          <a:xfrm>
            <a:off x="5685692" y="4996961"/>
            <a:ext cx="1244112" cy="1148862"/>
          </a:xfrm>
          <a:prstGeom prst="ellipse">
            <a:avLst/>
          </a:prstGeom>
          <a:gradFill rotWithShape="0">
            <a:gsLst>
              <a:gs pos="0">
                <a:srgbClr val="E6E6FF"/>
              </a:gs>
              <a:gs pos="100000">
                <a:srgbClr val="280099"/>
              </a:gs>
            </a:gsLst>
            <a:path path="shape">
              <a:fillToRect l="50000" t="50000" r="50000" b="50000"/>
            </a:path>
          </a:gradFill>
          <a:ln>
            <a:noFill/>
          </a:ln>
          <a:effectLst/>
          <a:extLst>
            <a:ext uri="{91240B29-F687-4F45-9708-019B960494DF}">
              <a14:hiddenLine xmlns:a14="http://schemas.microsoft.com/office/drawing/2010/main" w="36720">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62"/>
          </a:p>
        </p:txBody>
      </p:sp>
      <p:sp>
        <p:nvSpPr>
          <p:cNvPr id="182277" name="Line 5"/>
          <p:cNvSpPr>
            <a:spLocks noChangeShapeType="1"/>
          </p:cNvSpPr>
          <p:nvPr/>
        </p:nvSpPr>
        <p:spPr bwMode="auto">
          <a:xfrm flipV="1">
            <a:off x="3525715" y="4129454"/>
            <a:ext cx="2157046" cy="537797"/>
          </a:xfrm>
          <a:prstGeom prst="line">
            <a:avLst/>
          </a:prstGeom>
          <a:noFill/>
          <a:ln w="3672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1662"/>
          </a:p>
        </p:txBody>
      </p:sp>
      <p:sp>
        <p:nvSpPr>
          <p:cNvPr id="182278" name="Line 6"/>
          <p:cNvSpPr>
            <a:spLocks noChangeShapeType="1"/>
          </p:cNvSpPr>
          <p:nvPr/>
        </p:nvSpPr>
        <p:spPr bwMode="auto">
          <a:xfrm>
            <a:off x="3525715" y="5269523"/>
            <a:ext cx="2157046" cy="316523"/>
          </a:xfrm>
          <a:prstGeom prst="line">
            <a:avLst/>
          </a:prstGeom>
          <a:noFill/>
          <a:ln w="3672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1662"/>
          </a:p>
        </p:txBody>
      </p:sp>
      <p:sp>
        <p:nvSpPr>
          <p:cNvPr id="182279" name="Rectangle 7"/>
          <p:cNvSpPr>
            <a:spLocks noGrp="1" noChangeArrowheads="1"/>
          </p:cNvSpPr>
          <p:nvPr>
            <p:ph type="title" idx="4294967295"/>
          </p:nvPr>
        </p:nvSpPr>
        <p:spPr>
          <a:xfrm>
            <a:off x="832339" y="441082"/>
            <a:ext cx="7518889" cy="429357"/>
          </a:xfr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normAutofit fontScale="90000"/>
          </a:bodyPr>
          <a:lstStyle/>
          <a:p>
            <a:pPr defTabSz="422041">
              <a:tabLst>
                <a:tab pos="668232" algn="l"/>
                <a:tab pos="1336464" algn="l"/>
                <a:tab pos="2004696" algn="l"/>
                <a:tab pos="2672928" algn="l"/>
                <a:tab pos="3341160" algn="l"/>
                <a:tab pos="4009393" algn="l"/>
                <a:tab pos="4677625" algn="l"/>
                <a:tab pos="5345857" algn="l"/>
                <a:tab pos="6014089" algn="l"/>
                <a:tab pos="6682321" algn="l"/>
                <a:tab pos="7350553" algn="l"/>
              </a:tabLst>
            </a:pPr>
            <a:r>
              <a:rPr lang="en-US" altLang="en-US"/>
              <a:t>Filters</a:t>
            </a:r>
          </a:p>
        </p:txBody>
      </p:sp>
      <p:sp>
        <p:nvSpPr>
          <p:cNvPr id="182280" name="Text Box 8"/>
          <p:cNvSpPr txBox="1">
            <a:spLocks noChangeArrowheads="1"/>
          </p:cNvSpPr>
          <p:nvPr/>
        </p:nvSpPr>
        <p:spPr bwMode="auto">
          <a:xfrm>
            <a:off x="1036027" y="1072662"/>
            <a:ext cx="7672754" cy="25072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78948" tIns="39474" rIns="78948" bIns="39474"/>
          <a:lstStyle>
            <a:lvl1pPr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1pPr>
            <a:lvl2pPr marL="409575" indent="-204788"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2pPr>
            <a:lvl3pPr marL="615950" indent="-206375"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3pPr>
            <a:lvl4pPr marL="820738" indent="-204788"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4pPr>
            <a:lvl5pPr marL="1025525" indent="-204788" defTabSz="434975">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5pPr>
            <a:lvl6pPr marL="14827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6pPr>
            <a:lvl7pPr marL="19399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7pPr>
            <a:lvl8pPr marL="23971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8pPr>
            <a:lvl9pPr marL="2854325" indent="-204788" algn="ctr" defTabSz="434975" eaLnBrk="0" fontAlgn="base" hangingPunct="0">
              <a:spcBef>
                <a:spcPct val="0"/>
              </a:spcBef>
              <a:spcAft>
                <a:spcPct val="0"/>
              </a:spcAft>
              <a:tabLst>
                <a:tab pos="687388" algn="l"/>
                <a:tab pos="1376363" algn="l"/>
                <a:tab pos="2063750" algn="l"/>
                <a:tab pos="2751138" algn="l"/>
                <a:tab pos="3440113" algn="l"/>
                <a:tab pos="4127500" algn="l"/>
                <a:tab pos="4814888" algn="l"/>
                <a:tab pos="5503863" algn="l"/>
                <a:tab pos="6191250" algn="l"/>
                <a:tab pos="6878638" algn="l"/>
                <a:tab pos="7567613" algn="l"/>
              </a:tabLst>
              <a:defRPr sz="600">
                <a:solidFill>
                  <a:schemeClr val="tx1"/>
                </a:solidFill>
                <a:latin typeface="Arial" charset="0"/>
              </a:defRPr>
            </a:lvl9pPr>
          </a:lstStyle>
          <a:p>
            <a:pPr>
              <a:lnSpc>
                <a:spcPct val="93000"/>
              </a:lnSpc>
              <a:spcAft>
                <a:spcPts val="2285"/>
              </a:spcAft>
              <a:buClr>
                <a:srgbClr val="000080"/>
              </a:buClr>
              <a:buSzPct val="45000"/>
            </a:pPr>
            <a:r>
              <a:rPr lang="en-US" altLang="en-US" sz="2308">
                <a:solidFill>
                  <a:srgbClr val="000080"/>
                </a:solidFill>
                <a:ea typeface="DejaVu Sans" charset="0"/>
                <a:cs typeface="DejaVu Sans" charset="0"/>
              </a:rPr>
              <a:t>Each </a:t>
            </a:r>
            <a:r>
              <a:rPr lang="en-US" altLang="en-US" sz="2308" b="1">
                <a:solidFill>
                  <a:srgbClr val="000080"/>
                </a:solidFill>
                <a:ea typeface="DejaVu Sans" charset="0"/>
                <a:cs typeface="DejaVu Sans" charset="0"/>
              </a:rPr>
              <a:t>Link</a:t>
            </a:r>
            <a:r>
              <a:rPr lang="en-US" altLang="en-US" sz="2308">
                <a:solidFill>
                  <a:srgbClr val="000080"/>
                </a:solidFill>
                <a:ea typeface="DejaVu Sans" charset="0"/>
                <a:cs typeface="DejaVu Sans" charset="0"/>
              </a:rPr>
              <a:t> may have a </a:t>
            </a:r>
            <a:r>
              <a:rPr lang="en-US" altLang="en-US" sz="2308" b="1">
                <a:solidFill>
                  <a:srgbClr val="000080"/>
                </a:solidFill>
                <a:ea typeface="DejaVu Sans" charset="0"/>
                <a:cs typeface="DejaVu Sans" charset="0"/>
              </a:rPr>
              <a:t>Filter</a:t>
            </a:r>
            <a:r>
              <a:rPr lang="en-US" altLang="en-US" sz="2308">
                <a:solidFill>
                  <a:srgbClr val="000080"/>
                </a:solidFill>
                <a:ea typeface="DejaVu Sans" charset="0"/>
                <a:cs typeface="DejaVu Sans" charset="0"/>
              </a:rPr>
              <a:t> which evaluates which messages may travel along it.</a:t>
            </a:r>
          </a:p>
          <a:p>
            <a:pPr>
              <a:lnSpc>
                <a:spcPct val="93000"/>
              </a:lnSpc>
              <a:spcAft>
                <a:spcPts val="2285"/>
              </a:spcAft>
              <a:buClr>
                <a:srgbClr val="000080"/>
              </a:buClr>
              <a:buSzPct val="45000"/>
            </a:pPr>
            <a:r>
              <a:rPr lang="en-US" altLang="en-US" sz="2308" b="1">
                <a:solidFill>
                  <a:srgbClr val="000080"/>
                </a:solidFill>
                <a:ea typeface="DejaVu Sans" charset="0"/>
                <a:cs typeface="DejaVu Sans" charset="0"/>
              </a:rPr>
              <a:t>Filters</a:t>
            </a:r>
            <a:r>
              <a:rPr lang="en-US" altLang="en-US" sz="2308">
                <a:solidFill>
                  <a:srgbClr val="000080"/>
                </a:solidFill>
                <a:ea typeface="DejaVu Sans" charset="0"/>
                <a:cs typeface="DejaVu Sans" charset="0"/>
              </a:rPr>
              <a:t> are evaluated against immutable properties of the Message.</a:t>
            </a:r>
          </a:p>
          <a:p>
            <a:pPr>
              <a:lnSpc>
                <a:spcPct val="93000"/>
              </a:lnSpc>
              <a:spcAft>
                <a:spcPts val="2285"/>
              </a:spcAft>
              <a:buClr>
                <a:srgbClr val="000080"/>
              </a:buClr>
              <a:buSzPct val="45000"/>
            </a:pPr>
            <a:r>
              <a:rPr lang="en-US" altLang="en-US" sz="2308" b="1">
                <a:solidFill>
                  <a:srgbClr val="000080"/>
                </a:solidFill>
                <a:ea typeface="DejaVu Sans" charset="0"/>
                <a:cs typeface="DejaVu Sans" charset="0"/>
              </a:rPr>
              <a:t>Filter </a:t>
            </a:r>
            <a:r>
              <a:rPr lang="en-US" altLang="en-US" sz="2308">
                <a:solidFill>
                  <a:srgbClr val="000080"/>
                </a:solidFill>
                <a:ea typeface="DejaVu Sans" charset="0"/>
                <a:cs typeface="DejaVu Sans" charset="0"/>
              </a:rPr>
              <a:t>syntax determined by the Filter Type, e.g. SQL, XQuery</a:t>
            </a:r>
          </a:p>
        </p:txBody>
      </p:sp>
      <p:sp>
        <p:nvSpPr>
          <p:cNvPr id="182281" name="Oval 9"/>
          <p:cNvSpPr>
            <a:spLocks noChangeArrowheads="1"/>
          </p:cNvSpPr>
          <p:nvPr/>
        </p:nvSpPr>
        <p:spPr bwMode="auto">
          <a:xfrm>
            <a:off x="2838451" y="5149362"/>
            <a:ext cx="206619" cy="191966"/>
          </a:xfrm>
          <a:prstGeom prst="ellipse">
            <a:avLst/>
          </a:prstGeom>
          <a:gradFill rotWithShape="0">
            <a:gsLst>
              <a:gs pos="0">
                <a:srgbClr val="FFFFFF"/>
              </a:gs>
              <a:gs pos="100000">
                <a:srgbClr val="FF00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62"/>
          </a:p>
        </p:txBody>
      </p:sp>
      <p:sp>
        <p:nvSpPr>
          <p:cNvPr id="182282" name="Oval 10"/>
          <p:cNvSpPr>
            <a:spLocks noChangeArrowheads="1"/>
          </p:cNvSpPr>
          <p:nvPr/>
        </p:nvSpPr>
        <p:spPr bwMode="auto">
          <a:xfrm>
            <a:off x="2513135" y="4909039"/>
            <a:ext cx="206619" cy="190500"/>
          </a:xfrm>
          <a:prstGeom prst="ellipse">
            <a:avLst/>
          </a:prstGeom>
          <a:gradFill rotWithShape="0">
            <a:gsLst>
              <a:gs pos="0">
                <a:srgbClr val="FFFFFF"/>
              </a:gs>
              <a:gs pos="100000">
                <a:srgbClr val="00FF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62"/>
          </a:p>
        </p:txBody>
      </p:sp>
      <p:sp>
        <p:nvSpPr>
          <p:cNvPr id="182283" name="Oval 11"/>
          <p:cNvSpPr>
            <a:spLocks noChangeArrowheads="1"/>
          </p:cNvSpPr>
          <p:nvPr/>
        </p:nvSpPr>
        <p:spPr bwMode="auto">
          <a:xfrm>
            <a:off x="2513135" y="4909039"/>
            <a:ext cx="206619" cy="190500"/>
          </a:xfrm>
          <a:prstGeom prst="ellipse">
            <a:avLst/>
          </a:prstGeom>
          <a:gradFill rotWithShape="0">
            <a:gsLst>
              <a:gs pos="0">
                <a:srgbClr val="FFFFFF"/>
              </a:gs>
              <a:gs pos="100000">
                <a:srgbClr val="00FF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62"/>
          </a:p>
        </p:txBody>
      </p:sp>
      <p:sp>
        <p:nvSpPr>
          <p:cNvPr id="182284" name="Oval 12"/>
          <p:cNvSpPr>
            <a:spLocks noChangeArrowheads="1"/>
          </p:cNvSpPr>
          <p:nvPr/>
        </p:nvSpPr>
        <p:spPr bwMode="auto">
          <a:xfrm>
            <a:off x="3034812" y="4667250"/>
            <a:ext cx="208085" cy="191965"/>
          </a:xfrm>
          <a:prstGeom prst="ellipse">
            <a:avLst/>
          </a:prstGeom>
          <a:gradFill rotWithShape="0">
            <a:gsLst>
              <a:gs pos="0">
                <a:srgbClr val="FFFFFF"/>
              </a:gs>
              <a:gs pos="100000">
                <a:srgbClr val="FFFF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62"/>
          </a:p>
        </p:txBody>
      </p:sp>
      <p:sp>
        <p:nvSpPr>
          <p:cNvPr id="182285" name="Oval 13"/>
          <p:cNvSpPr>
            <a:spLocks noChangeArrowheads="1"/>
          </p:cNvSpPr>
          <p:nvPr/>
        </p:nvSpPr>
        <p:spPr bwMode="auto">
          <a:xfrm>
            <a:off x="3132993" y="5181600"/>
            <a:ext cx="208085" cy="190500"/>
          </a:xfrm>
          <a:prstGeom prst="ellipse">
            <a:avLst/>
          </a:prstGeom>
          <a:gradFill rotWithShape="0">
            <a:gsLst>
              <a:gs pos="0">
                <a:srgbClr val="FFFFFF"/>
              </a:gs>
              <a:gs pos="100000">
                <a:srgbClr val="FFFF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62"/>
          </a:p>
        </p:txBody>
      </p:sp>
      <p:sp>
        <p:nvSpPr>
          <p:cNvPr id="182286" name="Oval 14"/>
          <p:cNvSpPr>
            <a:spLocks noChangeArrowheads="1"/>
          </p:cNvSpPr>
          <p:nvPr/>
        </p:nvSpPr>
        <p:spPr bwMode="auto">
          <a:xfrm>
            <a:off x="2545374" y="5150828"/>
            <a:ext cx="208085" cy="190500"/>
          </a:xfrm>
          <a:prstGeom prst="ellipse">
            <a:avLst/>
          </a:prstGeom>
          <a:gradFill rotWithShape="0">
            <a:gsLst>
              <a:gs pos="0">
                <a:srgbClr val="FFFFFF"/>
              </a:gs>
              <a:gs pos="100000">
                <a:srgbClr val="FFFF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62"/>
          </a:p>
        </p:txBody>
      </p:sp>
      <p:sp>
        <p:nvSpPr>
          <p:cNvPr id="182287" name="Oval 15"/>
          <p:cNvSpPr>
            <a:spLocks noChangeArrowheads="1"/>
          </p:cNvSpPr>
          <p:nvPr/>
        </p:nvSpPr>
        <p:spPr bwMode="auto">
          <a:xfrm>
            <a:off x="2870689" y="4456235"/>
            <a:ext cx="208085" cy="191965"/>
          </a:xfrm>
          <a:prstGeom prst="ellipse">
            <a:avLst/>
          </a:prstGeom>
          <a:gradFill rotWithShape="0">
            <a:gsLst>
              <a:gs pos="0">
                <a:srgbClr val="FFFFFF"/>
              </a:gs>
              <a:gs pos="100000">
                <a:srgbClr val="00FF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62"/>
          </a:p>
        </p:txBody>
      </p:sp>
      <p:sp>
        <p:nvSpPr>
          <p:cNvPr id="182288" name="Oval 16"/>
          <p:cNvSpPr>
            <a:spLocks noChangeArrowheads="1"/>
          </p:cNvSpPr>
          <p:nvPr/>
        </p:nvSpPr>
        <p:spPr bwMode="auto">
          <a:xfrm>
            <a:off x="3295651" y="4999893"/>
            <a:ext cx="208085" cy="191966"/>
          </a:xfrm>
          <a:prstGeom prst="ellipse">
            <a:avLst/>
          </a:prstGeom>
          <a:gradFill rotWithShape="0">
            <a:gsLst>
              <a:gs pos="0">
                <a:srgbClr val="FFFFFF"/>
              </a:gs>
              <a:gs pos="100000">
                <a:srgbClr val="00FF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62"/>
          </a:p>
        </p:txBody>
      </p:sp>
      <p:sp>
        <p:nvSpPr>
          <p:cNvPr id="182289" name="Oval 17"/>
          <p:cNvSpPr>
            <a:spLocks noChangeArrowheads="1"/>
          </p:cNvSpPr>
          <p:nvPr/>
        </p:nvSpPr>
        <p:spPr bwMode="auto">
          <a:xfrm>
            <a:off x="2773974" y="4667250"/>
            <a:ext cx="206619" cy="191965"/>
          </a:xfrm>
          <a:prstGeom prst="ellipse">
            <a:avLst/>
          </a:prstGeom>
          <a:gradFill rotWithShape="0">
            <a:gsLst>
              <a:gs pos="0">
                <a:srgbClr val="FFFFFF"/>
              </a:gs>
              <a:gs pos="100000">
                <a:srgbClr val="FF00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62"/>
          </a:p>
        </p:txBody>
      </p:sp>
      <p:sp>
        <p:nvSpPr>
          <p:cNvPr id="182290" name="Oval 18"/>
          <p:cNvSpPr>
            <a:spLocks noChangeArrowheads="1"/>
          </p:cNvSpPr>
          <p:nvPr/>
        </p:nvSpPr>
        <p:spPr bwMode="auto">
          <a:xfrm>
            <a:off x="3295651" y="4758104"/>
            <a:ext cx="208085" cy="191965"/>
          </a:xfrm>
          <a:prstGeom prst="ellipse">
            <a:avLst/>
          </a:prstGeom>
          <a:gradFill rotWithShape="0">
            <a:gsLst>
              <a:gs pos="0">
                <a:srgbClr val="FFFFFF"/>
              </a:gs>
              <a:gs pos="100000">
                <a:srgbClr val="FF00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62"/>
          </a:p>
        </p:txBody>
      </p:sp>
      <p:sp>
        <p:nvSpPr>
          <p:cNvPr id="182291" name="Oval 19"/>
          <p:cNvSpPr>
            <a:spLocks noChangeArrowheads="1"/>
          </p:cNvSpPr>
          <p:nvPr/>
        </p:nvSpPr>
        <p:spPr bwMode="auto">
          <a:xfrm>
            <a:off x="2514600" y="4639408"/>
            <a:ext cx="206620" cy="190500"/>
          </a:xfrm>
          <a:prstGeom prst="ellipse">
            <a:avLst/>
          </a:prstGeom>
          <a:gradFill rotWithShape="0">
            <a:gsLst>
              <a:gs pos="0">
                <a:srgbClr val="FFFFFF"/>
              </a:gs>
              <a:gs pos="100000">
                <a:srgbClr val="FFFF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62"/>
          </a:p>
        </p:txBody>
      </p:sp>
      <p:sp>
        <p:nvSpPr>
          <p:cNvPr id="182292" name="Oval 20"/>
          <p:cNvSpPr>
            <a:spLocks noChangeArrowheads="1"/>
          </p:cNvSpPr>
          <p:nvPr/>
        </p:nvSpPr>
        <p:spPr bwMode="auto">
          <a:xfrm>
            <a:off x="2806212" y="4910505"/>
            <a:ext cx="208085" cy="190500"/>
          </a:xfrm>
          <a:prstGeom prst="ellipse">
            <a:avLst/>
          </a:prstGeom>
          <a:gradFill rotWithShape="0">
            <a:gsLst>
              <a:gs pos="0">
                <a:srgbClr val="FFFFFF"/>
              </a:gs>
              <a:gs pos="100000">
                <a:srgbClr val="00FF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62"/>
          </a:p>
        </p:txBody>
      </p:sp>
      <p:sp>
        <p:nvSpPr>
          <p:cNvPr id="182293" name="Oval 21"/>
          <p:cNvSpPr>
            <a:spLocks noChangeArrowheads="1"/>
          </p:cNvSpPr>
          <p:nvPr/>
        </p:nvSpPr>
        <p:spPr bwMode="auto">
          <a:xfrm>
            <a:off x="3067051" y="4939812"/>
            <a:ext cx="208085" cy="190500"/>
          </a:xfrm>
          <a:prstGeom prst="ellipse">
            <a:avLst/>
          </a:prstGeom>
          <a:gradFill rotWithShape="0">
            <a:gsLst>
              <a:gs pos="0">
                <a:srgbClr val="FFFFFF"/>
              </a:gs>
              <a:gs pos="100000">
                <a:srgbClr val="FF0000"/>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62"/>
          </a:p>
        </p:txBody>
      </p:sp>
      <p:sp>
        <p:nvSpPr>
          <p:cNvPr id="182294" name="Text Box 22"/>
          <p:cNvSpPr txBox="1">
            <a:spLocks noChangeArrowheads="1"/>
          </p:cNvSpPr>
          <p:nvPr/>
        </p:nvSpPr>
        <p:spPr bwMode="auto">
          <a:xfrm>
            <a:off x="3981451" y="4454770"/>
            <a:ext cx="1227992" cy="290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8948" tIns="39474" rIns="78948" bIns="39474"/>
          <a:lstStyle>
            <a:lvl1pPr defTabSz="434975">
              <a:tabLst>
                <a:tab pos="687388" algn="l"/>
              </a:tabLst>
              <a:defRPr sz="600">
                <a:solidFill>
                  <a:schemeClr val="tx1"/>
                </a:solidFill>
                <a:latin typeface="Arial" charset="0"/>
              </a:defRPr>
            </a:lvl1pPr>
            <a:lvl2pPr marL="409575" indent="-204788" defTabSz="434975">
              <a:tabLst>
                <a:tab pos="687388" algn="l"/>
              </a:tabLst>
              <a:defRPr sz="600">
                <a:solidFill>
                  <a:schemeClr val="tx1"/>
                </a:solidFill>
                <a:latin typeface="Arial" charset="0"/>
              </a:defRPr>
            </a:lvl2pPr>
            <a:lvl3pPr marL="615950" indent="-206375" defTabSz="434975">
              <a:tabLst>
                <a:tab pos="687388" algn="l"/>
              </a:tabLst>
              <a:defRPr sz="600">
                <a:solidFill>
                  <a:schemeClr val="tx1"/>
                </a:solidFill>
                <a:latin typeface="Arial" charset="0"/>
              </a:defRPr>
            </a:lvl3pPr>
            <a:lvl4pPr marL="820738" indent="-204788" defTabSz="434975">
              <a:tabLst>
                <a:tab pos="687388" algn="l"/>
              </a:tabLst>
              <a:defRPr sz="600">
                <a:solidFill>
                  <a:schemeClr val="tx1"/>
                </a:solidFill>
                <a:latin typeface="Arial" charset="0"/>
              </a:defRPr>
            </a:lvl4pPr>
            <a:lvl5pPr marL="1025525" indent="-204788" defTabSz="434975">
              <a:tabLst>
                <a:tab pos="687388" algn="l"/>
              </a:tabLst>
              <a:defRPr sz="600">
                <a:solidFill>
                  <a:schemeClr val="tx1"/>
                </a:solidFill>
                <a:latin typeface="Arial" charset="0"/>
              </a:defRPr>
            </a:lvl5pPr>
            <a:lvl6pPr marL="1482725" indent="-204788" algn="ctr" defTabSz="434975" eaLnBrk="0" fontAlgn="base" hangingPunct="0">
              <a:spcBef>
                <a:spcPct val="0"/>
              </a:spcBef>
              <a:spcAft>
                <a:spcPct val="0"/>
              </a:spcAft>
              <a:tabLst>
                <a:tab pos="687388" algn="l"/>
              </a:tabLst>
              <a:defRPr sz="600">
                <a:solidFill>
                  <a:schemeClr val="tx1"/>
                </a:solidFill>
                <a:latin typeface="Arial" charset="0"/>
              </a:defRPr>
            </a:lvl6pPr>
            <a:lvl7pPr marL="1939925" indent="-204788" algn="ctr" defTabSz="434975" eaLnBrk="0" fontAlgn="base" hangingPunct="0">
              <a:spcBef>
                <a:spcPct val="0"/>
              </a:spcBef>
              <a:spcAft>
                <a:spcPct val="0"/>
              </a:spcAft>
              <a:tabLst>
                <a:tab pos="687388" algn="l"/>
              </a:tabLst>
              <a:defRPr sz="600">
                <a:solidFill>
                  <a:schemeClr val="tx1"/>
                </a:solidFill>
                <a:latin typeface="Arial" charset="0"/>
              </a:defRPr>
            </a:lvl7pPr>
            <a:lvl8pPr marL="2397125" indent="-204788" algn="ctr" defTabSz="434975" eaLnBrk="0" fontAlgn="base" hangingPunct="0">
              <a:spcBef>
                <a:spcPct val="0"/>
              </a:spcBef>
              <a:spcAft>
                <a:spcPct val="0"/>
              </a:spcAft>
              <a:tabLst>
                <a:tab pos="687388" algn="l"/>
              </a:tabLst>
              <a:defRPr sz="600">
                <a:solidFill>
                  <a:schemeClr val="tx1"/>
                </a:solidFill>
                <a:latin typeface="Arial" charset="0"/>
              </a:defRPr>
            </a:lvl8pPr>
            <a:lvl9pPr marL="2854325" indent="-204788" algn="ctr" defTabSz="434975" eaLnBrk="0" fontAlgn="base" hangingPunct="0">
              <a:spcBef>
                <a:spcPct val="0"/>
              </a:spcBef>
              <a:spcAft>
                <a:spcPct val="0"/>
              </a:spcAft>
              <a:tabLst>
                <a:tab pos="687388" algn="l"/>
              </a:tabLst>
              <a:defRPr sz="600">
                <a:solidFill>
                  <a:schemeClr val="tx1"/>
                </a:solidFill>
                <a:latin typeface="Arial" charset="0"/>
              </a:defRPr>
            </a:lvl9pPr>
          </a:lstStyle>
          <a:p>
            <a:pPr algn="l" eaLnBrk="1">
              <a:lnSpc>
                <a:spcPct val="93000"/>
              </a:lnSpc>
              <a:buClr>
                <a:srgbClr val="000000"/>
              </a:buClr>
              <a:buSzPct val="45000"/>
              <a:buFont typeface="Wingdings" charset="2"/>
              <a:buNone/>
            </a:pPr>
            <a:r>
              <a:rPr lang="en-US" altLang="en-US" sz="1569">
                <a:solidFill>
                  <a:srgbClr val="000000"/>
                </a:solidFill>
                <a:ea typeface="DejaVu Sans" charset="0"/>
                <a:cs typeface="DejaVu Sans" charset="0"/>
              </a:rPr>
              <a:t>color = 'red'</a:t>
            </a:r>
          </a:p>
        </p:txBody>
      </p:sp>
      <p:sp>
        <p:nvSpPr>
          <p:cNvPr id="182295" name="Text Box 23"/>
          <p:cNvSpPr txBox="1">
            <a:spLocks noChangeArrowheads="1"/>
          </p:cNvSpPr>
          <p:nvPr/>
        </p:nvSpPr>
        <p:spPr bwMode="auto">
          <a:xfrm>
            <a:off x="3915508" y="5480539"/>
            <a:ext cx="1496158" cy="290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8948" tIns="39474" rIns="78948" bIns="39474"/>
          <a:lstStyle>
            <a:lvl1pPr defTabSz="434975">
              <a:tabLst>
                <a:tab pos="687388" algn="l"/>
                <a:tab pos="1376363" algn="l"/>
              </a:tabLst>
              <a:defRPr sz="600">
                <a:solidFill>
                  <a:schemeClr val="tx1"/>
                </a:solidFill>
                <a:latin typeface="Arial" charset="0"/>
              </a:defRPr>
            </a:lvl1pPr>
            <a:lvl2pPr marL="409575" indent="-204788" defTabSz="434975">
              <a:tabLst>
                <a:tab pos="687388" algn="l"/>
                <a:tab pos="1376363" algn="l"/>
              </a:tabLst>
              <a:defRPr sz="600">
                <a:solidFill>
                  <a:schemeClr val="tx1"/>
                </a:solidFill>
                <a:latin typeface="Arial" charset="0"/>
              </a:defRPr>
            </a:lvl2pPr>
            <a:lvl3pPr marL="615950" indent="-206375" defTabSz="434975">
              <a:tabLst>
                <a:tab pos="687388" algn="l"/>
                <a:tab pos="1376363" algn="l"/>
              </a:tabLst>
              <a:defRPr sz="600">
                <a:solidFill>
                  <a:schemeClr val="tx1"/>
                </a:solidFill>
                <a:latin typeface="Arial" charset="0"/>
              </a:defRPr>
            </a:lvl3pPr>
            <a:lvl4pPr marL="820738" indent="-204788" defTabSz="434975">
              <a:tabLst>
                <a:tab pos="687388" algn="l"/>
                <a:tab pos="1376363" algn="l"/>
              </a:tabLst>
              <a:defRPr sz="600">
                <a:solidFill>
                  <a:schemeClr val="tx1"/>
                </a:solidFill>
                <a:latin typeface="Arial" charset="0"/>
              </a:defRPr>
            </a:lvl4pPr>
            <a:lvl5pPr marL="1025525" indent="-204788" defTabSz="434975">
              <a:tabLst>
                <a:tab pos="687388" algn="l"/>
                <a:tab pos="1376363" algn="l"/>
              </a:tabLst>
              <a:defRPr sz="600">
                <a:solidFill>
                  <a:schemeClr val="tx1"/>
                </a:solidFill>
                <a:latin typeface="Arial" charset="0"/>
              </a:defRPr>
            </a:lvl5pPr>
            <a:lvl6pPr marL="1482725" indent="-204788" algn="ctr" defTabSz="434975" eaLnBrk="0" fontAlgn="base" hangingPunct="0">
              <a:spcBef>
                <a:spcPct val="0"/>
              </a:spcBef>
              <a:spcAft>
                <a:spcPct val="0"/>
              </a:spcAft>
              <a:tabLst>
                <a:tab pos="687388" algn="l"/>
                <a:tab pos="1376363" algn="l"/>
              </a:tabLst>
              <a:defRPr sz="600">
                <a:solidFill>
                  <a:schemeClr val="tx1"/>
                </a:solidFill>
                <a:latin typeface="Arial" charset="0"/>
              </a:defRPr>
            </a:lvl6pPr>
            <a:lvl7pPr marL="1939925" indent="-204788" algn="ctr" defTabSz="434975" eaLnBrk="0" fontAlgn="base" hangingPunct="0">
              <a:spcBef>
                <a:spcPct val="0"/>
              </a:spcBef>
              <a:spcAft>
                <a:spcPct val="0"/>
              </a:spcAft>
              <a:tabLst>
                <a:tab pos="687388" algn="l"/>
                <a:tab pos="1376363" algn="l"/>
              </a:tabLst>
              <a:defRPr sz="600">
                <a:solidFill>
                  <a:schemeClr val="tx1"/>
                </a:solidFill>
                <a:latin typeface="Arial" charset="0"/>
              </a:defRPr>
            </a:lvl7pPr>
            <a:lvl8pPr marL="2397125" indent="-204788" algn="ctr" defTabSz="434975" eaLnBrk="0" fontAlgn="base" hangingPunct="0">
              <a:spcBef>
                <a:spcPct val="0"/>
              </a:spcBef>
              <a:spcAft>
                <a:spcPct val="0"/>
              </a:spcAft>
              <a:tabLst>
                <a:tab pos="687388" algn="l"/>
                <a:tab pos="1376363" algn="l"/>
              </a:tabLst>
              <a:defRPr sz="600">
                <a:solidFill>
                  <a:schemeClr val="tx1"/>
                </a:solidFill>
                <a:latin typeface="Arial" charset="0"/>
              </a:defRPr>
            </a:lvl8pPr>
            <a:lvl9pPr marL="2854325" indent="-204788" algn="ctr" defTabSz="434975" eaLnBrk="0" fontAlgn="base" hangingPunct="0">
              <a:spcBef>
                <a:spcPct val="0"/>
              </a:spcBef>
              <a:spcAft>
                <a:spcPct val="0"/>
              </a:spcAft>
              <a:tabLst>
                <a:tab pos="687388" algn="l"/>
                <a:tab pos="1376363" algn="l"/>
              </a:tabLst>
              <a:defRPr sz="600">
                <a:solidFill>
                  <a:schemeClr val="tx1"/>
                </a:solidFill>
                <a:latin typeface="Arial" charset="0"/>
              </a:defRPr>
            </a:lvl9pPr>
          </a:lstStyle>
          <a:p>
            <a:pPr algn="l" eaLnBrk="1">
              <a:lnSpc>
                <a:spcPct val="93000"/>
              </a:lnSpc>
              <a:buClr>
                <a:srgbClr val="000000"/>
              </a:buClr>
              <a:buSzPct val="45000"/>
              <a:buFont typeface="Wingdings" charset="2"/>
              <a:buNone/>
            </a:pPr>
            <a:r>
              <a:rPr lang="en-US" altLang="en-US" sz="1569">
                <a:solidFill>
                  <a:srgbClr val="000000"/>
                </a:solidFill>
                <a:ea typeface="DejaVu Sans" charset="0"/>
                <a:cs typeface="DejaVu Sans" charset="0"/>
              </a:rPr>
              <a:t>color = 'yellow'</a:t>
            </a:r>
          </a:p>
        </p:txBody>
      </p:sp>
    </p:spTree>
    <p:extLst>
      <p:ext uri="{BB962C8B-B14F-4D97-AF65-F5344CB8AC3E}">
        <p14:creationId xmlns:p14="http://schemas.microsoft.com/office/powerpoint/2010/main" val="111184391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0 0 L 0.35545 -0.14884 " pathEditMode="relative" ptsTypes="AA">
                                      <p:cBhvr>
                                        <p:cTn id="6" dur="2000" fill="hold"/>
                                        <p:tgtEl>
                                          <p:spTgt spid="182289"/>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35545 -0.14884 " pathEditMode="relative" ptsTypes="AA">
                                      <p:cBhvr>
                                        <p:cTn id="8" dur="2000" fill="hold"/>
                                        <p:tgtEl>
                                          <p:spTgt spid="182281"/>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L 0.35545 -0.14884 " pathEditMode="relative" ptsTypes="AA">
                                      <p:cBhvr>
                                        <p:cTn id="10" dur="2000" fill="hold"/>
                                        <p:tgtEl>
                                          <p:spTgt spid="182293"/>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L 0.35545 -0.14884 " pathEditMode="relative" ptsTypes="AA">
                                      <p:cBhvr>
                                        <p:cTn id="12" dur="2000" fill="hold"/>
                                        <p:tgtEl>
                                          <p:spTgt spid="182290"/>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 L 0.38045 0.10486 " pathEditMode="relative" ptsTypes="AA">
                                      <p:cBhvr>
                                        <p:cTn id="14" dur="2000" fill="hold"/>
                                        <p:tgtEl>
                                          <p:spTgt spid="182291"/>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 L 0.38045 0.10486 " pathEditMode="relative" ptsTypes="AA">
                                      <p:cBhvr>
                                        <p:cTn id="16" dur="2000" fill="hold"/>
                                        <p:tgtEl>
                                          <p:spTgt spid="182286"/>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38045 0.10486 " pathEditMode="relative" ptsTypes="AA">
                                      <p:cBhvr>
                                        <p:cTn id="18" dur="2000" fill="hold"/>
                                        <p:tgtEl>
                                          <p:spTgt spid="182284"/>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38045 0.10486 " pathEditMode="relative" ptsTypes="AA">
                                      <p:cBhvr>
                                        <p:cTn id="20" dur="2000" fill="hold"/>
                                        <p:tgtEl>
                                          <p:spTgt spid="18228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81" grpId="0" animBg="1"/>
      <p:bldP spid="182284" grpId="0" animBg="1"/>
      <p:bldP spid="182285" grpId="0" animBg="1"/>
      <p:bldP spid="182286" grpId="0" animBg="1"/>
      <p:bldP spid="182289" grpId="0" animBg="1"/>
      <p:bldP spid="182290" grpId="0" animBg="1"/>
      <p:bldP spid="182291" grpId="0" animBg="1"/>
      <p:bldP spid="182293"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idx="4294967295"/>
          </p:nvPr>
        </p:nvSpPr>
        <p:spPr/>
        <p:txBody>
          <a:bodyPr/>
          <a:lstStyle/>
          <a:p>
            <a:r>
              <a:rPr lang="en-GB" altLang="en-US"/>
              <a:t>Inter-Network Connectivity</a:t>
            </a:r>
            <a:endParaRPr lang="en-US" altLang="en-US"/>
          </a:p>
        </p:txBody>
      </p:sp>
      <p:pic>
        <p:nvPicPr>
          <p:cNvPr id="1044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354" y="1704243"/>
            <a:ext cx="7697666" cy="3858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859054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2F1A443-5E77-A147-A07D-B3DE8426F1F0}"/>
              </a:ext>
            </a:extLst>
          </p:cNvPr>
          <p:cNvPicPr>
            <a:picLocks noGrp="1" noChangeAspect="1"/>
          </p:cNvPicPr>
          <p:nvPr>
            <p:ph idx="1"/>
          </p:nvPr>
        </p:nvPicPr>
        <p:blipFill>
          <a:blip r:embed="rId2"/>
          <a:stretch>
            <a:fillRect/>
          </a:stretch>
        </p:blipFill>
        <p:spPr>
          <a:xfrm>
            <a:off x="-32460" y="1"/>
            <a:ext cx="9030268" cy="6858000"/>
          </a:xfrm>
        </p:spPr>
      </p:pic>
      <p:sp>
        <p:nvSpPr>
          <p:cNvPr id="2" name="Titre 1">
            <a:extLst>
              <a:ext uri="{FF2B5EF4-FFF2-40B4-BE49-F238E27FC236}">
                <a16:creationId xmlns:a16="http://schemas.microsoft.com/office/drawing/2014/main" id="{5BB1FD6B-F6BA-294C-AFDA-1E80358F9BCA}"/>
              </a:ext>
            </a:extLst>
          </p:cNvPr>
          <p:cNvSpPr>
            <a:spLocks noGrp="1"/>
          </p:cNvSpPr>
          <p:nvPr>
            <p:ph type="title"/>
          </p:nvPr>
        </p:nvSpPr>
        <p:spPr>
          <a:xfrm>
            <a:off x="-32460" y="0"/>
            <a:ext cx="8229600" cy="1143000"/>
          </a:xfrm>
        </p:spPr>
        <p:txBody>
          <a:bodyPr/>
          <a:lstStyle/>
          <a:p>
            <a:r>
              <a:rPr lang="fr-FR" dirty="0"/>
              <a:t>Amazon AWS</a:t>
            </a:r>
          </a:p>
        </p:txBody>
      </p:sp>
    </p:spTree>
    <p:extLst>
      <p:ext uri="{BB962C8B-B14F-4D97-AF65-F5344CB8AC3E}">
        <p14:creationId xmlns:p14="http://schemas.microsoft.com/office/powerpoint/2010/main" val="15896315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p:txBody>
          <a:bodyPr/>
          <a:lstStyle/>
          <a:p>
            <a:r>
              <a:rPr lang="en-GB" altLang="en-US"/>
              <a:t>Inter-Company Firewalls</a:t>
            </a:r>
          </a:p>
        </p:txBody>
      </p:sp>
      <p:pic>
        <p:nvPicPr>
          <p:cNvPr id="645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339" y="1264627"/>
            <a:ext cx="8064012" cy="4659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3885273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4" name="Rectangle 6"/>
          <p:cNvSpPr>
            <a:spLocks noGrp="1" noChangeArrowheads="1"/>
          </p:cNvSpPr>
          <p:nvPr>
            <p:ph type="ctrTitle" idx="4294967295"/>
          </p:nvPr>
        </p:nvSpPr>
        <p:spPr>
          <a:xfrm>
            <a:off x="685800" y="2230316"/>
            <a:ext cx="7772400" cy="1356946"/>
          </a:xfrm>
        </p:spPr>
        <p:txBody>
          <a:bodyPr/>
          <a:lstStyle/>
          <a:p>
            <a:r>
              <a:rPr lang="en-US" altLang="en-US"/>
              <a:t>   Some Typical Usage Patterns</a:t>
            </a:r>
          </a:p>
        </p:txBody>
      </p:sp>
    </p:spTree>
    <p:extLst>
      <p:ext uri="{BB962C8B-B14F-4D97-AF65-F5344CB8AC3E}">
        <p14:creationId xmlns:p14="http://schemas.microsoft.com/office/powerpoint/2010/main" val="2740937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ChangeArrowheads="1"/>
          </p:cNvSpPr>
          <p:nvPr/>
        </p:nvSpPr>
        <p:spPr bwMode="auto">
          <a:xfrm>
            <a:off x="1185497" y="2532185"/>
            <a:ext cx="1066800" cy="641838"/>
          </a:xfrm>
          <a:prstGeom prst="rect">
            <a:avLst/>
          </a:prstGeom>
          <a:solidFill>
            <a:schemeClr val="accent1"/>
          </a:solidFill>
          <a:ln w="9525">
            <a:solidFill>
              <a:schemeClr val="tx1"/>
            </a:solidFill>
            <a:miter lim="800000"/>
            <a:headEnd/>
            <a:tailEnd/>
          </a:ln>
          <a:effectLst>
            <a:outerShdw blurRad="63500" dist="107763" dir="2700000" algn="ctr" rotWithShape="0">
              <a:schemeClr val="bg2">
                <a:alpha val="50000"/>
              </a:schemeClr>
            </a:outerShdw>
          </a:effectLst>
        </p:spPr>
        <p:txBody>
          <a:bodyPr wrap="none" anchor="ctr"/>
          <a:lstStyle/>
          <a:p>
            <a:pPr eaLnBrk="1" hangingPunct="1"/>
            <a:r>
              <a:rPr lang="en-US" altLang="en-US" sz="1292">
                <a:ea typeface="Arial" charset="0"/>
                <a:cs typeface="Arial" charset="0"/>
              </a:rPr>
              <a:t>Client</a:t>
            </a:r>
          </a:p>
          <a:p>
            <a:pPr eaLnBrk="1" hangingPunct="1"/>
            <a:r>
              <a:rPr lang="en-US" altLang="en-US" sz="1292">
                <a:ea typeface="Arial" charset="0"/>
                <a:cs typeface="Arial" charset="0"/>
              </a:rPr>
              <a:t>Producer</a:t>
            </a:r>
          </a:p>
        </p:txBody>
      </p:sp>
      <p:sp>
        <p:nvSpPr>
          <p:cNvPr id="110595" name="Rectangle 3"/>
          <p:cNvSpPr>
            <a:spLocks noChangeArrowheads="1"/>
          </p:cNvSpPr>
          <p:nvPr/>
        </p:nvSpPr>
        <p:spPr bwMode="auto">
          <a:xfrm>
            <a:off x="3776297" y="1951892"/>
            <a:ext cx="2485292" cy="1758462"/>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none"/>
          <a:lstStyle/>
          <a:p>
            <a:pPr eaLnBrk="1" hangingPunct="1"/>
            <a:r>
              <a:rPr lang="en-US" altLang="en-US" sz="1662">
                <a:ea typeface="Arial" charset="0"/>
                <a:cs typeface="Arial" charset="0"/>
              </a:rPr>
              <a:t>AMQP Broker</a:t>
            </a:r>
          </a:p>
        </p:txBody>
      </p:sp>
      <p:sp>
        <p:nvSpPr>
          <p:cNvPr id="110596" name="Rectangle 4"/>
          <p:cNvSpPr>
            <a:spLocks noChangeArrowheads="1"/>
          </p:cNvSpPr>
          <p:nvPr/>
        </p:nvSpPr>
        <p:spPr bwMode="auto">
          <a:xfrm>
            <a:off x="7461738" y="2875085"/>
            <a:ext cx="1066800" cy="641838"/>
          </a:xfrm>
          <a:prstGeom prst="rect">
            <a:avLst/>
          </a:prstGeom>
          <a:solidFill>
            <a:schemeClr val="accent1"/>
          </a:solidFill>
          <a:ln w="9525">
            <a:solidFill>
              <a:schemeClr val="tx1"/>
            </a:solidFill>
            <a:miter lim="800000"/>
            <a:headEnd/>
            <a:tailEnd/>
          </a:ln>
          <a:effectLst>
            <a:outerShdw blurRad="63500" dist="107763" dir="2700000" algn="ctr" rotWithShape="0">
              <a:schemeClr val="bg2">
                <a:alpha val="50000"/>
              </a:schemeClr>
            </a:outerShdw>
          </a:effectLst>
        </p:spPr>
        <p:txBody>
          <a:bodyPr wrap="none" anchor="ctr"/>
          <a:lstStyle/>
          <a:p>
            <a:pPr eaLnBrk="1" hangingPunct="1"/>
            <a:r>
              <a:rPr lang="en-US" altLang="en-US" sz="1292">
                <a:ea typeface="Arial" charset="0"/>
                <a:cs typeface="Arial" charset="0"/>
              </a:rPr>
              <a:t>Client</a:t>
            </a:r>
            <a:br>
              <a:rPr lang="en-US" altLang="en-US" sz="1292">
                <a:ea typeface="Arial" charset="0"/>
                <a:cs typeface="Arial" charset="0"/>
              </a:rPr>
            </a:br>
            <a:r>
              <a:rPr lang="en-US" altLang="en-US" sz="1292">
                <a:ea typeface="Arial" charset="0"/>
                <a:cs typeface="Arial" charset="0"/>
              </a:rPr>
              <a:t>Consumer</a:t>
            </a:r>
          </a:p>
        </p:txBody>
      </p:sp>
      <p:sp>
        <p:nvSpPr>
          <p:cNvPr id="110597" name="Line 5"/>
          <p:cNvSpPr>
            <a:spLocks noChangeShapeType="1"/>
          </p:cNvSpPr>
          <p:nvPr/>
        </p:nvSpPr>
        <p:spPr bwMode="auto">
          <a:xfrm>
            <a:off x="4508989" y="3253154"/>
            <a:ext cx="567103"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0598" name="Line 6"/>
          <p:cNvSpPr>
            <a:spLocks noChangeShapeType="1"/>
          </p:cNvSpPr>
          <p:nvPr/>
        </p:nvSpPr>
        <p:spPr bwMode="auto">
          <a:xfrm flipV="1">
            <a:off x="4538297" y="2593731"/>
            <a:ext cx="0" cy="675543"/>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0599" name="Line 7"/>
          <p:cNvSpPr>
            <a:spLocks noChangeShapeType="1"/>
          </p:cNvSpPr>
          <p:nvPr/>
        </p:nvSpPr>
        <p:spPr bwMode="auto">
          <a:xfrm>
            <a:off x="4404946" y="2620108"/>
            <a:ext cx="15240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0600" name="Rectangle 8"/>
          <p:cNvSpPr>
            <a:spLocks noChangeArrowheads="1"/>
          </p:cNvSpPr>
          <p:nvPr/>
        </p:nvSpPr>
        <p:spPr bwMode="auto">
          <a:xfrm>
            <a:off x="4557346" y="3042138"/>
            <a:ext cx="457200" cy="140677"/>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en-US" altLang="en-US" sz="923">
                <a:ea typeface="Arial" charset="0"/>
                <a:cs typeface="Arial" charset="0"/>
              </a:rPr>
              <a:t>Entry 1</a:t>
            </a:r>
          </a:p>
        </p:txBody>
      </p:sp>
      <p:sp>
        <p:nvSpPr>
          <p:cNvPr id="110601" name="Rectangle 9"/>
          <p:cNvSpPr>
            <a:spLocks noChangeArrowheads="1"/>
          </p:cNvSpPr>
          <p:nvPr/>
        </p:nvSpPr>
        <p:spPr bwMode="auto">
          <a:xfrm>
            <a:off x="4557346" y="2875085"/>
            <a:ext cx="457200" cy="140677"/>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en-US" altLang="en-US" sz="923">
                <a:ea typeface="Arial" charset="0"/>
                <a:cs typeface="Arial" charset="0"/>
              </a:rPr>
              <a:t>Entry 2</a:t>
            </a:r>
          </a:p>
        </p:txBody>
      </p:sp>
      <p:sp>
        <p:nvSpPr>
          <p:cNvPr id="110602" name="Line 10"/>
          <p:cNvSpPr>
            <a:spLocks noChangeShapeType="1"/>
          </p:cNvSpPr>
          <p:nvPr/>
        </p:nvSpPr>
        <p:spPr bwMode="auto">
          <a:xfrm flipV="1">
            <a:off x="5061438" y="2593731"/>
            <a:ext cx="0" cy="675543"/>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0603" name="Line 11"/>
          <p:cNvSpPr>
            <a:spLocks noChangeShapeType="1"/>
          </p:cNvSpPr>
          <p:nvPr/>
        </p:nvSpPr>
        <p:spPr bwMode="auto">
          <a:xfrm>
            <a:off x="5042389" y="2611315"/>
            <a:ext cx="15240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0604" name="Rectangle 12"/>
          <p:cNvSpPr>
            <a:spLocks noChangeArrowheads="1"/>
          </p:cNvSpPr>
          <p:nvPr/>
        </p:nvSpPr>
        <p:spPr bwMode="auto">
          <a:xfrm>
            <a:off x="4566138" y="2690446"/>
            <a:ext cx="457200" cy="140677"/>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en-US" altLang="en-US" sz="923">
                <a:ea typeface="Arial" charset="0"/>
                <a:cs typeface="Arial" charset="0"/>
              </a:rPr>
              <a:t>Entry 3</a:t>
            </a:r>
          </a:p>
        </p:txBody>
      </p:sp>
      <p:sp>
        <p:nvSpPr>
          <p:cNvPr id="110605" name="Rectangle 13"/>
          <p:cNvSpPr>
            <a:spLocks noChangeArrowheads="1"/>
          </p:cNvSpPr>
          <p:nvPr/>
        </p:nvSpPr>
        <p:spPr bwMode="auto">
          <a:xfrm>
            <a:off x="2146789" y="2584939"/>
            <a:ext cx="1885950" cy="527538"/>
          </a:xfrm>
          <a:prstGeom prst="rect">
            <a:avLst/>
          </a:prstGeom>
          <a:solidFill>
            <a:srgbClr val="EAEAEA">
              <a:alpha val="60001"/>
            </a:srgbClr>
          </a:solidFill>
          <a:ln w="9525">
            <a:solidFill>
              <a:srgbClr val="C0C0C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bIns="0" anchor="b"/>
          <a:lstStyle/>
          <a:p>
            <a:pPr eaLnBrk="1" hangingPunct="1"/>
            <a:r>
              <a:rPr lang="en-US" altLang="en-US" sz="1108" b="1">
                <a:solidFill>
                  <a:schemeClr val="bg2"/>
                </a:solidFill>
                <a:ea typeface="Arial" charset="0"/>
                <a:cs typeface="Arial" charset="0"/>
              </a:rPr>
              <a:t>Session</a:t>
            </a:r>
          </a:p>
        </p:txBody>
      </p:sp>
      <p:sp>
        <p:nvSpPr>
          <p:cNvPr id="110606" name="AutoShape 14"/>
          <p:cNvSpPr>
            <a:spLocks noChangeArrowheads="1"/>
          </p:cNvSpPr>
          <p:nvPr/>
        </p:nvSpPr>
        <p:spPr bwMode="auto">
          <a:xfrm>
            <a:off x="2233247" y="2672861"/>
            <a:ext cx="1733550" cy="193431"/>
          </a:xfrm>
          <a:prstGeom prst="chevron">
            <a:avLst>
              <a:gd name="adj" fmla="val 44313"/>
            </a:avLst>
          </a:prstGeom>
          <a:solidFill>
            <a:srgbClr val="CCFFCC"/>
          </a:solidFill>
          <a:ln w="9525">
            <a:solidFill>
              <a:srgbClr val="339966"/>
            </a:solidFill>
            <a:miter lim="800000"/>
            <a:headEnd/>
            <a:tailEnd/>
          </a:ln>
          <a:effectLst>
            <a:outerShdw blurRad="63500" dist="38099" dir="2700000" algn="ctr" rotWithShape="0">
              <a:schemeClr val="bg2">
                <a:alpha val="74998"/>
              </a:schemeClr>
            </a:outerShdw>
          </a:effectLst>
        </p:spPr>
        <p:txBody>
          <a:bodyPr wrap="none" anchor="ctr"/>
          <a:lstStyle/>
          <a:p>
            <a:pPr eaLnBrk="1" hangingPunct="1"/>
            <a:r>
              <a:rPr lang="en-US" altLang="en-US" sz="1292">
                <a:solidFill>
                  <a:srgbClr val="008000"/>
                </a:solidFill>
                <a:ea typeface="Arial" charset="0"/>
                <a:cs typeface="Arial" charset="0"/>
              </a:rPr>
              <a:t>Link</a:t>
            </a:r>
          </a:p>
        </p:txBody>
      </p:sp>
      <p:sp>
        <p:nvSpPr>
          <p:cNvPr id="110607" name="Rectangle 15"/>
          <p:cNvSpPr>
            <a:spLocks noChangeArrowheads="1"/>
          </p:cNvSpPr>
          <p:nvPr/>
        </p:nvSpPr>
        <p:spPr bwMode="auto">
          <a:xfrm>
            <a:off x="5690089" y="2927839"/>
            <a:ext cx="1885950" cy="527538"/>
          </a:xfrm>
          <a:prstGeom prst="rect">
            <a:avLst/>
          </a:prstGeom>
          <a:solidFill>
            <a:srgbClr val="EAEAEA">
              <a:alpha val="60001"/>
            </a:srgbClr>
          </a:solidFill>
          <a:ln w="9525">
            <a:solidFill>
              <a:srgbClr val="C0C0C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bIns="0" anchor="b"/>
          <a:lstStyle/>
          <a:p>
            <a:pPr eaLnBrk="1" hangingPunct="1"/>
            <a:r>
              <a:rPr lang="en-US" altLang="en-US" sz="1108" b="1">
                <a:solidFill>
                  <a:schemeClr val="bg2"/>
                </a:solidFill>
                <a:ea typeface="Arial" charset="0"/>
                <a:cs typeface="Arial" charset="0"/>
              </a:rPr>
              <a:t>Session</a:t>
            </a:r>
          </a:p>
        </p:txBody>
      </p:sp>
      <p:sp>
        <p:nvSpPr>
          <p:cNvPr id="110608" name="AutoShape 16"/>
          <p:cNvSpPr>
            <a:spLocks noChangeArrowheads="1"/>
          </p:cNvSpPr>
          <p:nvPr/>
        </p:nvSpPr>
        <p:spPr bwMode="auto">
          <a:xfrm>
            <a:off x="5709138" y="3015762"/>
            <a:ext cx="1752600" cy="184638"/>
          </a:xfrm>
          <a:prstGeom prst="chevron">
            <a:avLst>
              <a:gd name="adj" fmla="val 52426"/>
            </a:avLst>
          </a:prstGeom>
          <a:solidFill>
            <a:srgbClr val="CCFFCC"/>
          </a:solidFill>
          <a:ln w="9525">
            <a:solidFill>
              <a:srgbClr val="339966"/>
            </a:solidFill>
            <a:miter lim="800000"/>
            <a:headEnd/>
            <a:tailEnd/>
          </a:ln>
          <a:effectLst>
            <a:outerShdw blurRad="63500" dist="38099" dir="2700000" algn="ctr" rotWithShape="0">
              <a:schemeClr val="bg2">
                <a:alpha val="74998"/>
              </a:schemeClr>
            </a:outerShdw>
          </a:effectLst>
        </p:spPr>
        <p:txBody>
          <a:bodyPr wrap="none" anchor="ctr"/>
          <a:lstStyle/>
          <a:p>
            <a:pPr eaLnBrk="1" hangingPunct="1"/>
            <a:r>
              <a:rPr lang="en-US" altLang="en-US" sz="1292">
                <a:solidFill>
                  <a:srgbClr val="008000"/>
                </a:solidFill>
                <a:ea typeface="Arial" charset="0"/>
                <a:cs typeface="Arial" charset="0"/>
              </a:rPr>
              <a:t>Link</a:t>
            </a:r>
          </a:p>
        </p:txBody>
      </p:sp>
      <p:sp>
        <p:nvSpPr>
          <p:cNvPr id="110609" name="Text Box 17"/>
          <p:cNvSpPr txBox="1">
            <a:spLocks noChangeArrowheads="1"/>
          </p:cNvSpPr>
          <p:nvPr/>
        </p:nvSpPr>
        <p:spPr bwMode="auto">
          <a:xfrm>
            <a:off x="4299438" y="3288324"/>
            <a:ext cx="1400908" cy="376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1" hangingPunct="1">
              <a:spcBef>
                <a:spcPct val="50000"/>
              </a:spcBef>
            </a:pPr>
            <a:r>
              <a:rPr lang="en-US" altLang="en-US" sz="923">
                <a:ea typeface="Arial" charset="0"/>
                <a:cs typeface="Arial" charset="0"/>
              </a:rPr>
              <a:t>Queue </a:t>
            </a:r>
            <a:r>
              <a:rPr lang="en-US" altLang="en-US" sz="738">
                <a:ea typeface="Arial" charset="0"/>
                <a:cs typeface="Arial" charset="0"/>
              </a:rPr>
              <a:t>(source)</a:t>
            </a:r>
            <a:br>
              <a:rPr lang="en-US" altLang="en-US" sz="738">
                <a:ea typeface="Arial" charset="0"/>
                <a:cs typeface="Arial" charset="0"/>
              </a:rPr>
            </a:br>
            <a:r>
              <a:rPr lang="en-US" altLang="en-US" sz="923">
                <a:ea typeface="Arial" charset="0"/>
                <a:cs typeface="Arial" charset="0"/>
              </a:rPr>
              <a:t>-Persistent</a:t>
            </a:r>
          </a:p>
        </p:txBody>
      </p:sp>
      <p:sp>
        <p:nvSpPr>
          <p:cNvPr id="110610" name="Line 18"/>
          <p:cNvSpPr>
            <a:spLocks noChangeShapeType="1"/>
          </p:cNvSpPr>
          <p:nvPr/>
        </p:nvSpPr>
        <p:spPr bwMode="auto">
          <a:xfrm flipH="1">
            <a:off x="5109797" y="3112477"/>
            <a:ext cx="1992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0611" name="Text Box 19"/>
          <p:cNvSpPr txBox="1">
            <a:spLocks noChangeArrowheads="1"/>
          </p:cNvSpPr>
          <p:nvPr/>
        </p:nvSpPr>
        <p:spPr bwMode="auto">
          <a:xfrm>
            <a:off x="5338396" y="3015762"/>
            <a:ext cx="361950" cy="22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rIns="0">
            <a:spAutoFit/>
          </a:bodyPr>
          <a:lstStyle/>
          <a:p>
            <a:pPr algn="l" eaLnBrk="1" hangingPunct="1">
              <a:spcBef>
                <a:spcPct val="50000"/>
              </a:spcBef>
            </a:pPr>
            <a:r>
              <a:rPr lang="en-US" altLang="en-US" sz="831" i="1">
                <a:ea typeface="Arial" charset="0"/>
                <a:cs typeface="Arial" charset="0"/>
              </a:rPr>
              <a:t>Head</a:t>
            </a:r>
          </a:p>
        </p:txBody>
      </p:sp>
      <p:sp>
        <p:nvSpPr>
          <p:cNvPr id="110612" name="Line 20"/>
          <p:cNvSpPr>
            <a:spLocks noChangeShapeType="1"/>
          </p:cNvSpPr>
          <p:nvPr/>
        </p:nvSpPr>
        <p:spPr bwMode="auto">
          <a:xfrm flipH="1">
            <a:off x="4280390" y="2760785"/>
            <a:ext cx="200757"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0613" name="Text Box 21"/>
          <p:cNvSpPr txBox="1">
            <a:spLocks noChangeArrowheads="1"/>
          </p:cNvSpPr>
          <p:nvPr/>
        </p:nvSpPr>
        <p:spPr bwMode="auto">
          <a:xfrm>
            <a:off x="3880339" y="2672862"/>
            <a:ext cx="361950" cy="22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rIns="0">
            <a:spAutoFit/>
          </a:bodyPr>
          <a:lstStyle/>
          <a:p>
            <a:pPr algn="r" eaLnBrk="1" hangingPunct="1">
              <a:spcBef>
                <a:spcPct val="50000"/>
              </a:spcBef>
            </a:pPr>
            <a:r>
              <a:rPr lang="en-US" altLang="en-US" sz="831" i="1">
                <a:ea typeface="Arial" charset="0"/>
                <a:cs typeface="Arial" charset="0"/>
              </a:rPr>
              <a:t>Tail</a:t>
            </a:r>
          </a:p>
        </p:txBody>
      </p:sp>
      <p:sp>
        <p:nvSpPr>
          <p:cNvPr id="110616" name="Rectangle 24"/>
          <p:cNvSpPr>
            <a:spLocks noChangeArrowheads="1"/>
          </p:cNvSpPr>
          <p:nvPr/>
        </p:nvSpPr>
        <p:spPr bwMode="auto">
          <a:xfrm>
            <a:off x="1594339" y="4179278"/>
            <a:ext cx="3600450" cy="1632438"/>
          </a:xfrm>
          <a:prstGeom prst="rect">
            <a:avLst/>
          </a:prstGeom>
          <a:solidFill>
            <a:schemeClr val="bg1"/>
          </a:solidFill>
          <a:ln w="38100" cmpd="dbl">
            <a:solidFill>
              <a:srgbClr val="CC0000"/>
            </a:solidFill>
            <a:miter lim="800000"/>
            <a:headEnd/>
            <a:tailEnd/>
          </a:ln>
          <a:effectLst>
            <a:outerShdw blurRad="63500" dist="107763" dir="2700000" algn="ctr" rotWithShape="0">
              <a:schemeClr val="bg2">
                <a:alpha val="50000"/>
              </a:schemeClr>
            </a:outerShdw>
          </a:effectLst>
        </p:spPr>
        <p:txBody>
          <a:bodyPr/>
          <a:lstStyle>
            <a:lvl1pPr marL="114300" indent="-114300">
              <a:defRPr sz="600">
                <a:solidFill>
                  <a:schemeClr val="tx1"/>
                </a:solidFill>
                <a:latin typeface="Arial" charset="0"/>
              </a:defRPr>
            </a:lvl1pPr>
            <a:lvl2pPr>
              <a:defRPr sz="600">
                <a:solidFill>
                  <a:schemeClr val="tx1"/>
                </a:solidFill>
                <a:latin typeface="Arial" charset="0"/>
              </a:defRPr>
            </a:lvl2pPr>
            <a:lvl3pPr>
              <a:defRPr sz="600">
                <a:solidFill>
                  <a:schemeClr val="tx1"/>
                </a:solidFill>
                <a:latin typeface="Arial" charset="0"/>
              </a:defRPr>
            </a:lvl3pPr>
            <a:lvl4pPr>
              <a:defRPr sz="600">
                <a:solidFill>
                  <a:schemeClr val="tx1"/>
                </a:solidFill>
                <a:latin typeface="Arial" charset="0"/>
              </a:defRPr>
            </a:lvl4pPr>
            <a:lvl5pPr>
              <a:defRPr sz="600">
                <a:solidFill>
                  <a:schemeClr val="tx1"/>
                </a:solidFill>
                <a:latin typeface="Arial" charset="0"/>
              </a:defRPr>
            </a:lvl5pPr>
            <a:lvl6pPr algn="ctr" eaLnBrk="0" fontAlgn="base" hangingPunct="0">
              <a:spcBef>
                <a:spcPct val="0"/>
              </a:spcBef>
              <a:spcAft>
                <a:spcPct val="0"/>
              </a:spcAft>
              <a:defRPr sz="600">
                <a:solidFill>
                  <a:schemeClr val="tx1"/>
                </a:solidFill>
                <a:latin typeface="Arial" charset="0"/>
              </a:defRPr>
            </a:lvl6pPr>
            <a:lvl7pPr algn="ctr" eaLnBrk="0" fontAlgn="base" hangingPunct="0">
              <a:spcBef>
                <a:spcPct val="0"/>
              </a:spcBef>
              <a:spcAft>
                <a:spcPct val="0"/>
              </a:spcAft>
              <a:defRPr sz="600">
                <a:solidFill>
                  <a:schemeClr val="tx1"/>
                </a:solidFill>
                <a:latin typeface="Arial" charset="0"/>
              </a:defRPr>
            </a:lvl7pPr>
            <a:lvl8pPr algn="ctr" eaLnBrk="0" fontAlgn="base" hangingPunct="0">
              <a:spcBef>
                <a:spcPct val="0"/>
              </a:spcBef>
              <a:spcAft>
                <a:spcPct val="0"/>
              </a:spcAft>
              <a:defRPr sz="600">
                <a:solidFill>
                  <a:schemeClr val="tx1"/>
                </a:solidFill>
                <a:latin typeface="Arial" charset="0"/>
              </a:defRPr>
            </a:lvl8pPr>
            <a:lvl9pPr algn="ctr" eaLnBrk="0" fontAlgn="base" hangingPunct="0">
              <a:spcBef>
                <a:spcPct val="0"/>
              </a:spcBef>
              <a:spcAft>
                <a:spcPct val="0"/>
              </a:spcAft>
              <a:defRPr sz="600">
                <a:solidFill>
                  <a:schemeClr val="tx1"/>
                </a:solidFill>
                <a:latin typeface="Arial" charset="0"/>
              </a:defRPr>
            </a:lvl9pPr>
          </a:lstStyle>
          <a:p>
            <a:pPr algn="l" eaLnBrk="1" hangingPunct="1"/>
            <a:r>
              <a:rPr lang="en-US" altLang="en-US" sz="1292" b="1" u="sng">
                <a:effectLst>
                  <a:outerShdw blurRad="38100" dist="38100" dir="2700000" algn="tl">
                    <a:srgbClr val="C0C0C0"/>
                  </a:outerShdw>
                </a:effectLst>
                <a:ea typeface="Arial" charset="0"/>
                <a:cs typeface="Arial" charset="0"/>
              </a:rPr>
              <a:t>Highlights</a:t>
            </a:r>
            <a:r>
              <a:rPr lang="en-US" altLang="en-US" sz="1292">
                <a:ea typeface="Arial" charset="0"/>
                <a:cs typeface="Arial" charset="0"/>
              </a:rPr>
              <a:t>:</a:t>
            </a:r>
          </a:p>
          <a:p>
            <a:pPr algn="l" eaLnBrk="1" hangingPunct="1">
              <a:buFontTx/>
              <a:buChar char="•"/>
            </a:pPr>
            <a:r>
              <a:rPr lang="en-US" altLang="en-US" sz="1292">
                <a:ea typeface="Arial" charset="0"/>
                <a:cs typeface="Arial" charset="0"/>
              </a:rPr>
              <a:t>Only “Source” queue is required and can be read directly by consumer over Link (i.e. dedicated consumer Worker queue and bridging between Source and Worker unnecessary).</a:t>
            </a:r>
          </a:p>
          <a:p>
            <a:pPr algn="l" eaLnBrk="1" hangingPunct="1"/>
            <a:endParaRPr lang="en-US" altLang="en-US" sz="1292">
              <a:ea typeface="Arial" charset="0"/>
              <a:cs typeface="Arial" charset="0"/>
            </a:endParaRPr>
          </a:p>
        </p:txBody>
      </p:sp>
      <p:sp>
        <p:nvSpPr>
          <p:cNvPr id="110621" name="Rectangle 29"/>
          <p:cNvSpPr>
            <a:spLocks noGrp="1" noChangeArrowheads="1"/>
          </p:cNvSpPr>
          <p:nvPr>
            <p:ph type="title" idx="4294967295"/>
          </p:nvPr>
        </p:nvSpPr>
        <p:spPr/>
        <p:txBody>
          <a:bodyPr/>
          <a:lstStyle/>
          <a:p>
            <a:r>
              <a:rPr lang="en-US" altLang="en-US"/>
              <a:t>Point-to-point Queue Delivery</a:t>
            </a:r>
          </a:p>
        </p:txBody>
      </p:sp>
    </p:spTree>
    <p:extLst>
      <p:ext uri="{BB962C8B-B14F-4D97-AF65-F5344CB8AC3E}">
        <p14:creationId xmlns:p14="http://schemas.microsoft.com/office/powerpoint/2010/main" val="3417712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37" name="Rectangle 21"/>
          <p:cNvSpPr>
            <a:spLocks noChangeArrowheads="1"/>
          </p:cNvSpPr>
          <p:nvPr/>
        </p:nvSpPr>
        <p:spPr bwMode="auto">
          <a:xfrm>
            <a:off x="1348154" y="2526324"/>
            <a:ext cx="1066800" cy="641838"/>
          </a:xfrm>
          <a:prstGeom prst="rect">
            <a:avLst/>
          </a:prstGeom>
          <a:solidFill>
            <a:schemeClr val="accent1"/>
          </a:solidFill>
          <a:ln w="9525">
            <a:solidFill>
              <a:schemeClr val="tx1"/>
            </a:solidFill>
            <a:miter lim="800000"/>
            <a:headEnd/>
            <a:tailEnd/>
          </a:ln>
          <a:effectLst>
            <a:outerShdw blurRad="63500" dist="107763" dir="2700000" algn="ctr" rotWithShape="0">
              <a:schemeClr val="bg2">
                <a:alpha val="50000"/>
              </a:schemeClr>
            </a:outerShdw>
          </a:effectLst>
        </p:spPr>
        <p:txBody>
          <a:bodyPr wrap="none" anchor="ctr"/>
          <a:lstStyle/>
          <a:p>
            <a:pPr eaLnBrk="1" hangingPunct="1"/>
            <a:r>
              <a:rPr lang="en-US" altLang="en-US" sz="1292">
                <a:ea typeface="Arial" charset="0"/>
                <a:cs typeface="Arial" charset="0"/>
              </a:rPr>
              <a:t>Client</a:t>
            </a:r>
          </a:p>
          <a:p>
            <a:pPr eaLnBrk="1" hangingPunct="1"/>
            <a:r>
              <a:rPr lang="en-US" altLang="en-US" sz="1292">
                <a:ea typeface="Arial" charset="0"/>
                <a:cs typeface="Arial" charset="0"/>
              </a:rPr>
              <a:t>Producer</a:t>
            </a:r>
          </a:p>
        </p:txBody>
      </p:sp>
      <p:sp>
        <p:nvSpPr>
          <p:cNvPr id="111638" name="Rectangle 22"/>
          <p:cNvSpPr>
            <a:spLocks noChangeArrowheads="1"/>
          </p:cNvSpPr>
          <p:nvPr/>
        </p:nvSpPr>
        <p:spPr bwMode="auto">
          <a:xfrm>
            <a:off x="3938955" y="1946031"/>
            <a:ext cx="4400550" cy="1758462"/>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none"/>
          <a:lstStyle/>
          <a:p>
            <a:pPr eaLnBrk="1" hangingPunct="1"/>
            <a:r>
              <a:rPr lang="en-US" altLang="en-US" sz="1662">
                <a:ea typeface="Arial" charset="0"/>
                <a:cs typeface="Arial" charset="0"/>
              </a:rPr>
              <a:t>AMQP Broker</a:t>
            </a:r>
          </a:p>
        </p:txBody>
      </p:sp>
      <p:sp>
        <p:nvSpPr>
          <p:cNvPr id="111639" name="Line 23"/>
          <p:cNvSpPr>
            <a:spLocks noChangeShapeType="1"/>
          </p:cNvSpPr>
          <p:nvPr/>
        </p:nvSpPr>
        <p:spPr bwMode="auto">
          <a:xfrm>
            <a:off x="4673113" y="3247292"/>
            <a:ext cx="565638"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1640" name="Line 24"/>
          <p:cNvSpPr>
            <a:spLocks noChangeShapeType="1"/>
          </p:cNvSpPr>
          <p:nvPr/>
        </p:nvSpPr>
        <p:spPr bwMode="auto">
          <a:xfrm flipV="1">
            <a:off x="4700954" y="2587869"/>
            <a:ext cx="0" cy="675543"/>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1641" name="Line 25"/>
          <p:cNvSpPr>
            <a:spLocks noChangeShapeType="1"/>
          </p:cNvSpPr>
          <p:nvPr/>
        </p:nvSpPr>
        <p:spPr bwMode="auto">
          <a:xfrm>
            <a:off x="4567604" y="2614246"/>
            <a:ext cx="15240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1642" name="Rectangle 26"/>
          <p:cNvSpPr>
            <a:spLocks noChangeArrowheads="1"/>
          </p:cNvSpPr>
          <p:nvPr/>
        </p:nvSpPr>
        <p:spPr bwMode="auto">
          <a:xfrm>
            <a:off x="4720004" y="3036277"/>
            <a:ext cx="457200" cy="140677"/>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en-US" altLang="en-US" sz="923">
                <a:ea typeface="Arial" charset="0"/>
                <a:cs typeface="Arial" charset="0"/>
              </a:rPr>
              <a:t>Entry 1</a:t>
            </a:r>
          </a:p>
        </p:txBody>
      </p:sp>
      <p:sp>
        <p:nvSpPr>
          <p:cNvPr id="111643" name="Rectangle 27"/>
          <p:cNvSpPr>
            <a:spLocks noChangeArrowheads="1"/>
          </p:cNvSpPr>
          <p:nvPr/>
        </p:nvSpPr>
        <p:spPr bwMode="auto">
          <a:xfrm>
            <a:off x="4720004" y="2869223"/>
            <a:ext cx="457200" cy="140677"/>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en-US" altLang="en-US" sz="923">
                <a:ea typeface="Arial" charset="0"/>
                <a:cs typeface="Arial" charset="0"/>
              </a:rPr>
              <a:t>Entry 2</a:t>
            </a:r>
          </a:p>
        </p:txBody>
      </p:sp>
      <p:sp>
        <p:nvSpPr>
          <p:cNvPr id="111644" name="Line 28"/>
          <p:cNvSpPr>
            <a:spLocks noChangeShapeType="1"/>
          </p:cNvSpPr>
          <p:nvPr/>
        </p:nvSpPr>
        <p:spPr bwMode="auto">
          <a:xfrm flipV="1">
            <a:off x="5225562" y="2587869"/>
            <a:ext cx="0" cy="675543"/>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1645" name="Line 29"/>
          <p:cNvSpPr>
            <a:spLocks noChangeShapeType="1"/>
          </p:cNvSpPr>
          <p:nvPr/>
        </p:nvSpPr>
        <p:spPr bwMode="auto">
          <a:xfrm>
            <a:off x="5206512" y="2605454"/>
            <a:ext cx="15240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1646" name="Rectangle 30"/>
          <p:cNvSpPr>
            <a:spLocks noChangeArrowheads="1"/>
          </p:cNvSpPr>
          <p:nvPr/>
        </p:nvSpPr>
        <p:spPr bwMode="auto">
          <a:xfrm>
            <a:off x="4730262" y="2684585"/>
            <a:ext cx="457200" cy="140677"/>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en-US" altLang="en-US" sz="923">
                <a:ea typeface="Arial" charset="0"/>
                <a:cs typeface="Arial" charset="0"/>
              </a:rPr>
              <a:t>Entry 3</a:t>
            </a:r>
          </a:p>
        </p:txBody>
      </p:sp>
      <p:sp>
        <p:nvSpPr>
          <p:cNvPr id="111647" name="Rectangle 31"/>
          <p:cNvSpPr>
            <a:spLocks noChangeArrowheads="1"/>
          </p:cNvSpPr>
          <p:nvPr/>
        </p:nvSpPr>
        <p:spPr bwMode="auto">
          <a:xfrm>
            <a:off x="2310912" y="2579077"/>
            <a:ext cx="1885950" cy="527538"/>
          </a:xfrm>
          <a:prstGeom prst="rect">
            <a:avLst/>
          </a:prstGeom>
          <a:solidFill>
            <a:srgbClr val="EAEAEA">
              <a:alpha val="60001"/>
            </a:srgbClr>
          </a:solidFill>
          <a:ln w="9525">
            <a:solidFill>
              <a:srgbClr val="C0C0C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bIns="0" anchor="b"/>
          <a:lstStyle/>
          <a:p>
            <a:pPr eaLnBrk="1" hangingPunct="1"/>
            <a:r>
              <a:rPr lang="en-US" altLang="en-US" sz="1108" b="1">
                <a:solidFill>
                  <a:schemeClr val="bg2"/>
                </a:solidFill>
                <a:ea typeface="Arial" charset="0"/>
                <a:cs typeface="Arial" charset="0"/>
              </a:rPr>
              <a:t>Session</a:t>
            </a:r>
          </a:p>
        </p:txBody>
      </p:sp>
      <p:sp>
        <p:nvSpPr>
          <p:cNvPr id="111648" name="AutoShape 32"/>
          <p:cNvSpPr>
            <a:spLocks noChangeArrowheads="1"/>
          </p:cNvSpPr>
          <p:nvPr/>
        </p:nvSpPr>
        <p:spPr bwMode="auto">
          <a:xfrm>
            <a:off x="2395904" y="2667000"/>
            <a:ext cx="1733550" cy="193431"/>
          </a:xfrm>
          <a:prstGeom prst="chevron">
            <a:avLst>
              <a:gd name="adj" fmla="val 44313"/>
            </a:avLst>
          </a:prstGeom>
          <a:solidFill>
            <a:srgbClr val="CCFFCC"/>
          </a:solidFill>
          <a:ln w="9525">
            <a:solidFill>
              <a:srgbClr val="339966"/>
            </a:solidFill>
            <a:miter lim="800000"/>
            <a:headEnd/>
            <a:tailEnd/>
          </a:ln>
          <a:effectLst>
            <a:outerShdw blurRad="63500" dist="38099" dir="2700000" algn="ctr" rotWithShape="0">
              <a:schemeClr val="bg2">
                <a:alpha val="74998"/>
              </a:schemeClr>
            </a:outerShdw>
          </a:effectLst>
        </p:spPr>
        <p:txBody>
          <a:bodyPr wrap="none" anchor="ctr"/>
          <a:lstStyle/>
          <a:p>
            <a:pPr eaLnBrk="1" hangingPunct="1"/>
            <a:r>
              <a:rPr lang="en-US" altLang="en-US" sz="1292">
                <a:solidFill>
                  <a:srgbClr val="008000"/>
                </a:solidFill>
                <a:ea typeface="Arial" charset="0"/>
                <a:cs typeface="Arial" charset="0"/>
              </a:rPr>
              <a:t>Link</a:t>
            </a:r>
          </a:p>
        </p:txBody>
      </p:sp>
      <p:sp>
        <p:nvSpPr>
          <p:cNvPr id="111649" name="Text Box 33"/>
          <p:cNvSpPr txBox="1">
            <a:spLocks noChangeArrowheads="1"/>
          </p:cNvSpPr>
          <p:nvPr/>
        </p:nvSpPr>
        <p:spPr bwMode="auto">
          <a:xfrm>
            <a:off x="4463562" y="3282462"/>
            <a:ext cx="1399443" cy="376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1" hangingPunct="1">
              <a:spcBef>
                <a:spcPct val="50000"/>
              </a:spcBef>
            </a:pPr>
            <a:r>
              <a:rPr lang="en-US" altLang="en-US" sz="923">
                <a:ea typeface="Arial" charset="0"/>
                <a:cs typeface="Arial" charset="0"/>
              </a:rPr>
              <a:t>Queue </a:t>
            </a:r>
            <a:r>
              <a:rPr lang="en-US" altLang="en-US" sz="738">
                <a:ea typeface="Arial" charset="0"/>
                <a:cs typeface="Arial" charset="0"/>
              </a:rPr>
              <a:t>(Source)</a:t>
            </a:r>
            <a:br>
              <a:rPr lang="en-US" altLang="en-US" sz="738">
                <a:ea typeface="Arial" charset="0"/>
                <a:cs typeface="Arial" charset="0"/>
              </a:rPr>
            </a:br>
            <a:r>
              <a:rPr lang="en-US" altLang="en-US" sz="923">
                <a:ea typeface="Arial" charset="0"/>
                <a:cs typeface="Arial" charset="0"/>
              </a:rPr>
              <a:t>-Persistent</a:t>
            </a:r>
          </a:p>
        </p:txBody>
      </p:sp>
      <p:sp>
        <p:nvSpPr>
          <p:cNvPr id="111650" name="Line 34"/>
          <p:cNvSpPr>
            <a:spLocks noChangeShapeType="1"/>
          </p:cNvSpPr>
          <p:nvPr/>
        </p:nvSpPr>
        <p:spPr bwMode="auto">
          <a:xfrm flipH="1">
            <a:off x="5272454" y="3106615"/>
            <a:ext cx="20075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1651" name="Text Box 35"/>
          <p:cNvSpPr txBox="1">
            <a:spLocks noChangeArrowheads="1"/>
          </p:cNvSpPr>
          <p:nvPr/>
        </p:nvSpPr>
        <p:spPr bwMode="auto">
          <a:xfrm>
            <a:off x="5501055" y="3009900"/>
            <a:ext cx="361950" cy="22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rIns="0">
            <a:spAutoFit/>
          </a:bodyPr>
          <a:lstStyle/>
          <a:p>
            <a:pPr algn="l" eaLnBrk="1" hangingPunct="1">
              <a:spcBef>
                <a:spcPct val="50000"/>
              </a:spcBef>
            </a:pPr>
            <a:r>
              <a:rPr lang="en-US" altLang="en-US" sz="831" i="1">
                <a:ea typeface="Arial" charset="0"/>
                <a:cs typeface="Arial" charset="0"/>
              </a:rPr>
              <a:t>Head</a:t>
            </a:r>
          </a:p>
        </p:txBody>
      </p:sp>
      <p:sp>
        <p:nvSpPr>
          <p:cNvPr id="111652" name="Line 36"/>
          <p:cNvSpPr>
            <a:spLocks noChangeShapeType="1"/>
          </p:cNvSpPr>
          <p:nvPr/>
        </p:nvSpPr>
        <p:spPr bwMode="auto">
          <a:xfrm flipH="1">
            <a:off x="4444512" y="2754923"/>
            <a:ext cx="199292"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1653" name="Text Box 37"/>
          <p:cNvSpPr txBox="1">
            <a:spLocks noChangeArrowheads="1"/>
          </p:cNvSpPr>
          <p:nvPr/>
        </p:nvSpPr>
        <p:spPr bwMode="auto">
          <a:xfrm>
            <a:off x="4044462" y="2667000"/>
            <a:ext cx="361950" cy="22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rIns="0">
            <a:spAutoFit/>
          </a:bodyPr>
          <a:lstStyle/>
          <a:p>
            <a:pPr algn="r" eaLnBrk="1" hangingPunct="1">
              <a:spcBef>
                <a:spcPct val="50000"/>
              </a:spcBef>
            </a:pPr>
            <a:r>
              <a:rPr lang="en-US" altLang="en-US" sz="831" i="1">
                <a:ea typeface="Arial" charset="0"/>
                <a:cs typeface="Arial" charset="0"/>
              </a:rPr>
              <a:t>Tail</a:t>
            </a:r>
          </a:p>
        </p:txBody>
      </p:sp>
      <p:sp>
        <p:nvSpPr>
          <p:cNvPr id="111655" name="Line 39"/>
          <p:cNvSpPr>
            <a:spLocks noChangeShapeType="1"/>
          </p:cNvSpPr>
          <p:nvPr/>
        </p:nvSpPr>
        <p:spPr bwMode="auto">
          <a:xfrm>
            <a:off x="7139354" y="3238500"/>
            <a:ext cx="567104"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1656" name="Line 40"/>
          <p:cNvSpPr>
            <a:spLocks noChangeShapeType="1"/>
          </p:cNvSpPr>
          <p:nvPr/>
        </p:nvSpPr>
        <p:spPr bwMode="auto">
          <a:xfrm flipV="1">
            <a:off x="7168662" y="2579077"/>
            <a:ext cx="0" cy="675543"/>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1657" name="Line 41"/>
          <p:cNvSpPr>
            <a:spLocks noChangeShapeType="1"/>
          </p:cNvSpPr>
          <p:nvPr/>
        </p:nvSpPr>
        <p:spPr bwMode="auto">
          <a:xfrm>
            <a:off x="7035312" y="2605454"/>
            <a:ext cx="15240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1658" name="Rectangle 42"/>
          <p:cNvSpPr>
            <a:spLocks noChangeArrowheads="1"/>
          </p:cNvSpPr>
          <p:nvPr/>
        </p:nvSpPr>
        <p:spPr bwMode="auto">
          <a:xfrm>
            <a:off x="7187712" y="3027485"/>
            <a:ext cx="457200" cy="140677"/>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en-US" altLang="en-US" sz="923">
                <a:ea typeface="Arial" charset="0"/>
                <a:cs typeface="Arial" charset="0"/>
              </a:rPr>
              <a:t>Entry 1</a:t>
            </a:r>
          </a:p>
        </p:txBody>
      </p:sp>
      <p:sp>
        <p:nvSpPr>
          <p:cNvPr id="111659" name="Rectangle 43"/>
          <p:cNvSpPr>
            <a:spLocks noChangeArrowheads="1"/>
          </p:cNvSpPr>
          <p:nvPr/>
        </p:nvSpPr>
        <p:spPr bwMode="auto">
          <a:xfrm>
            <a:off x="7187712" y="2860431"/>
            <a:ext cx="457200" cy="140677"/>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en-US" altLang="en-US" sz="923">
                <a:ea typeface="Arial" charset="0"/>
                <a:cs typeface="Arial" charset="0"/>
              </a:rPr>
              <a:t>Entry 2</a:t>
            </a:r>
          </a:p>
        </p:txBody>
      </p:sp>
      <p:sp>
        <p:nvSpPr>
          <p:cNvPr id="111660" name="Line 44"/>
          <p:cNvSpPr>
            <a:spLocks noChangeShapeType="1"/>
          </p:cNvSpPr>
          <p:nvPr/>
        </p:nvSpPr>
        <p:spPr bwMode="auto">
          <a:xfrm flipV="1">
            <a:off x="7691804" y="2579077"/>
            <a:ext cx="0" cy="675543"/>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1661" name="Line 45"/>
          <p:cNvSpPr>
            <a:spLocks noChangeShapeType="1"/>
          </p:cNvSpPr>
          <p:nvPr/>
        </p:nvSpPr>
        <p:spPr bwMode="auto">
          <a:xfrm>
            <a:off x="7672754" y="2596662"/>
            <a:ext cx="15240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1662" name="Line 46"/>
          <p:cNvSpPr>
            <a:spLocks noChangeShapeType="1"/>
          </p:cNvSpPr>
          <p:nvPr/>
        </p:nvSpPr>
        <p:spPr bwMode="auto">
          <a:xfrm flipH="1">
            <a:off x="7740162" y="3097823"/>
            <a:ext cx="1992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1663" name="Text Box 47"/>
          <p:cNvSpPr txBox="1">
            <a:spLocks noChangeArrowheads="1"/>
          </p:cNvSpPr>
          <p:nvPr/>
        </p:nvSpPr>
        <p:spPr bwMode="auto">
          <a:xfrm>
            <a:off x="7949712" y="3001108"/>
            <a:ext cx="361950" cy="22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rIns="0">
            <a:spAutoFit/>
          </a:bodyPr>
          <a:lstStyle/>
          <a:p>
            <a:pPr algn="l" eaLnBrk="1" hangingPunct="1">
              <a:spcBef>
                <a:spcPct val="50000"/>
              </a:spcBef>
            </a:pPr>
            <a:r>
              <a:rPr lang="en-US" altLang="en-US" sz="831" i="1">
                <a:ea typeface="Arial" charset="0"/>
                <a:cs typeface="Arial" charset="0"/>
              </a:rPr>
              <a:t>Head</a:t>
            </a:r>
          </a:p>
        </p:txBody>
      </p:sp>
      <p:sp>
        <p:nvSpPr>
          <p:cNvPr id="111664" name="Line 48"/>
          <p:cNvSpPr>
            <a:spLocks noChangeShapeType="1"/>
          </p:cNvSpPr>
          <p:nvPr/>
        </p:nvSpPr>
        <p:spPr bwMode="auto">
          <a:xfrm flipH="1">
            <a:off x="6910754" y="2746131"/>
            <a:ext cx="200758"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1665" name="AutoShape 49"/>
          <p:cNvSpPr>
            <a:spLocks noChangeArrowheads="1"/>
          </p:cNvSpPr>
          <p:nvPr/>
        </p:nvSpPr>
        <p:spPr bwMode="auto">
          <a:xfrm>
            <a:off x="5377962" y="2807677"/>
            <a:ext cx="1418492" cy="193431"/>
          </a:xfrm>
          <a:prstGeom prst="chevron">
            <a:avLst>
              <a:gd name="adj" fmla="val 36259"/>
            </a:avLst>
          </a:prstGeom>
          <a:solidFill>
            <a:srgbClr val="CCFFCC"/>
          </a:solidFill>
          <a:ln w="9525">
            <a:solidFill>
              <a:srgbClr val="339966"/>
            </a:solidFill>
            <a:miter lim="800000"/>
            <a:headEnd/>
            <a:tailEnd/>
          </a:ln>
          <a:effectLst>
            <a:outerShdw blurRad="63500" dist="38099" dir="2700000" algn="ctr" rotWithShape="0">
              <a:schemeClr val="bg2">
                <a:alpha val="74998"/>
              </a:schemeClr>
            </a:outerShdw>
          </a:effectLst>
        </p:spPr>
        <p:txBody>
          <a:bodyPr wrap="none" anchor="ctr"/>
          <a:lstStyle/>
          <a:p>
            <a:pPr eaLnBrk="1" hangingPunct="1"/>
            <a:r>
              <a:rPr lang="en-US" altLang="en-US" sz="1292">
                <a:solidFill>
                  <a:srgbClr val="008000"/>
                </a:solidFill>
                <a:ea typeface="Arial" charset="0"/>
                <a:cs typeface="Arial" charset="0"/>
              </a:rPr>
              <a:t>Link</a:t>
            </a:r>
          </a:p>
        </p:txBody>
      </p:sp>
      <p:sp>
        <p:nvSpPr>
          <p:cNvPr id="111666" name="Text Box 50"/>
          <p:cNvSpPr txBox="1">
            <a:spLocks noChangeArrowheads="1"/>
          </p:cNvSpPr>
          <p:nvPr/>
        </p:nvSpPr>
        <p:spPr bwMode="auto">
          <a:xfrm>
            <a:off x="6540012" y="2631831"/>
            <a:ext cx="361950" cy="22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rIns="0">
            <a:spAutoFit/>
          </a:bodyPr>
          <a:lstStyle/>
          <a:p>
            <a:pPr algn="r" eaLnBrk="1" hangingPunct="1">
              <a:spcBef>
                <a:spcPct val="50000"/>
              </a:spcBef>
            </a:pPr>
            <a:r>
              <a:rPr lang="en-US" altLang="en-US" sz="831" i="1">
                <a:ea typeface="Arial" charset="0"/>
                <a:cs typeface="Arial" charset="0"/>
              </a:rPr>
              <a:t>Tail</a:t>
            </a:r>
          </a:p>
        </p:txBody>
      </p:sp>
      <p:sp>
        <p:nvSpPr>
          <p:cNvPr id="111667" name="Text Box 51"/>
          <p:cNvSpPr txBox="1">
            <a:spLocks noChangeArrowheads="1"/>
          </p:cNvSpPr>
          <p:nvPr/>
        </p:nvSpPr>
        <p:spPr bwMode="auto">
          <a:xfrm>
            <a:off x="6872654" y="3282462"/>
            <a:ext cx="1400908" cy="376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1" hangingPunct="1">
              <a:spcBef>
                <a:spcPct val="50000"/>
              </a:spcBef>
            </a:pPr>
            <a:r>
              <a:rPr lang="en-US" altLang="en-US" sz="923">
                <a:ea typeface="Arial" charset="0"/>
                <a:cs typeface="Arial" charset="0"/>
              </a:rPr>
              <a:t>Queue </a:t>
            </a:r>
            <a:r>
              <a:rPr lang="en-US" altLang="en-US" sz="738">
                <a:ea typeface="Arial" charset="0"/>
                <a:cs typeface="Arial" charset="0"/>
              </a:rPr>
              <a:t>(worker)</a:t>
            </a:r>
            <a:br>
              <a:rPr lang="en-US" altLang="en-US" sz="738">
                <a:ea typeface="Arial" charset="0"/>
                <a:cs typeface="Arial" charset="0"/>
              </a:rPr>
            </a:br>
            <a:r>
              <a:rPr lang="en-US" altLang="en-US" sz="923">
                <a:ea typeface="Arial" charset="0"/>
                <a:cs typeface="Arial" charset="0"/>
              </a:rPr>
              <a:t>-Persistent</a:t>
            </a:r>
          </a:p>
        </p:txBody>
      </p:sp>
      <p:sp>
        <p:nvSpPr>
          <p:cNvPr id="111676" name="Rectangle 60"/>
          <p:cNvSpPr>
            <a:spLocks noGrp="1" noChangeArrowheads="1"/>
          </p:cNvSpPr>
          <p:nvPr>
            <p:ph type="title" idx="4294967295"/>
          </p:nvPr>
        </p:nvSpPr>
        <p:spPr/>
        <p:txBody>
          <a:bodyPr/>
          <a:lstStyle/>
          <a:p>
            <a:r>
              <a:rPr lang="en-US" altLang="en-US"/>
              <a:t>Abstracted Point-to-point Queue</a:t>
            </a:r>
          </a:p>
        </p:txBody>
      </p:sp>
      <p:sp>
        <p:nvSpPr>
          <p:cNvPr id="111677" name="Rectangle 61"/>
          <p:cNvSpPr>
            <a:spLocks noChangeArrowheads="1"/>
          </p:cNvSpPr>
          <p:nvPr/>
        </p:nvSpPr>
        <p:spPr bwMode="auto">
          <a:xfrm>
            <a:off x="1594339" y="4179278"/>
            <a:ext cx="3600450" cy="1632438"/>
          </a:xfrm>
          <a:prstGeom prst="rect">
            <a:avLst/>
          </a:prstGeom>
          <a:solidFill>
            <a:schemeClr val="bg1"/>
          </a:solidFill>
          <a:ln w="38100" cmpd="dbl">
            <a:solidFill>
              <a:srgbClr val="CC0000"/>
            </a:solidFill>
            <a:miter lim="800000"/>
            <a:headEnd/>
            <a:tailEnd/>
          </a:ln>
          <a:effectLst>
            <a:outerShdw blurRad="63500" dist="107763" dir="2700000" algn="ctr" rotWithShape="0">
              <a:schemeClr val="bg2">
                <a:alpha val="50000"/>
              </a:schemeClr>
            </a:outerShdw>
          </a:effectLst>
        </p:spPr>
        <p:txBody>
          <a:bodyPr/>
          <a:lstStyle>
            <a:lvl1pPr marL="114300" indent="-114300">
              <a:defRPr sz="600">
                <a:solidFill>
                  <a:schemeClr val="tx1"/>
                </a:solidFill>
                <a:latin typeface="Arial" charset="0"/>
              </a:defRPr>
            </a:lvl1pPr>
            <a:lvl2pPr>
              <a:defRPr sz="600">
                <a:solidFill>
                  <a:schemeClr val="tx1"/>
                </a:solidFill>
                <a:latin typeface="Arial" charset="0"/>
              </a:defRPr>
            </a:lvl2pPr>
            <a:lvl3pPr>
              <a:defRPr sz="600">
                <a:solidFill>
                  <a:schemeClr val="tx1"/>
                </a:solidFill>
                <a:latin typeface="Arial" charset="0"/>
              </a:defRPr>
            </a:lvl3pPr>
            <a:lvl4pPr>
              <a:defRPr sz="600">
                <a:solidFill>
                  <a:schemeClr val="tx1"/>
                </a:solidFill>
                <a:latin typeface="Arial" charset="0"/>
              </a:defRPr>
            </a:lvl4pPr>
            <a:lvl5pPr>
              <a:defRPr sz="600">
                <a:solidFill>
                  <a:schemeClr val="tx1"/>
                </a:solidFill>
                <a:latin typeface="Arial" charset="0"/>
              </a:defRPr>
            </a:lvl5pPr>
            <a:lvl6pPr algn="ctr" eaLnBrk="0" fontAlgn="base" hangingPunct="0">
              <a:spcBef>
                <a:spcPct val="0"/>
              </a:spcBef>
              <a:spcAft>
                <a:spcPct val="0"/>
              </a:spcAft>
              <a:defRPr sz="600">
                <a:solidFill>
                  <a:schemeClr val="tx1"/>
                </a:solidFill>
                <a:latin typeface="Arial" charset="0"/>
              </a:defRPr>
            </a:lvl6pPr>
            <a:lvl7pPr algn="ctr" eaLnBrk="0" fontAlgn="base" hangingPunct="0">
              <a:spcBef>
                <a:spcPct val="0"/>
              </a:spcBef>
              <a:spcAft>
                <a:spcPct val="0"/>
              </a:spcAft>
              <a:defRPr sz="600">
                <a:solidFill>
                  <a:schemeClr val="tx1"/>
                </a:solidFill>
                <a:latin typeface="Arial" charset="0"/>
              </a:defRPr>
            </a:lvl7pPr>
            <a:lvl8pPr algn="ctr" eaLnBrk="0" fontAlgn="base" hangingPunct="0">
              <a:spcBef>
                <a:spcPct val="0"/>
              </a:spcBef>
              <a:spcAft>
                <a:spcPct val="0"/>
              </a:spcAft>
              <a:defRPr sz="600">
                <a:solidFill>
                  <a:schemeClr val="tx1"/>
                </a:solidFill>
                <a:latin typeface="Arial" charset="0"/>
              </a:defRPr>
            </a:lvl8pPr>
            <a:lvl9pPr algn="ctr" eaLnBrk="0" fontAlgn="base" hangingPunct="0">
              <a:spcBef>
                <a:spcPct val="0"/>
              </a:spcBef>
              <a:spcAft>
                <a:spcPct val="0"/>
              </a:spcAft>
              <a:defRPr sz="600">
                <a:solidFill>
                  <a:schemeClr val="tx1"/>
                </a:solidFill>
                <a:latin typeface="Arial" charset="0"/>
              </a:defRPr>
            </a:lvl9pPr>
          </a:lstStyle>
          <a:p>
            <a:pPr algn="l" eaLnBrk="1" hangingPunct="1"/>
            <a:r>
              <a:rPr lang="en-US" altLang="en-US" sz="1292" b="1" u="sng">
                <a:effectLst>
                  <a:outerShdw blurRad="38100" dist="38100" dir="2700000" algn="tl">
                    <a:srgbClr val="C0C0C0"/>
                  </a:outerShdw>
                </a:effectLst>
                <a:ea typeface="Arial" charset="0"/>
                <a:cs typeface="Arial" charset="0"/>
              </a:rPr>
              <a:t>Highlights</a:t>
            </a:r>
            <a:r>
              <a:rPr lang="en-US" altLang="en-US" sz="1292">
                <a:ea typeface="Arial" charset="0"/>
                <a:cs typeface="Arial" charset="0"/>
              </a:rPr>
              <a:t>:</a:t>
            </a:r>
          </a:p>
          <a:p>
            <a:pPr algn="l" eaLnBrk="1" hangingPunct="1">
              <a:buFontTx/>
              <a:buChar char="•"/>
            </a:pPr>
            <a:r>
              <a:rPr lang="en-US" altLang="en-US" sz="1292">
                <a:ea typeface="Arial" charset="0"/>
                <a:cs typeface="Arial" charset="0"/>
              </a:rPr>
              <a:t>One Queue performs the role of holding the “Well Known” name for the outside world.</a:t>
            </a:r>
          </a:p>
          <a:p>
            <a:pPr algn="l" eaLnBrk="1" hangingPunct="1">
              <a:buFontTx/>
              <a:buChar char="•"/>
            </a:pPr>
            <a:r>
              <a:rPr lang="en-GB" altLang="en-US" sz="1292">
                <a:ea typeface="Arial" charset="0"/>
                <a:cs typeface="Arial" charset="0"/>
              </a:rPr>
              <a:t>All messages are automatically forward on to the real worker queue.</a:t>
            </a:r>
          </a:p>
          <a:p>
            <a:pPr algn="l" eaLnBrk="1" hangingPunct="1">
              <a:buFontTx/>
              <a:buChar char="•"/>
            </a:pPr>
            <a:r>
              <a:rPr lang="en-GB" altLang="en-US" sz="1292">
                <a:ea typeface="Arial" charset="0"/>
                <a:cs typeface="Arial" charset="0"/>
              </a:rPr>
              <a:t>Allows internal topology to change without the outside world seeing (this PO Box)</a:t>
            </a:r>
            <a:endParaRPr lang="en-US" altLang="en-US" sz="1292">
              <a:ea typeface="Arial" charset="0"/>
              <a:cs typeface="Arial" charset="0"/>
            </a:endParaRPr>
          </a:p>
          <a:p>
            <a:pPr algn="l" eaLnBrk="1" hangingPunct="1"/>
            <a:endParaRPr lang="en-US" altLang="en-US" sz="1292">
              <a:ea typeface="Arial" charset="0"/>
              <a:cs typeface="Arial" charset="0"/>
            </a:endParaRPr>
          </a:p>
        </p:txBody>
      </p:sp>
    </p:spTree>
    <p:extLst>
      <p:ext uri="{BB962C8B-B14F-4D97-AF65-F5344CB8AC3E}">
        <p14:creationId xmlns:p14="http://schemas.microsoft.com/office/powerpoint/2010/main" val="17782779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ChangeArrowheads="1"/>
          </p:cNvSpPr>
          <p:nvPr/>
        </p:nvSpPr>
        <p:spPr bwMode="auto">
          <a:xfrm>
            <a:off x="1197220" y="2813539"/>
            <a:ext cx="1066800" cy="641838"/>
          </a:xfrm>
          <a:prstGeom prst="rect">
            <a:avLst/>
          </a:prstGeom>
          <a:solidFill>
            <a:schemeClr val="accent1"/>
          </a:solidFill>
          <a:ln w="9525">
            <a:solidFill>
              <a:schemeClr val="tx1"/>
            </a:solidFill>
            <a:miter lim="800000"/>
            <a:headEnd/>
            <a:tailEnd/>
          </a:ln>
          <a:effectLst>
            <a:outerShdw blurRad="63500" dist="107763" dir="2700000" algn="ctr" rotWithShape="0">
              <a:schemeClr val="bg2">
                <a:alpha val="50000"/>
              </a:schemeClr>
            </a:outerShdw>
          </a:effectLst>
        </p:spPr>
        <p:txBody>
          <a:bodyPr wrap="none" anchor="ctr"/>
          <a:lstStyle/>
          <a:p>
            <a:pPr eaLnBrk="1" hangingPunct="1"/>
            <a:r>
              <a:rPr lang="en-US" altLang="en-US" sz="1292">
                <a:ea typeface="Arial" charset="0"/>
                <a:cs typeface="Arial" charset="0"/>
              </a:rPr>
              <a:t>Client</a:t>
            </a:r>
          </a:p>
          <a:p>
            <a:pPr eaLnBrk="1" hangingPunct="1"/>
            <a:r>
              <a:rPr lang="en-US" altLang="en-US" sz="1292">
                <a:ea typeface="Arial" charset="0"/>
                <a:cs typeface="Arial" charset="0"/>
              </a:rPr>
              <a:t>Producer</a:t>
            </a:r>
          </a:p>
        </p:txBody>
      </p:sp>
      <p:sp>
        <p:nvSpPr>
          <p:cNvPr id="114691" name="Rectangle 3"/>
          <p:cNvSpPr>
            <a:spLocks noChangeArrowheads="1"/>
          </p:cNvSpPr>
          <p:nvPr/>
        </p:nvSpPr>
        <p:spPr bwMode="auto">
          <a:xfrm>
            <a:off x="3788020" y="2233246"/>
            <a:ext cx="2485292" cy="2022231"/>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none"/>
          <a:lstStyle/>
          <a:p>
            <a:pPr eaLnBrk="1" hangingPunct="1"/>
            <a:r>
              <a:rPr lang="en-US" altLang="en-US" sz="1662">
                <a:ea typeface="Arial" charset="0"/>
                <a:cs typeface="Arial" charset="0"/>
              </a:rPr>
              <a:t>AMQP Broker</a:t>
            </a:r>
          </a:p>
        </p:txBody>
      </p:sp>
      <p:sp>
        <p:nvSpPr>
          <p:cNvPr id="114692" name="Rectangle 4"/>
          <p:cNvSpPr>
            <a:spLocks noChangeArrowheads="1"/>
          </p:cNvSpPr>
          <p:nvPr/>
        </p:nvSpPr>
        <p:spPr bwMode="auto">
          <a:xfrm>
            <a:off x="7511562" y="2751993"/>
            <a:ext cx="1066800" cy="641838"/>
          </a:xfrm>
          <a:prstGeom prst="rect">
            <a:avLst/>
          </a:prstGeom>
          <a:solidFill>
            <a:schemeClr val="accent1"/>
          </a:solidFill>
          <a:ln w="9525">
            <a:solidFill>
              <a:schemeClr val="tx1"/>
            </a:solidFill>
            <a:miter lim="800000"/>
            <a:headEnd/>
            <a:tailEnd/>
          </a:ln>
          <a:effectLst>
            <a:outerShdw blurRad="63500" dist="107763" dir="2700000" algn="ctr" rotWithShape="0">
              <a:schemeClr val="bg2">
                <a:alpha val="50000"/>
              </a:schemeClr>
            </a:outerShdw>
          </a:effectLst>
        </p:spPr>
        <p:txBody>
          <a:bodyPr wrap="none" anchor="ctr"/>
          <a:lstStyle/>
          <a:p>
            <a:pPr eaLnBrk="1" hangingPunct="1"/>
            <a:r>
              <a:rPr lang="en-US" altLang="en-US" sz="1292">
                <a:ea typeface="Arial" charset="0"/>
                <a:cs typeface="Arial" charset="0"/>
              </a:rPr>
              <a:t>Client</a:t>
            </a:r>
            <a:br>
              <a:rPr lang="en-US" altLang="en-US" sz="1292">
                <a:ea typeface="Arial" charset="0"/>
                <a:cs typeface="Arial" charset="0"/>
              </a:rPr>
            </a:br>
            <a:r>
              <a:rPr lang="en-US" altLang="en-US" sz="1292">
                <a:ea typeface="Arial" charset="0"/>
                <a:cs typeface="Arial" charset="0"/>
              </a:rPr>
              <a:t>Consumer</a:t>
            </a:r>
          </a:p>
        </p:txBody>
      </p:sp>
      <p:sp>
        <p:nvSpPr>
          <p:cNvPr id="114693" name="Line 5"/>
          <p:cNvSpPr>
            <a:spLocks noChangeShapeType="1"/>
          </p:cNvSpPr>
          <p:nvPr/>
        </p:nvSpPr>
        <p:spPr bwMode="auto">
          <a:xfrm>
            <a:off x="4520712" y="3534508"/>
            <a:ext cx="567103"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4694" name="Line 6"/>
          <p:cNvSpPr>
            <a:spLocks noChangeShapeType="1"/>
          </p:cNvSpPr>
          <p:nvPr/>
        </p:nvSpPr>
        <p:spPr bwMode="auto">
          <a:xfrm flipV="1">
            <a:off x="4550020" y="2875085"/>
            <a:ext cx="0" cy="675543"/>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4695" name="Line 7"/>
          <p:cNvSpPr>
            <a:spLocks noChangeShapeType="1"/>
          </p:cNvSpPr>
          <p:nvPr/>
        </p:nvSpPr>
        <p:spPr bwMode="auto">
          <a:xfrm>
            <a:off x="4416669" y="2901462"/>
            <a:ext cx="15240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4696" name="Rectangle 8"/>
          <p:cNvSpPr>
            <a:spLocks noChangeArrowheads="1"/>
          </p:cNvSpPr>
          <p:nvPr/>
        </p:nvSpPr>
        <p:spPr bwMode="auto">
          <a:xfrm>
            <a:off x="4569069" y="3323492"/>
            <a:ext cx="457200" cy="140677"/>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en-US" altLang="en-US" sz="923">
                <a:ea typeface="Arial" charset="0"/>
                <a:cs typeface="Arial" charset="0"/>
              </a:rPr>
              <a:t>Entry 1</a:t>
            </a:r>
          </a:p>
        </p:txBody>
      </p:sp>
      <p:sp>
        <p:nvSpPr>
          <p:cNvPr id="114697" name="Rectangle 9"/>
          <p:cNvSpPr>
            <a:spLocks noChangeArrowheads="1"/>
          </p:cNvSpPr>
          <p:nvPr/>
        </p:nvSpPr>
        <p:spPr bwMode="auto">
          <a:xfrm>
            <a:off x="4569069" y="3156438"/>
            <a:ext cx="457200" cy="140677"/>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en-US" altLang="en-US" sz="923">
                <a:ea typeface="Arial" charset="0"/>
                <a:cs typeface="Arial" charset="0"/>
              </a:rPr>
              <a:t>Entry 2</a:t>
            </a:r>
          </a:p>
        </p:txBody>
      </p:sp>
      <p:sp>
        <p:nvSpPr>
          <p:cNvPr id="114698" name="Line 10"/>
          <p:cNvSpPr>
            <a:spLocks noChangeShapeType="1"/>
          </p:cNvSpPr>
          <p:nvPr/>
        </p:nvSpPr>
        <p:spPr bwMode="auto">
          <a:xfrm flipV="1">
            <a:off x="5073162" y="2875085"/>
            <a:ext cx="0" cy="675543"/>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4699" name="Line 11"/>
          <p:cNvSpPr>
            <a:spLocks noChangeShapeType="1"/>
          </p:cNvSpPr>
          <p:nvPr/>
        </p:nvSpPr>
        <p:spPr bwMode="auto">
          <a:xfrm>
            <a:off x="5054112" y="2892669"/>
            <a:ext cx="15240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4700" name="Rectangle 12"/>
          <p:cNvSpPr>
            <a:spLocks noChangeArrowheads="1"/>
          </p:cNvSpPr>
          <p:nvPr/>
        </p:nvSpPr>
        <p:spPr bwMode="auto">
          <a:xfrm>
            <a:off x="4577862" y="2971800"/>
            <a:ext cx="457200" cy="140677"/>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en-US" altLang="en-US" sz="923">
                <a:ea typeface="Arial" charset="0"/>
                <a:cs typeface="Arial" charset="0"/>
              </a:rPr>
              <a:t>Entry 3</a:t>
            </a:r>
          </a:p>
        </p:txBody>
      </p:sp>
      <p:sp>
        <p:nvSpPr>
          <p:cNvPr id="114701" name="Rectangle 13"/>
          <p:cNvSpPr>
            <a:spLocks noChangeArrowheads="1"/>
          </p:cNvSpPr>
          <p:nvPr/>
        </p:nvSpPr>
        <p:spPr bwMode="auto">
          <a:xfrm>
            <a:off x="2158512" y="2866293"/>
            <a:ext cx="1885950" cy="527538"/>
          </a:xfrm>
          <a:prstGeom prst="rect">
            <a:avLst/>
          </a:prstGeom>
          <a:solidFill>
            <a:srgbClr val="EAEAEA">
              <a:alpha val="60001"/>
            </a:srgbClr>
          </a:solidFill>
          <a:ln w="9525">
            <a:solidFill>
              <a:srgbClr val="C0C0C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bIns="0" anchor="b"/>
          <a:lstStyle/>
          <a:p>
            <a:pPr eaLnBrk="1" hangingPunct="1"/>
            <a:r>
              <a:rPr lang="en-US" altLang="en-US" sz="1108" b="1">
                <a:solidFill>
                  <a:schemeClr val="bg2"/>
                </a:solidFill>
                <a:ea typeface="Arial" charset="0"/>
                <a:cs typeface="Arial" charset="0"/>
              </a:rPr>
              <a:t>Session</a:t>
            </a:r>
          </a:p>
        </p:txBody>
      </p:sp>
      <p:sp>
        <p:nvSpPr>
          <p:cNvPr id="114702" name="AutoShape 14"/>
          <p:cNvSpPr>
            <a:spLocks noChangeArrowheads="1"/>
          </p:cNvSpPr>
          <p:nvPr/>
        </p:nvSpPr>
        <p:spPr bwMode="auto">
          <a:xfrm>
            <a:off x="2244970" y="2954215"/>
            <a:ext cx="1733550" cy="193431"/>
          </a:xfrm>
          <a:prstGeom prst="chevron">
            <a:avLst>
              <a:gd name="adj" fmla="val 44313"/>
            </a:avLst>
          </a:prstGeom>
          <a:solidFill>
            <a:srgbClr val="CCFFCC"/>
          </a:solidFill>
          <a:ln w="9525">
            <a:solidFill>
              <a:srgbClr val="339966"/>
            </a:solidFill>
            <a:miter lim="800000"/>
            <a:headEnd/>
            <a:tailEnd/>
          </a:ln>
          <a:effectLst>
            <a:outerShdw blurRad="63500" dist="38099" dir="2700000" algn="ctr" rotWithShape="0">
              <a:schemeClr val="bg2">
                <a:alpha val="74998"/>
              </a:schemeClr>
            </a:outerShdw>
          </a:effectLst>
        </p:spPr>
        <p:txBody>
          <a:bodyPr wrap="none" anchor="ctr"/>
          <a:lstStyle/>
          <a:p>
            <a:pPr eaLnBrk="1" hangingPunct="1"/>
            <a:r>
              <a:rPr lang="en-US" altLang="en-US" sz="1292">
                <a:solidFill>
                  <a:srgbClr val="008000"/>
                </a:solidFill>
                <a:ea typeface="Arial" charset="0"/>
                <a:cs typeface="Arial" charset="0"/>
              </a:rPr>
              <a:t>Link</a:t>
            </a:r>
          </a:p>
        </p:txBody>
      </p:sp>
      <p:sp>
        <p:nvSpPr>
          <p:cNvPr id="114703" name="Rectangle 15"/>
          <p:cNvSpPr>
            <a:spLocks noChangeArrowheads="1"/>
          </p:cNvSpPr>
          <p:nvPr/>
        </p:nvSpPr>
        <p:spPr bwMode="auto">
          <a:xfrm>
            <a:off x="5739912" y="2804746"/>
            <a:ext cx="1885950" cy="527538"/>
          </a:xfrm>
          <a:prstGeom prst="rect">
            <a:avLst/>
          </a:prstGeom>
          <a:solidFill>
            <a:srgbClr val="EAEAEA">
              <a:alpha val="60001"/>
            </a:srgbClr>
          </a:solidFill>
          <a:ln w="9525">
            <a:solidFill>
              <a:srgbClr val="C0C0C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bIns="0" anchor="b"/>
          <a:lstStyle/>
          <a:p>
            <a:pPr eaLnBrk="1" hangingPunct="1"/>
            <a:r>
              <a:rPr lang="en-US" altLang="en-US" sz="1108" b="1">
                <a:solidFill>
                  <a:schemeClr val="bg2"/>
                </a:solidFill>
                <a:ea typeface="Arial" charset="0"/>
                <a:cs typeface="Arial" charset="0"/>
              </a:rPr>
              <a:t>Session</a:t>
            </a:r>
          </a:p>
        </p:txBody>
      </p:sp>
      <p:sp>
        <p:nvSpPr>
          <p:cNvPr id="114704" name="AutoShape 16"/>
          <p:cNvSpPr>
            <a:spLocks noChangeArrowheads="1"/>
          </p:cNvSpPr>
          <p:nvPr/>
        </p:nvSpPr>
        <p:spPr bwMode="auto">
          <a:xfrm>
            <a:off x="5758962" y="2892670"/>
            <a:ext cx="1752600" cy="184638"/>
          </a:xfrm>
          <a:prstGeom prst="chevron">
            <a:avLst>
              <a:gd name="adj" fmla="val 52426"/>
            </a:avLst>
          </a:prstGeom>
          <a:solidFill>
            <a:srgbClr val="CCFFCC"/>
          </a:solidFill>
          <a:ln w="9525">
            <a:solidFill>
              <a:srgbClr val="339966"/>
            </a:solidFill>
            <a:miter lim="800000"/>
            <a:headEnd/>
            <a:tailEnd/>
          </a:ln>
          <a:effectLst>
            <a:outerShdw blurRad="63500" dist="38099" dir="2700000" algn="ctr" rotWithShape="0">
              <a:schemeClr val="bg2">
                <a:alpha val="74998"/>
              </a:schemeClr>
            </a:outerShdw>
          </a:effectLst>
        </p:spPr>
        <p:txBody>
          <a:bodyPr wrap="none" anchor="ctr"/>
          <a:lstStyle/>
          <a:p>
            <a:pPr eaLnBrk="1" hangingPunct="1"/>
            <a:r>
              <a:rPr lang="en-US" altLang="en-US" sz="1292">
                <a:solidFill>
                  <a:srgbClr val="008000"/>
                </a:solidFill>
                <a:ea typeface="Arial" charset="0"/>
                <a:cs typeface="Arial" charset="0"/>
              </a:rPr>
              <a:t>Link</a:t>
            </a:r>
          </a:p>
        </p:txBody>
      </p:sp>
      <p:sp>
        <p:nvSpPr>
          <p:cNvPr id="114705" name="Text Box 17"/>
          <p:cNvSpPr txBox="1">
            <a:spLocks noChangeArrowheads="1"/>
          </p:cNvSpPr>
          <p:nvPr/>
        </p:nvSpPr>
        <p:spPr bwMode="auto">
          <a:xfrm>
            <a:off x="4311161" y="3569678"/>
            <a:ext cx="1400908" cy="376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1" hangingPunct="1">
              <a:spcBef>
                <a:spcPct val="50000"/>
              </a:spcBef>
            </a:pPr>
            <a:r>
              <a:rPr lang="en-US" altLang="en-US" sz="923">
                <a:ea typeface="Arial" charset="0"/>
                <a:cs typeface="Arial" charset="0"/>
              </a:rPr>
              <a:t>Queue </a:t>
            </a:r>
            <a:r>
              <a:rPr lang="en-US" altLang="en-US" sz="738">
                <a:ea typeface="Arial" charset="0"/>
                <a:cs typeface="Arial" charset="0"/>
              </a:rPr>
              <a:t>(source)</a:t>
            </a:r>
            <a:br>
              <a:rPr lang="en-US" altLang="en-US" sz="738">
                <a:ea typeface="Arial" charset="0"/>
                <a:cs typeface="Arial" charset="0"/>
              </a:rPr>
            </a:br>
            <a:r>
              <a:rPr lang="en-US" altLang="en-US" sz="923">
                <a:ea typeface="Arial" charset="0"/>
                <a:cs typeface="Arial" charset="0"/>
              </a:rPr>
              <a:t>-Persistent</a:t>
            </a:r>
          </a:p>
        </p:txBody>
      </p:sp>
      <p:sp>
        <p:nvSpPr>
          <p:cNvPr id="114706" name="Line 18"/>
          <p:cNvSpPr>
            <a:spLocks noChangeShapeType="1"/>
          </p:cNvSpPr>
          <p:nvPr/>
        </p:nvSpPr>
        <p:spPr bwMode="auto">
          <a:xfrm flipH="1">
            <a:off x="5121520" y="3393831"/>
            <a:ext cx="1992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4707" name="Text Box 19"/>
          <p:cNvSpPr txBox="1">
            <a:spLocks noChangeArrowheads="1"/>
          </p:cNvSpPr>
          <p:nvPr/>
        </p:nvSpPr>
        <p:spPr bwMode="auto">
          <a:xfrm>
            <a:off x="5350120" y="3191608"/>
            <a:ext cx="457200" cy="348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rIns="0">
            <a:spAutoFit/>
          </a:bodyPr>
          <a:lstStyle/>
          <a:p>
            <a:pPr algn="l" eaLnBrk="1" hangingPunct="1">
              <a:spcBef>
                <a:spcPct val="50000"/>
              </a:spcBef>
            </a:pPr>
            <a:r>
              <a:rPr lang="en-US" altLang="en-US" sz="831" i="1">
                <a:ea typeface="Arial" charset="0"/>
                <a:cs typeface="Arial" charset="0"/>
              </a:rPr>
              <a:t>1 Head or 2 ?</a:t>
            </a:r>
          </a:p>
        </p:txBody>
      </p:sp>
      <p:sp>
        <p:nvSpPr>
          <p:cNvPr id="114708" name="Line 20"/>
          <p:cNvSpPr>
            <a:spLocks noChangeShapeType="1"/>
          </p:cNvSpPr>
          <p:nvPr/>
        </p:nvSpPr>
        <p:spPr bwMode="auto">
          <a:xfrm flipH="1">
            <a:off x="4292113" y="3042138"/>
            <a:ext cx="200757"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4709" name="Text Box 21"/>
          <p:cNvSpPr txBox="1">
            <a:spLocks noChangeArrowheads="1"/>
          </p:cNvSpPr>
          <p:nvPr/>
        </p:nvSpPr>
        <p:spPr bwMode="auto">
          <a:xfrm>
            <a:off x="3892062" y="2954216"/>
            <a:ext cx="361950" cy="22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rIns="0">
            <a:spAutoFit/>
          </a:bodyPr>
          <a:lstStyle/>
          <a:p>
            <a:pPr algn="r" eaLnBrk="1" hangingPunct="1">
              <a:spcBef>
                <a:spcPct val="50000"/>
              </a:spcBef>
            </a:pPr>
            <a:r>
              <a:rPr lang="en-US" altLang="en-US" sz="831" i="1">
                <a:ea typeface="Arial" charset="0"/>
                <a:cs typeface="Arial" charset="0"/>
              </a:rPr>
              <a:t>Tail</a:t>
            </a:r>
          </a:p>
        </p:txBody>
      </p:sp>
      <p:sp>
        <p:nvSpPr>
          <p:cNvPr id="114712" name="Rectangle 24"/>
          <p:cNvSpPr>
            <a:spLocks noChangeArrowheads="1"/>
          </p:cNvSpPr>
          <p:nvPr/>
        </p:nvSpPr>
        <p:spPr bwMode="auto">
          <a:xfrm>
            <a:off x="7559920" y="3604847"/>
            <a:ext cx="1066800" cy="641838"/>
          </a:xfrm>
          <a:prstGeom prst="rect">
            <a:avLst/>
          </a:prstGeom>
          <a:solidFill>
            <a:schemeClr val="accent1"/>
          </a:solidFill>
          <a:ln w="9525">
            <a:solidFill>
              <a:schemeClr val="tx1"/>
            </a:solidFill>
            <a:miter lim="800000"/>
            <a:headEnd/>
            <a:tailEnd/>
          </a:ln>
          <a:effectLst>
            <a:outerShdw blurRad="63500" dist="107763" dir="2700000" algn="ctr" rotWithShape="0">
              <a:schemeClr val="bg2">
                <a:alpha val="50000"/>
              </a:schemeClr>
            </a:outerShdw>
          </a:effectLst>
        </p:spPr>
        <p:txBody>
          <a:bodyPr wrap="none" anchor="ctr"/>
          <a:lstStyle/>
          <a:p>
            <a:pPr eaLnBrk="1" hangingPunct="1"/>
            <a:r>
              <a:rPr lang="en-US" altLang="en-US" sz="1292">
                <a:ea typeface="Arial" charset="0"/>
                <a:cs typeface="Arial" charset="0"/>
              </a:rPr>
              <a:t>Client</a:t>
            </a:r>
            <a:br>
              <a:rPr lang="en-US" altLang="en-US" sz="1292">
                <a:ea typeface="Arial" charset="0"/>
                <a:cs typeface="Arial" charset="0"/>
              </a:rPr>
            </a:br>
            <a:r>
              <a:rPr lang="en-US" altLang="en-US" sz="1292">
                <a:ea typeface="Arial" charset="0"/>
                <a:cs typeface="Arial" charset="0"/>
              </a:rPr>
              <a:t>Consumer</a:t>
            </a:r>
          </a:p>
        </p:txBody>
      </p:sp>
      <p:sp>
        <p:nvSpPr>
          <p:cNvPr id="114713" name="Rectangle 25"/>
          <p:cNvSpPr>
            <a:spLocks noChangeArrowheads="1"/>
          </p:cNvSpPr>
          <p:nvPr/>
        </p:nvSpPr>
        <p:spPr bwMode="auto">
          <a:xfrm>
            <a:off x="5788270" y="3657600"/>
            <a:ext cx="1885950" cy="527538"/>
          </a:xfrm>
          <a:prstGeom prst="rect">
            <a:avLst/>
          </a:prstGeom>
          <a:solidFill>
            <a:srgbClr val="EAEAEA">
              <a:alpha val="60001"/>
            </a:srgbClr>
          </a:solidFill>
          <a:ln w="9525">
            <a:solidFill>
              <a:srgbClr val="C0C0C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bIns="0" anchor="b"/>
          <a:lstStyle/>
          <a:p>
            <a:pPr eaLnBrk="1" hangingPunct="1"/>
            <a:r>
              <a:rPr lang="en-US" altLang="en-US" sz="1108" b="1">
                <a:solidFill>
                  <a:schemeClr val="bg2"/>
                </a:solidFill>
                <a:ea typeface="Arial" charset="0"/>
                <a:cs typeface="Arial" charset="0"/>
              </a:rPr>
              <a:t>Session</a:t>
            </a:r>
          </a:p>
        </p:txBody>
      </p:sp>
      <p:sp>
        <p:nvSpPr>
          <p:cNvPr id="114714" name="AutoShape 26"/>
          <p:cNvSpPr>
            <a:spLocks noChangeArrowheads="1"/>
          </p:cNvSpPr>
          <p:nvPr/>
        </p:nvSpPr>
        <p:spPr bwMode="auto">
          <a:xfrm>
            <a:off x="5807320" y="3745524"/>
            <a:ext cx="1752600" cy="184638"/>
          </a:xfrm>
          <a:prstGeom prst="chevron">
            <a:avLst>
              <a:gd name="adj" fmla="val 52426"/>
            </a:avLst>
          </a:prstGeom>
          <a:solidFill>
            <a:srgbClr val="CCFFCC"/>
          </a:solidFill>
          <a:ln w="9525">
            <a:solidFill>
              <a:srgbClr val="339966"/>
            </a:solidFill>
            <a:miter lim="800000"/>
            <a:headEnd/>
            <a:tailEnd/>
          </a:ln>
          <a:effectLst>
            <a:outerShdw blurRad="63500" dist="38099" dir="2700000" algn="ctr" rotWithShape="0">
              <a:schemeClr val="bg2">
                <a:alpha val="74998"/>
              </a:schemeClr>
            </a:outerShdw>
          </a:effectLst>
        </p:spPr>
        <p:txBody>
          <a:bodyPr wrap="none" anchor="ctr"/>
          <a:lstStyle/>
          <a:p>
            <a:pPr eaLnBrk="1" hangingPunct="1"/>
            <a:r>
              <a:rPr lang="en-US" altLang="en-US" sz="1292">
                <a:solidFill>
                  <a:srgbClr val="008000"/>
                </a:solidFill>
                <a:ea typeface="Arial" charset="0"/>
                <a:cs typeface="Arial" charset="0"/>
              </a:rPr>
              <a:t>Link</a:t>
            </a:r>
          </a:p>
        </p:txBody>
      </p:sp>
      <p:sp>
        <p:nvSpPr>
          <p:cNvPr id="114723" name="Rectangle 35"/>
          <p:cNvSpPr>
            <a:spLocks noGrp="1" noChangeArrowheads="1"/>
          </p:cNvSpPr>
          <p:nvPr>
            <p:ph type="title" idx="4294967295"/>
          </p:nvPr>
        </p:nvSpPr>
        <p:spPr/>
        <p:txBody>
          <a:bodyPr>
            <a:normAutofit fontScale="90000"/>
          </a:bodyPr>
          <a:lstStyle/>
          <a:p>
            <a:r>
              <a:rPr lang="en-US" altLang="en-US"/>
              <a:t>Load-Balanced Point-to-point Queue Delivery</a:t>
            </a:r>
          </a:p>
        </p:txBody>
      </p:sp>
    </p:spTree>
    <p:extLst>
      <p:ext uri="{BB962C8B-B14F-4D97-AF65-F5344CB8AC3E}">
        <p14:creationId xmlns:p14="http://schemas.microsoft.com/office/powerpoint/2010/main" val="9873382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ChangeArrowheads="1"/>
          </p:cNvSpPr>
          <p:nvPr/>
        </p:nvSpPr>
        <p:spPr bwMode="auto">
          <a:xfrm>
            <a:off x="962758" y="2965939"/>
            <a:ext cx="1066800" cy="641838"/>
          </a:xfrm>
          <a:prstGeom prst="rect">
            <a:avLst/>
          </a:prstGeom>
          <a:solidFill>
            <a:schemeClr val="accent1"/>
          </a:solidFill>
          <a:ln w="9525">
            <a:solidFill>
              <a:schemeClr val="tx1"/>
            </a:solidFill>
            <a:miter lim="800000"/>
            <a:headEnd/>
            <a:tailEnd/>
          </a:ln>
          <a:effectLst>
            <a:outerShdw blurRad="63500" dist="107763" dir="2700000" algn="ctr" rotWithShape="0">
              <a:schemeClr val="bg2">
                <a:alpha val="50000"/>
              </a:schemeClr>
            </a:outerShdw>
          </a:effectLst>
        </p:spPr>
        <p:txBody>
          <a:bodyPr wrap="none" anchor="ctr"/>
          <a:lstStyle/>
          <a:p>
            <a:pPr eaLnBrk="1" hangingPunct="1"/>
            <a:r>
              <a:rPr lang="en-US" altLang="en-US" sz="1292">
                <a:ea typeface="Arial" charset="0"/>
                <a:cs typeface="Arial" charset="0"/>
              </a:rPr>
              <a:t>Client</a:t>
            </a:r>
          </a:p>
          <a:p>
            <a:pPr eaLnBrk="1" hangingPunct="1"/>
            <a:r>
              <a:rPr lang="en-US" altLang="en-US" sz="1292">
                <a:ea typeface="Arial" charset="0"/>
                <a:cs typeface="Arial" charset="0"/>
              </a:rPr>
              <a:t>Publisher</a:t>
            </a:r>
          </a:p>
        </p:txBody>
      </p:sp>
      <p:sp>
        <p:nvSpPr>
          <p:cNvPr id="115715" name="Rectangle 3"/>
          <p:cNvSpPr>
            <a:spLocks noChangeArrowheads="1"/>
          </p:cNvSpPr>
          <p:nvPr/>
        </p:nvSpPr>
        <p:spPr bwMode="auto">
          <a:xfrm>
            <a:off x="3553558" y="2385646"/>
            <a:ext cx="2485292" cy="2549769"/>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none"/>
          <a:lstStyle/>
          <a:p>
            <a:pPr eaLnBrk="1" hangingPunct="1"/>
            <a:r>
              <a:rPr lang="en-US" altLang="en-US" sz="1662">
                <a:ea typeface="Arial" charset="0"/>
                <a:cs typeface="Arial" charset="0"/>
              </a:rPr>
              <a:t>AMQP Broker</a:t>
            </a:r>
          </a:p>
        </p:txBody>
      </p:sp>
      <p:sp>
        <p:nvSpPr>
          <p:cNvPr id="115716" name="Rectangle 4"/>
          <p:cNvSpPr>
            <a:spLocks noChangeArrowheads="1"/>
          </p:cNvSpPr>
          <p:nvPr/>
        </p:nvSpPr>
        <p:spPr bwMode="auto">
          <a:xfrm>
            <a:off x="7401658" y="3308839"/>
            <a:ext cx="1066800" cy="641838"/>
          </a:xfrm>
          <a:prstGeom prst="rect">
            <a:avLst/>
          </a:prstGeom>
          <a:solidFill>
            <a:schemeClr val="accent1"/>
          </a:solidFill>
          <a:ln w="9525">
            <a:solidFill>
              <a:schemeClr val="tx1"/>
            </a:solidFill>
            <a:miter lim="800000"/>
            <a:headEnd/>
            <a:tailEnd/>
          </a:ln>
          <a:effectLst>
            <a:outerShdw blurRad="63500" dist="107763" dir="2700000" algn="ctr" rotWithShape="0">
              <a:schemeClr val="bg2">
                <a:alpha val="50000"/>
              </a:schemeClr>
            </a:outerShdw>
          </a:effectLst>
        </p:spPr>
        <p:txBody>
          <a:bodyPr wrap="none" anchor="ctr"/>
          <a:lstStyle/>
          <a:p>
            <a:pPr eaLnBrk="1" hangingPunct="1"/>
            <a:r>
              <a:rPr lang="en-US" altLang="en-US" sz="1292">
                <a:ea typeface="Arial" charset="0"/>
                <a:cs typeface="Arial" charset="0"/>
              </a:rPr>
              <a:t>Client</a:t>
            </a:r>
            <a:br>
              <a:rPr lang="en-US" altLang="en-US" sz="1292">
                <a:ea typeface="Arial" charset="0"/>
                <a:cs typeface="Arial" charset="0"/>
              </a:rPr>
            </a:br>
            <a:r>
              <a:rPr lang="en-US" altLang="en-US" sz="1292">
                <a:ea typeface="Arial" charset="0"/>
                <a:cs typeface="Arial" charset="0"/>
              </a:rPr>
              <a:t>Subscriber</a:t>
            </a:r>
          </a:p>
        </p:txBody>
      </p:sp>
      <p:sp>
        <p:nvSpPr>
          <p:cNvPr id="115717" name="Line 5"/>
          <p:cNvSpPr>
            <a:spLocks noChangeShapeType="1"/>
          </p:cNvSpPr>
          <p:nvPr/>
        </p:nvSpPr>
        <p:spPr bwMode="auto">
          <a:xfrm>
            <a:off x="4286251" y="3686908"/>
            <a:ext cx="567103"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5718" name="Line 6"/>
          <p:cNvSpPr>
            <a:spLocks noChangeShapeType="1"/>
          </p:cNvSpPr>
          <p:nvPr/>
        </p:nvSpPr>
        <p:spPr bwMode="auto">
          <a:xfrm flipV="1">
            <a:off x="4315558" y="3027485"/>
            <a:ext cx="0" cy="675543"/>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5719" name="Line 7"/>
          <p:cNvSpPr>
            <a:spLocks noChangeShapeType="1"/>
          </p:cNvSpPr>
          <p:nvPr/>
        </p:nvSpPr>
        <p:spPr bwMode="auto">
          <a:xfrm>
            <a:off x="4182208" y="3053862"/>
            <a:ext cx="15240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5720" name="Rectangle 8"/>
          <p:cNvSpPr>
            <a:spLocks noChangeArrowheads="1"/>
          </p:cNvSpPr>
          <p:nvPr/>
        </p:nvSpPr>
        <p:spPr bwMode="auto">
          <a:xfrm>
            <a:off x="4334608" y="3475892"/>
            <a:ext cx="457200" cy="140677"/>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en-US" altLang="en-US" sz="923">
                <a:ea typeface="Arial" charset="0"/>
                <a:cs typeface="Arial" charset="0"/>
              </a:rPr>
              <a:t>Entry 1</a:t>
            </a:r>
          </a:p>
        </p:txBody>
      </p:sp>
      <p:sp>
        <p:nvSpPr>
          <p:cNvPr id="115721" name="Rectangle 9"/>
          <p:cNvSpPr>
            <a:spLocks noChangeArrowheads="1"/>
          </p:cNvSpPr>
          <p:nvPr/>
        </p:nvSpPr>
        <p:spPr bwMode="auto">
          <a:xfrm>
            <a:off x="4334608" y="3308838"/>
            <a:ext cx="457200" cy="140677"/>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en-US" altLang="en-US" sz="923">
                <a:ea typeface="Arial" charset="0"/>
                <a:cs typeface="Arial" charset="0"/>
              </a:rPr>
              <a:t>Entry 2</a:t>
            </a:r>
          </a:p>
        </p:txBody>
      </p:sp>
      <p:sp>
        <p:nvSpPr>
          <p:cNvPr id="115722" name="Line 10"/>
          <p:cNvSpPr>
            <a:spLocks noChangeShapeType="1"/>
          </p:cNvSpPr>
          <p:nvPr/>
        </p:nvSpPr>
        <p:spPr bwMode="auto">
          <a:xfrm flipV="1">
            <a:off x="4838700" y="3027485"/>
            <a:ext cx="0" cy="675543"/>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5723" name="Line 11"/>
          <p:cNvSpPr>
            <a:spLocks noChangeShapeType="1"/>
          </p:cNvSpPr>
          <p:nvPr/>
        </p:nvSpPr>
        <p:spPr bwMode="auto">
          <a:xfrm>
            <a:off x="4819650" y="3045069"/>
            <a:ext cx="15240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5724" name="Rectangle 12"/>
          <p:cNvSpPr>
            <a:spLocks noChangeArrowheads="1"/>
          </p:cNvSpPr>
          <p:nvPr/>
        </p:nvSpPr>
        <p:spPr bwMode="auto">
          <a:xfrm>
            <a:off x="4343400" y="3124200"/>
            <a:ext cx="457200" cy="140677"/>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en-US" altLang="en-US" sz="923">
                <a:ea typeface="Arial" charset="0"/>
                <a:cs typeface="Arial" charset="0"/>
              </a:rPr>
              <a:t>Entry 3</a:t>
            </a:r>
          </a:p>
        </p:txBody>
      </p:sp>
      <p:sp>
        <p:nvSpPr>
          <p:cNvPr id="115725" name="Rectangle 13"/>
          <p:cNvSpPr>
            <a:spLocks noChangeArrowheads="1"/>
          </p:cNvSpPr>
          <p:nvPr/>
        </p:nvSpPr>
        <p:spPr bwMode="auto">
          <a:xfrm>
            <a:off x="1924050" y="3018693"/>
            <a:ext cx="1885950" cy="527538"/>
          </a:xfrm>
          <a:prstGeom prst="rect">
            <a:avLst/>
          </a:prstGeom>
          <a:solidFill>
            <a:srgbClr val="EAEAEA">
              <a:alpha val="60001"/>
            </a:srgbClr>
          </a:solidFill>
          <a:ln w="9525">
            <a:solidFill>
              <a:srgbClr val="C0C0C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bIns="0" anchor="b"/>
          <a:lstStyle/>
          <a:p>
            <a:pPr eaLnBrk="1" hangingPunct="1"/>
            <a:r>
              <a:rPr lang="en-US" altLang="en-US" sz="1108" b="1">
                <a:solidFill>
                  <a:schemeClr val="bg2"/>
                </a:solidFill>
                <a:ea typeface="Arial" charset="0"/>
                <a:cs typeface="Arial" charset="0"/>
              </a:rPr>
              <a:t>Session</a:t>
            </a:r>
          </a:p>
        </p:txBody>
      </p:sp>
      <p:sp>
        <p:nvSpPr>
          <p:cNvPr id="115726" name="AutoShape 14"/>
          <p:cNvSpPr>
            <a:spLocks noChangeArrowheads="1"/>
          </p:cNvSpPr>
          <p:nvPr/>
        </p:nvSpPr>
        <p:spPr bwMode="auto">
          <a:xfrm>
            <a:off x="2010508" y="3106615"/>
            <a:ext cx="1733550" cy="193431"/>
          </a:xfrm>
          <a:prstGeom prst="chevron">
            <a:avLst>
              <a:gd name="adj" fmla="val 44313"/>
            </a:avLst>
          </a:prstGeom>
          <a:solidFill>
            <a:srgbClr val="CCFFCC"/>
          </a:solidFill>
          <a:ln w="9525">
            <a:solidFill>
              <a:srgbClr val="339966"/>
            </a:solidFill>
            <a:miter lim="800000"/>
            <a:headEnd/>
            <a:tailEnd/>
          </a:ln>
          <a:effectLst>
            <a:outerShdw blurRad="63500" dist="38099" dir="2700000" algn="ctr" rotWithShape="0">
              <a:schemeClr val="bg2">
                <a:alpha val="74998"/>
              </a:schemeClr>
            </a:outerShdw>
          </a:effectLst>
        </p:spPr>
        <p:txBody>
          <a:bodyPr wrap="none" anchor="ctr"/>
          <a:lstStyle/>
          <a:p>
            <a:pPr eaLnBrk="1" hangingPunct="1"/>
            <a:r>
              <a:rPr lang="en-US" altLang="en-US" sz="1292">
                <a:solidFill>
                  <a:srgbClr val="008000"/>
                </a:solidFill>
                <a:ea typeface="Arial" charset="0"/>
                <a:cs typeface="Arial" charset="0"/>
              </a:rPr>
              <a:t>Link</a:t>
            </a:r>
          </a:p>
        </p:txBody>
      </p:sp>
      <p:sp>
        <p:nvSpPr>
          <p:cNvPr id="115727" name="Rectangle 15"/>
          <p:cNvSpPr>
            <a:spLocks noChangeArrowheads="1"/>
          </p:cNvSpPr>
          <p:nvPr/>
        </p:nvSpPr>
        <p:spPr bwMode="auto">
          <a:xfrm>
            <a:off x="5581650" y="3361593"/>
            <a:ext cx="1885950" cy="527538"/>
          </a:xfrm>
          <a:prstGeom prst="rect">
            <a:avLst/>
          </a:prstGeom>
          <a:solidFill>
            <a:srgbClr val="EAEAEA">
              <a:alpha val="60001"/>
            </a:srgbClr>
          </a:solidFill>
          <a:ln w="9525">
            <a:solidFill>
              <a:srgbClr val="C0C0C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bIns="0" anchor="b"/>
          <a:lstStyle/>
          <a:p>
            <a:pPr eaLnBrk="1" hangingPunct="1"/>
            <a:r>
              <a:rPr lang="en-US" altLang="en-US" sz="1108" b="1">
                <a:solidFill>
                  <a:schemeClr val="bg2"/>
                </a:solidFill>
                <a:ea typeface="Arial" charset="0"/>
                <a:cs typeface="Arial" charset="0"/>
              </a:rPr>
              <a:t>Session</a:t>
            </a:r>
          </a:p>
        </p:txBody>
      </p:sp>
      <p:sp>
        <p:nvSpPr>
          <p:cNvPr id="115728" name="AutoShape 16"/>
          <p:cNvSpPr>
            <a:spLocks noChangeArrowheads="1"/>
          </p:cNvSpPr>
          <p:nvPr/>
        </p:nvSpPr>
        <p:spPr bwMode="auto">
          <a:xfrm>
            <a:off x="5715000" y="3449516"/>
            <a:ext cx="1752600" cy="184638"/>
          </a:xfrm>
          <a:prstGeom prst="chevron">
            <a:avLst>
              <a:gd name="adj" fmla="val 52426"/>
            </a:avLst>
          </a:prstGeom>
          <a:solidFill>
            <a:srgbClr val="CCFFCC"/>
          </a:solidFill>
          <a:ln w="9525">
            <a:solidFill>
              <a:srgbClr val="339966"/>
            </a:solidFill>
            <a:miter lim="800000"/>
            <a:headEnd/>
            <a:tailEnd/>
          </a:ln>
          <a:effectLst>
            <a:outerShdw blurRad="63500" dist="38099" dir="2700000" algn="ctr" rotWithShape="0">
              <a:schemeClr val="bg2">
                <a:alpha val="74998"/>
              </a:schemeClr>
            </a:outerShdw>
          </a:effectLst>
        </p:spPr>
        <p:txBody>
          <a:bodyPr wrap="none" anchor="ctr"/>
          <a:lstStyle/>
          <a:p>
            <a:pPr eaLnBrk="1" hangingPunct="1"/>
            <a:r>
              <a:rPr lang="en-US" altLang="en-US" sz="1292">
                <a:solidFill>
                  <a:srgbClr val="008000"/>
                </a:solidFill>
                <a:ea typeface="Arial" charset="0"/>
                <a:cs typeface="Arial" charset="0"/>
              </a:rPr>
              <a:t>Link</a:t>
            </a:r>
          </a:p>
        </p:txBody>
      </p:sp>
      <p:sp>
        <p:nvSpPr>
          <p:cNvPr id="115729" name="Text Box 17"/>
          <p:cNvSpPr txBox="1">
            <a:spLocks noChangeArrowheads="1"/>
          </p:cNvSpPr>
          <p:nvPr/>
        </p:nvSpPr>
        <p:spPr bwMode="auto">
          <a:xfrm>
            <a:off x="4076700" y="3722078"/>
            <a:ext cx="1400908" cy="376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1" hangingPunct="1">
              <a:spcBef>
                <a:spcPct val="50000"/>
              </a:spcBef>
            </a:pPr>
            <a:r>
              <a:rPr lang="en-US" altLang="en-US" sz="923">
                <a:ea typeface="Arial" charset="0"/>
                <a:cs typeface="Arial" charset="0"/>
              </a:rPr>
              <a:t>Queue </a:t>
            </a:r>
            <a:r>
              <a:rPr lang="en-US" altLang="en-US" sz="738">
                <a:ea typeface="Arial" charset="0"/>
                <a:cs typeface="Arial" charset="0"/>
              </a:rPr>
              <a:t>(Source)</a:t>
            </a:r>
            <a:br>
              <a:rPr lang="en-US" altLang="en-US" sz="738">
                <a:ea typeface="Arial" charset="0"/>
                <a:cs typeface="Arial" charset="0"/>
              </a:rPr>
            </a:br>
            <a:r>
              <a:rPr lang="en-US" altLang="en-US" sz="923">
                <a:ea typeface="Arial" charset="0"/>
                <a:cs typeface="Arial" charset="0"/>
              </a:rPr>
              <a:t>-Non-persistent</a:t>
            </a:r>
          </a:p>
        </p:txBody>
      </p:sp>
      <p:sp>
        <p:nvSpPr>
          <p:cNvPr id="115730" name="Line 18"/>
          <p:cNvSpPr>
            <a:spLocks noChangeShapeType="1"/>
          </p:cNvSpPr>
          <p:nvPr/>
        </p:nvSpPr>
        <p:spPr bwMode="auto">
          <a:xfrm flipH="1">
            <a:off x="4906108" y="3563815"/>
            <a:ext cx="1992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5731" name="Text Box 19"/>
          <p:cNvSpPr txBox="1">
            <a:spLocks noChangeArrowheads="1"/>
          </p:cNvSpPr>
          <p:nvPr/>
        </p:nvSpPr>
        <p:spPr bwMode="auto">
          <a:xfrm>
            <a:off x="5134708" y="3458308"/>
            <a:ext cx="361950" cy="22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rIns="0">
            <a:spAutoFit/>
          </a:bodyPr>
          <a:lstStyle/>
          <a:p>
            <a:pPr algn="l" eaLnBrk="1" hangingPunct="1">
              <a:spcBef>
                <a:spcPct val="50000"/>
              </a:spcBef>
            </a:pPr>
            <a:r>
              <a:rPr lang="en-US" altLang="en-US" sz="831" i="1">
                <a:ea typeface="Arial" charset="0"/>
                <a:cs typeface="Arial" charset="0"/>
              </a:rPr>
              <a:t>Head</a:t>
            </a:r>
          </a:p>
        </p:txBody>
      </p:sp>
      <p:sp>
        <p:nvSpPr>
          <p:cNvPr id="115732" name="Line 20"/>
          <p:cNvSpPr>
            <a:spLocks noChangeShapeType="1"/>
          </p:cNvSpPr>
          <p:nvPr/>
        </p:nvSpPr>
        <p:spPr bwMode="auto">
          <a:xfrm flipH="1">
            <a:off x="4057651" y="3194538"/>
            <a:ext cx="200757"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5733" name="Text Box 21"/>
          <p:cNvSpPr txBox="1">
            <a:spLocks noChangeArrowheads="1"/>
          </p:cNvSpPr>
          <p:nvPr/>
        </p:nvSpPr>
        <p:spPr bwMode="auto">
          <a:xfrm>
            <a:off x="3657601" y="3106616"/>
            <a:ext cx="361950" cy="22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rIns="0">
            <a:spAutoFit/>
          </a:bodyPr>
          <a:lstStyle/>
          <a:p>
            <a:pPr algn="r" eaLnBrk="1" hangingPunct="1">
              <a:spcBef>
                <a:spcPct val="50000"/>
              </a:spcBef>
            </a:pPr>
            <a:r>
              <a:rPr lang="en-US" altLang="en-US" sz="831" i="1">
                <a:ea typeface="Arial" charset="0"/>
                <a:cs typeface="Arial" charset="0"/>
              </a:rPr>
              <a:t>Tail</a:t>
            </a:r>
          </a:p>
        </p:txBody>
      </p:sp>
      <p:sp>
        <p:nvSpPr>
          <p:cNvPr id="115736" name="Rectangle 24"/>
          <p:cNvSpPr>
            <a:spLocks noChangeArrowheads="1"/>
          </p:cNvSpPr>
          <p:nvPr/>
        </p:nvSpPr>
        <p:spPr bwMode="auto">
          <a:xfrm>
            <a:off x="7401658" y="2482362"/>
            <a:ext cx="1066800" cy="641838"/>
          </a:xfrm>
          <a:prstGeom prst="rect">
            <a:avLst/>
          </a:prstGeom>
          <a:solidFill>
            <a:schemeClr val="accent1"/>
          </a:solidFill>
          <a:ln w="9525">
            <a:solidFill>
              <a:schemeClr val="tx1"/>
            </a:solidFill>
            <a:miter lim="800000"/>
            <a:headEnd/>
            <a:tailEnd/>
          </a:ln>
          <a:effectLst>
            <a:outerShdw blurRad="63500" dist="107763" dir="2700000" algn="ctr" rotWithShape="0">
              <a:schemeClr val="bg2">
                <a:alpha val="50000"/>
              </a:schemeClr>
            </a:outerShdw>
          </a:effectLst>
        </p:spPr>
        <p:txBody>
          <a:bodyPr wrap="none" anchor="ctr"/>
          <a:lstStyle/>
          <a:p>
            <a:pPr eaLnBrk="1" hangingPunct="1"/>
            <a:r>
              <a:rPr lang="en-US" altLang="en-US" sz="1292">
                <a:ea typeface="Arial" charset="0"/>
                <a:cs typeface="Arial" charset="0"/>
              </a:rPr>
              <a:t>Client</a:t>
            </a:r>
            <a:br>
              <a:rPr lang="en-US" altLang="en-US" sz="1292">
                <a:ea typeface="Arial" charset="0"/>
                <a:cs typeface="Arial" charset="0"/>
              </a:rPr>
            </a:br>
            <a:r>
              <a:rPr lang="en-US" altLang="en-US" sz="1292">
                <a:ea typeface="Arial" charset="0"/>
                <a:cs typeface="Arial" charset="0"/>
              </a:rPr>
              <a:t>Subscriber</a:t>
            </a:r>
          </a:p>
        </p:txBody>
      </p:sp>
      <p:sp>
        <p:nvSpPr>
          <p:cNvPr id="115737" name="Rectangle 25"/>
          <p:cNvSpPr>
            <a:spLocks noChangeArrowheads="1"/>
          </p:cNvSpPr>
          <p:nvPr/>
        </p:nvSpPr>
        <p:spPr bwMode="auto">
          <a:xfrm>
            <a:off x="5581650" y="2535116"/>
            <a:ext cx="1885950" cy="527538"/>
          </a:xfrm>
          <a:prstGeom prst="rect">
            <a:avLst/>
          </a:prstGeom>
          <a:solidFill>
            <a:srgbClr val="EAEAEA">
              <a:alpha val="60001"/>
            </a:srgbClr>
          </a:solidFill>
          <a:ln w="9525">
            <a:solidFill>
              <a:srgbClr val="C0C0C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bIns="0" anchor="b"/>
          <a:lstStyle/>
          <a:p>
            <a:pPr eaLnBrk="1" hangingPunct="1"/>
            <a:r>
              <a:rPr lang="en-US" altLang="en-US" sz="1108" b="1">
                <a:solidFill>
                  <a:schemeClr val="bg2"/>
                </a:solidFill>
                <a:ea typeface="Arial" charset="0"/>
                <a:cs typeface="Arial" charset="0"/>
              </a:rPr>
              <a:t>Session</a:t>
            </a:r>
          </a:p>
        </p:txBody>
      </p:sp>
      <p:sp>
        <p:nvSpPr>
          <p:cNvPr id="115738" name="AutoShape 26"/>
          <p:cNvSpPr>
            <a:spLocks noChangeArrowheads="1"/>
          </p:cNvSpPr>
          <p:nvPr/>
        </p:nvSpPr>
        <p:spPr bwMode="auto">
          <a:xfrm>
            <a:off x="5715000" y="2623039"/>
            <a:ext cx="1752600" cy="184638"/>
          </a:xfrm>
          <a:prstGeom prst="chevron">
            <a:avLst>
              <a:gd name="adj" fmla="val 52426"/>
            </a:avLst>
          </a:prstGeom>
          <a:solidFill>
            <a:srgbClr val="CCFFCC"/>
          </a:solidFill>
          <a:ln w="9525">
            <a:solidFill>
              <a:srgbClr val="339966"/>
            </a:solidFill>
            <a:miter lim="800000"/>
            <a:headEnd/>
            <a:tailEnd/>
          </a:ln>
          <a:effectLst>
            <a:outerShdw blurRad="63500" dist="38099" dir="2700000" algn="ctr" rotWithShape="0">
              <a:schemeClr val="bg2">
                <a:alpha val="74998"/>
              </a:schemeClr>
            </a:outerShdw>
          </a:effectLst>
        </p:spPr>
        <p:txBody>
          <a:bodyPr wrap="none" anchor="ctr"/>
          <a:lstStyle/>
          <a:p>
            <a:pPr eaLnBrk="1" hangingPunct="1"/>
            <a:r>
              <a:rPr lang="en-US" altLang="en-US" sz="1292">
                <a:solidFill>
                  <a:srgbClr val="008000"/>
                </a:solidFill>
                <a:ea typeface="Arial" charset="0"/>
                <a:cs typeface="Arial" charset="0"/>
              </a:rPr>
              <a:t>Link</a:t>
            </a:r>
          </a:p>
        </p:txBody>
      </p:sp>
      <p:sp>
        <p:nvSpPr>
          <p:cNvPr id="115739" name="Rectangle 27"/>
          <p:cNvSpPr>
            <a:spLocks noChangeArrowheads="1"/>
          </p:cNvSpPr>
          <p:nvPr/>
        </p:nvSpPr>
        <p:spPr bwMode="auto">
          <a:xfrm>
            <a:off x="7401658" y="4126524"/>
            <a:ext cx="1066800" cy="641838"/>
          </a:xfrm>
          <a:prstGeom prst="rect">
            <a:avLst/>
          </a:prstGeom>
          <a:solidFill>
            <a:schemeClr val="accent1"/>
          </a:solidFill>
          <a:ln w="9525">
            <a:solidFill>
              <a:schemeClr val="tx1"/>
            </a:solidFill>
            <a:miter lim="800000"/>
            <a:headEnd/>
            <a:tailEnd/>
          </a:ln>
          <a:effectLst>
            <a:outerShdw blurRad="63500" dist="107763" dir="2700000" algn="ctr" rotWithShape="0">
              <a:schemeClr val="bg2">
                <a:alpha val="50000"/>
              </a:schemeClr>
            </a:outerShdw>
          </a:effectLst>
        </p:spPr>
        <p:txBody>
          <a:bodyPr wrap="none" anchor="ctr"/>
          <a:lstStyle/>
          <a:p>
            <a:pPr eaLnBrk="1" hangingPunct="1"/>
            <a:r>
              <a:rPr lang="en-US" altLang="en-US" sz="1292">
                <a:ea typeface="Arial" charset="0"/>
                <a:cs typeface="Arial" charset="0"/>
              </a:rPr>
              <a:t>Client</a:t>
            </a:r>
            <a:br>
              <a:rPr lang="en-US" altLang="en-US" sz="1292">
                <a:ea typeface="Arial" charset="0"/>
                <a:cs typeface="Arial" charset="0"/>
              </a:rPr>
            </a:br>
            <a:r>
              <a:rPr lang="en-US" altLang="en-US" sz="1292">
                <a:ea typeface="Arial" charset="0"/>
                <a:cs typeface="Arial" charset="0"/>
              </a:rPr>
              <a:t>Subscriber</a:t>
            </a:r>
          </a:p>
        </p:txBody>
      </p:sp>
      <p:sp>
        <p:nvSpPr>
          <p:cNvPr id="115740" name="Rectangle 28"/>
          <p:cNvSpPr>
            <a:spLocks noChangeArrowheads="1"/>
          </p:cNvSpPr>
          <p:nvPr/>
        </p:nvSpPr>
        <p:spPr bwMode="auto">
          <a:xfrm>
            <a:off x="5581650" y="4179277"/>
            <a:ext cx="1885950" cy="527538"/>
          </a:xfrm>
          <a:prstGeom prst="rect">
            <a:avLst/>
          </a:prstGeom>
          <a:solidFill>
            <a:srgbClr val="EAEAEA">
              <a:alpha val="60001"/>
            </a:srgbClr>
          </a:solidFill>
          <a:ln w="9525">
            <a:solidFill>
              <a:srgbClr val="C0C0C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bIns="0" anchor="b"/>
          <a:lstStyle/>
          <a:p>
            <a:pPr eaLnBrk="1" hangingPunct="1"/>
            <a:r>
              <a:rPr lang="en-US" altLang="en-US" sz="1108" b="1">
                <a:solidFill>
                  <a:schemeClr val="bg2"/>
                </a:solidFill>
                <a:ea typeface="Arial" charset="0"/>
                <a:cs typeface="Arial" charset="0"/>
              </a:rPr>
              <a:t>Session</a:t>
            </a:r>
          </a:p>
        </p:txBody>
      </p:sp>
      <p:sp>
        <p:nvSpPr>
          <p:cNvPr id="115741" name="AutoShape 29"/>
          <p:cNvSpPr>
            <a:spLocks noChangeArrowheads="1"/>
          </p:cNvSpPr>
          <p:nvPr/>
        </p:nvSpPr>
        <p:spPr bwMode="auto">
          <a:xfrm>
            <a:off x="5715000" y="4267201"/>
            <a:ext cx="1752600" cy="184638"/>
          </a:xfrm>
          <a:prstGeom prst="chevron">
            <a:avLst>
              <a:gd name="adj" fmla="val 52426"/>
            </a:avLst>
          </a:prstGeom>
          <a:solidFill>
            <a:srgbClr val="CCFFCC"/>
          </a:solidFill>
          <a:ln w="9525">
            <a:solidFill>
              <a:srgbClr val="339966"/>
            </a:solidFill>
            <a:miter lim="800000"/>
            <a:headEnd/>
            <a:tailEnd/>
          </a:ln>
          <a:effectLst>
            <a:outerShdw blurRad="63500" dist="38099" dir="2700000" algn="ctr" rotWithShape="0">
              <a:schemeClr val="bg2">
                <a:alpha val="74998"/>
              </a:schemeClr>
            </a:outerShdw>
          </a:effectLst>
        </p:spPr>
        <p:txBody>
          <a:bodyPr wrap="none" anchor="ctr"/>
          <a:lstStyle/>
          <a:p>
            <a:pPr eaLnBrk="1" hangingPunct="1"/>
            <a:r>
              <a:rPr lang="en-US" altLang="en-US" sz="1292">
                <a:solidFill>
                  <a:srgbClr val="008000"/>
                </a:solidFill>
                <a:ea typeface="Arial" charset="0"/>
                <a:cs typeface="Arial" charset="0"/>
              </a:rPr>
              <a:t>Link</a:t>
            </a:r>
          </a:p>
        </p:txBody>
      </p:sp>
      <p:sp>
        <p:nvSpPr>
          <p:cNvPr id="115744" name="Line 32"/>
          <p:cNvSpPr>
            <a:spLocks noChangeShapeType="1"/>
          </p:cNvSpPr>
          <p:nvPr/>
        </p:nvSpPr>
        <p:spPr bwMode="auto">
          <a:xfrm flipH="1">
            <a:off x="4914900" y="3387969"/>
            <a:ext cx="20075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5745" name="Text Box 33"/>
          <p:cNvSpPr txBox="1">
            <a:spLocks noChangeArrowheads="1"/>
          </p:cNvSpPr>
          <p:nvPr/>
        </p:nvSpPr>
        <p:spPr bwMode="auto">
          <a:xfrm>
            <a:off x="5143501" y="3282462"/>
            <a:ext cx="361950" cy="22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rIns="0">
            <a:spAutoFit/>
          </a:bodyPr>
          <a:lstStyle/>
          <a:p>
            <a:pPr algn="l" eaLnBrk="1" hangingPunct="1">
              <a:spcBef>
                <a:spcPct val="50000"/>
              </a:spcBef>
            </a:pPr>
            <a:r>
              <a:rPr lang="en-US" altLang="en-US" sz="831" i="1">
                <a:ea typeface="Arial" charset="0"/>
                <a:cs typeface="Arial" charset="0"/>
              </a:rPr>
              <a:t>Head</a:t>
            </a:r>
          </a:p>
        </p:txBody>
      </p:sp>
      <p:sp>
        <p:nvSpPr>
          <p:cNvPr id="115746" name="Line 34"/>
          <p:cNvSpPr>
            <a:spLocks noChangeShapeType="1"/>
          </p:cNvSpPr>
          <p:nvPr/>
        </p:nvSpPr>
        <p:spPr bwMode="auto">
          <a:xfrm flipH="1">
            <a:off x="4906108" y="3212123"/>
            <a:ext cx="1992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5747" name="Text Box 35"/>
          <p:cNvSpPr txBox="1">
            <a:spLocks noChangeArrowheads="1"/>
          </p:cNvSpPr>
          <p:nvPr/>
        </p:nvSpPr>
        <p:spPr bwMode="auto">
          <a:xfrm>
            <a:off x="5134708" y="3106616"/>
            <a:ext cx="361950" cy="22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rIns="0">
            <a:spAutoFit/>
          </a:bodyPr>
          <a:lstStyle/>
          <a:p>
            <a:pPr algn="l" eaLnBrk="1" hangingPunct="1">
              <a:spcBef>
                <a:spcPct val="50000"/>
              </a:spcBef>
            </a:pPr>
            <a:r>
              <a:rPr lang="en-US" altLang="en-US" sz="831" i="1">
                <a:ea typeface="Arial" charset="0"/>
                <a:cs typeface="Arial" charset="0"/>
              </a:rPr>
              <a:t>Head</a:t>
            </a:r>
          </a:p>
        </p:txBody>
      </p:sp>
      <p:sp>
        <p:nvSpPr>
          <p:cNvPr id="115756" name="Text Box 44"/>
          <p:cNvSpPr txBox="1">
            <a:spLocks noGrp="1" noChangeArrowheads="1"/>
          </p:cNvSpPr>
          <p:nvPr>
            <p:ph type="title" idx="429496729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ormAutofit fontScale="90000"/>
          </a:bodyPr>
          <a:lstStyle/>
          <a:p>
            <a:pPr eaLnBrk="1" hangingPunct="1">
              <a:lnSpc>
                <a:spcPct val="100000"/>
              </a:lnSpc>
              <a:spcBef>
                <a:spcPct val="50000"/>
              </a:spcBef>
            </a:pPr>
            <a:r>
              <a:rPr lang="en-US" altLang="en-US">
                <a:effectLst>
                  <a:outerShdw blurRad="38100" dist="38100" dir="2700000" algn="tl">
                    <a:srgbClr val="C0C0C0"/>
                  </a:outerShdw>
                </a:effectLst>
              </a:rPr>
              <a:t>Dynamic (non-persistent) Pub/Sub Delivery</a:t>
            </a:r>
          </a:p>
        </p:txBody>
      </p:sp>
      <p:sp>
        <p:nvSpPr>
          <p:cNvPr id="115757" name="Rectangle 45"/>
          <p:cNvSpPr>
            <a:spLocks noChangeArrowheads="1"/>
          </p:cNvSpPr>
          <p:nvPr/>
        </p:nvSpPr>
        <p:spPr bwMode="auto">
          <a:xfrm>
            <a:off x="1191359" y="5268058"/>
            <a:ext cx="4684834" cy="1164980"/>
          </a:xfrm>
          <a:prstGeom prst="rect">
            <a:avLst/>
          </a:prstGeom>
          <a:solidFill>
            <a:schemeClr val="bg1"/>
          </a:solidFill>
          <a:ln w="38100" cmpd="dbl">
            <a:solidFill>
              <a:srgbClr val="CC0000"/>
            </a:solidFill>
            <a:miter lim="800000"/>
            <a:headEnd/>
            <a:tailEnd/>
          </a:ln>
          <a:effectLst>
            <a:outerShdw blurRad="63500" dist="107763" dir="2700000" algn="ctr" rotWithShape="0">
              <a:schemeClr val="bg2">
                <a:alpha val="50000"/>
              </a:schemeClr>
            </a:outerShdw>
          </a:effectLst>
        </p:spPr>
        <p:txBody>
          <a:bodyPr/>
          <a:lstStyle>
            <a:lvl1pPr marL="114300" indent="-114300">
              <a:defRPr sz="600">
                <a:solidFill>
                  <a:schemeClr val="tx1"/>
                </a:solidFill>
                <a:latin typeface="Arial" charset="0"/>
              </a:defRPr>
            </a:lvl1pPr>
            <a:lvl2pPr>
              <a:defRPr sz="600">
                <a:solidFill>
                  <a:schemeClr val="tx1"/>
                </a:solidFill>
                <a:latin typeface="Arial" charset="0"/>
              </a:defRPr>
            </a:lvl2pPr>
            <a:lvl3pPr>
              <a:defRPr sz="600">
                <a:solidFill>
                  <a:schemeClr val="tx1"/>
                </a:solidFill>
                <a:latin typeface="Arial" charset="0"/>
              </a:defRPr>
            </a:lvl3pPr>
            <a:lvl4pPr>
              <a:defRPr sz="600">
                <a:solidFill>
                  <a:schemeClr val="tx1"/>
                </a:solidFill>
                <a:latin typeface="Arial" charset="0"/>
              </a:defRPr>
            </a:lvl4pPr>
            <a:lvl5pPr>
              <a:defRPr sz="600">
                <a:solidFill>
                  <a:schemeClr val="tx1"/>
                </a:solidFill>
                <a:latin typeface="Arial" charset="0"/>
              </a:defRPr>
            </a:lvl5pPr>
            <a:lvl6pPr algn="ctr" eaLnBrk="0" fontAlgn="base" hangingPunct="0">
              <a:spcBef>
                <a:spcPct val="0"/>
              </a:spcBef>
              <a:spcAft>
                <a:spcPct val="0"/>
              </a:spcAft>
              <a:defRPr sz="600">
                <a:solidFill>
                  <a:schemeClr val="tx1"/>
                </a:solidFill>
                <a:latin typeface="Arial" charset="0"/>
              </a:defRPr>
            </a:lvl6pPr>
            <a:lvl7pPr algn="ctr" eaLnBrk="0" fontAlgn="base" hangingPunct="0">
              <a:spcBef>
                <a:spcPct val="0"/>
              </a:spcBef>
              <a:spcAft>
                <a:spcPct val="0"/>
              </a:spcAft>
              <a:defRPr sz="600">
                <a:solidFill>
                  <a:schemeClr val="tx1"/>
                </a:solidFill>
                <a:latin typeface="Arial" charset="0"/>
              </a:defRPr>
            </a:lvl7pPr>
            <a:lvl8pPr algn="ctr" eaLnBrk="0" fontAlgn="base" hangingPunct="0">
              <a:spcBef>
                <a:spcPct val="0"/>
              </a:spcBef>
              <a:spcAft>
                <a:spcPct val="0"/>
              </a:spcAft>
              <a:defRPr sz="600">
                <a:solidFill>
                  <a:schemeClr val="tx1"/>
                </a:solidFill>
                <a:latin typeface="Arial" charset="0"/>
              </a:defRPr>
            </a:lvl8pPr>
            <a:lvl9pPr algn="ctr" eaLnBrk="0" fontAlgn="base" hangingPunct="0">
              <a:spcBef>
                <a:spcPct val="0"/>
              </a:spcBef>
              <a:spcAft>
                <a:spcPct val="0"/>
              </a:spcAft>
              <a:defRPr sz="600">
                <a:solidFill>
                  <a:schemeClr val="tx1"/>
                </a:solidFill>
                <a:latin typeface="Arial" charset="0"/>
              </a:defRPr>
            </a:lvl9pPr>
          </a:lstStyle>
          <a:p>
            <a:pPr algn="l" eaLnBrk="1" hangingPunct="1"/>
            <a:r>
              <a:rPr lang="en-US" altLang="en-US" sz="1292" b="1" u="sng">
                <a:effectLst>
                  <a:outerShdw blurRad="38100" dist="38100" dir="2700000" algn="tl">
                    <a:srgbClr val="C0C0C0"/>
                  </a:outerShdw>
                </a:effectLst>
                <a:ea typeface="Arial" charset="0"/>
                <a:cs typeface="Arial" charset="0"/>
              </a:rPr>
              <a:t>Highlights</a:t>
            </a:r>
            <a:r>
              <a:rPr lang="en-US" altLang="en-US" sz="1292">
                <a:ea typeface="Arial" charset="0"/>
                <a:cs typeface="Arial" charset="0"/>
              </a:rPr>
              <a:t>:</a:t>
            </a:r>
          </a:p>
          <a:p>
            <a:pPr algn="l" eaLnBrk="1" hangingPunct="1">
              <a:buFontTx/>
              <a:buChar char="•"/>
            </a:pPr>
            <a:r>
              <a:rPr lang="en-GB" altLang="en-US" sz="1292">
                <a:ea typeface="Arial" charset="0"/>
                <a:cs typeface="Arial" charset="0"/>
              </a:rPr>
              <a:t>Messages are “garbage collected” in an implementation specific manner after delivery.</a:t>
            </a:r>
          </a:p>
          <a:p>
            <a:pPr algn="l" eaLnBrk="1" hangingPunct="1">
              <a:buFontTx/>
              <a:buChar char="•"/>
            </a:pPr>
            <a:r>
              <a:rPr lang="en-GB" altLang="en-US" sz="1292">
                <a:ea typeface="Arial" charset="0"/>
                <a:cs typeface="Arial" charset="0"/>
              </a:rPr>
              <a:t>AMQP makes some guarantees about how long messages are valid for.</a:t>
            </a:r>
            <a:endParaRPr lang="en-US" altLang="en-US" sz="1292">
              <a:ea typeface="Arial" charset="0"/>
              <a:cs typeface="Arial" charset="0"/>
            </a:endParaRPr>
          </a:p>
          <a:p>
            <a:pPr algn="l" eaLnBrk="1" hangingPunct="1"/>
            <a:endParaRPr lang="en-US" altLang="en-US" sz="1292">
              <a:ea typeface="Arial" charset="0"/>
              <a:cs typeface="Arial" charset="0"/>
            </a:endParaRPr>
          </a:p>
        </p:txBody>
      </p:sp>
    </p:spTree>
    <p:extLst>
      <p:ext uri="{BB962C8B-B14F-4D97-AF65-F5344CB8AC3E}">
        <p14:creationId xmlns:p14="http://schemas.microsoft.com/office/powerpoint/2010/main" val="5877601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ChangeArrowheads="1"/>
          </p:cNvSpPr>
          <p:nvPr/>
        </p:nvSpPr>
        <p:spPr bwMode="auto">
          <a:xfrm>
            <a:off x="162658" y="3364524"/>
            <a:ext cx="1066800" cy="641838"/>
          </a:xfrm>
          <a:prstGeom prst="rect">
            <a:avLst/>
          </a:prstGeom>
          <a:solidFill>
            <a:schemeClr val="accent1"/>
          </a:solidFill>
          <a:ln w="9525">
            <a:solidFill>
              <a:schemeClr val="tx1"/>
            </a:solidFill>
            <a:miter lim="800000"/>
            <a:headEnd/>
            <a:tailEnd/>
          </a:ln>
          <a:effectLst>
            <a:outerShdw blurRad="63500" dist="107763" dir="2700000" algn="ctr" rotWithShape="0">
              <a:schemeClr val="bg2">
                <a:alpha val="50000"/>
              </a:schemeClr>
            </a:outerShdw>
          </a:effectLst>
        </p:spPr>
        <p:txBody>
          <a:bodyPr wrap="none" anchor="ctr"/>
          <a:lstStyle/>
          <a:p>
            <a:pPr eaLnBrk="1" hangingPunct="1"/>
            <a:r>
              <a:rPr lang="en-US" altLang="en-US" sz="1292">
                <a:ea typeface="Arial" charset="0"/>
                <a:cs typeface="Arial" charset="0"/>
              </a:rPr>
              <a:t>Client</a:t>
            </a:r>
          </a:p>
          <a:p>
            <a:pPr eaLnBrk="1" hangingPunct="1"/>
            <a:r>
              <a:rPr lang="en-US" altLang="en-US" sz="1292">
                <a:ea typeface="Arial" charset="0"/>
                <a:cs typeface="Arial" charset="0"/>
              </a:rPr>
              <a:t>Publisher</a:t>
            </a:r>
          </a:p>
        </p:txBody>
      </p:sp>
      <p:sp>
        <p:nvSpPr>
          <p:cNvPr id="116739" name="Rectangle 3"/>
          <p:cNvSpPr>
            <a:spLocks noChangeArrowheads="1"/>
          </p:cNvSpPr>
          <p:nvPr/>
        </p:nvSpPr>
        <p:spPr bwMode="auto">
          <a:xfrm>
            <a:off x="2372459" y="2467708"/>
            <a:ext cx="3590192" cy="2854569"/>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none"/>
          <a:lstStyle/>
          <a:p>
            <a:pPr eaLnBrk="1" hangingPunct="1"/>
            <a:r>
              <a:rPr lang="en-US" altLang="en-US" sz="1662">
                <a:ea typeface="Arial" charset="0"/>
                <a:cs typeface="Arial" charset="0"/>
              </a:rPr>
              <a:t>AMQP Broker</a:t>
            </a:r>
          </a:p>
        </p:txBody>
      </p:sp>
      <p:sp>
        <p:nvSpPr>
          <p:cNvPr id="116740" name="Line 4"/>
          <p:cNvSpPr>
            <a:spLocks noChangeShapeType="1"/>
          </p:cNvSpPr>
          <p:nvPr/>
        </p:nvSpPr>
        <p:spPr bwMode="auto">
          <a:xfrm>
            <a:off x="2914651" y="4085492"/>
            <a:ext cx="567103"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6741" name="Line 5"/>
          <p:cNvSpPr>
            <a:spLocks noChangeShapeType="1"/>
          </p:cNvSpPr>
          <p:nvPr/>
        </p:nvSpPr>
        <p:spPr bwMode="auto">
          <a:xfrm flipV="1">
            <a:off x="2943958" y="3426069"/>
            <a:ext cx="0" cy="675543"/>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6742" name="Line 6"/>
          <p:cNvSpPr>
            <a:spLocks noChangeShapeType="1"/>
          </p:cNvSpPr>
          <p:nvPr/>
        </p:nvSpPr>
        <p:spPr bwMode="auto">
          <a:xfrm>
            <a:off x="2810608" y="3452446"/>
            <a:ext cx="15240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6743" name="Rectangle 7"/>
          <p:cNvSpPr>
            <a:spLocks noChangeArrowheads="1"/>
          </p:cNvSpPr>
          <p:nvPr/>
        </p:nvSpPr>
        <p:spPr bwMode="auto">
          <a:xfrm>
            <a:off x="2963008" y="3874477"/>
            <a:ext cx="457200" cy="140677"/>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en-US" altLang="en-US" sz="923">
                <a:ea typeface="Arial" charset="0"/>
                <a:cs typeface="Arial" charset="0"/>
              </a:rPr>
              <a:t>Entry 1</a:t>
            </a:r>
          </a:p>
        </p:txBody>
      </p:sp>
      <p:sp>
        <p:nvSpPr>
          <p:cNvPr id="116744" name="Rectangle 8"/>
          <p:cNvSpPr>
            <a:spLocks noChangeArrowheads="1"/>
          </p:cNvSpPr>
          <p:nvPr/>
        </p:nvSpPr>
        <p:spPr bwMode="auto">
          <a:xfrm>
            <a:off x="2963008" y="3707423"/>
            <a:ext cx="457200" cy="140677"/>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en-US" altLang="en-US" sz="923">
                <a:ea typeface="Arial" charset="0"/>
                <a:cs typeface="Arial" charset="0"/>
              </a:rPr>
              <a:t>Entry 2</a:t>
            </a:r>
          </a:p>
        </p:txBody>
      </p:sp>
      <p:sp>
        <p:nvSpPr>
          <p:cNvPr id="116745" name="Line 9"/>
          <p:cNvSpPr>
            <a:spLocks noChangeShapeType="1"/>
          </p:cNvSpPr>
          <p:nvPr/>
        </p:nvSpPr>
        <p:spPr bwMode="auto">
          <a:xfrm flipV="1">
            <a:off x="3467100" y="3426069"/>
            <a:ext cx="0" cy="675543"/>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6746" name="Line 10"/>
          <p:cNvSpPr>
            <a:spLocks noChangeShapeType="1"/>
          </p:cNvSpPr>
          <p:nvPr/>
        </p:nvSpPr>
        <p:spPr bwMode="auto">
          <a:xfrm>
            <a:off x="3448050" y="3443654"/>
            <a:ext cx="15240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6747" name="Rectangle 11"/>
          <p:cNvSpPr>
            <a:spLocks noChangeArrowheads="1"/>
          </p:cNvSpPr>
          <p:nvPr/>
        </p:nvSpPr>
        <p:spPr bwMode="auto">
          <a:xfrm>
            <a:off x="2971800" y="3522785"/>
            <a:ext cx="457200" cy="140677"/>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en-US" altLang="en-US" sz="923">
                <a:ea typeface="Arial" charset="0"/>
                <a:cs typeface="Arial" charset="0"/>
              </a:rPr>
              <a:t>Entry 3</a:t>
            </a:r>
          </a:p>
        </p:txBody>
      </p:sp>
      <p:sp>
        <p:nvSpPr>
          <p:cNvPr id="116748" name="Rectangle 12"/>
          <p:cNvSpPr>
            <a:spLocks noChangeArrowheads="1"/>
          </p:cNvSpPr>
          <p:nvPr/>
        </p:nvSpPr>
        <p:spPr bwMode="auto">
          <a:xfrm>
            <a:off x="1123951" y="3417277"/>
            <a:ext cx="1333500" cy="527538"/>
          </a:xfrm>
          <a:prstGeom prst="rect">
            <a:avLst/>
          </a:prstGeom>
          <a:solidFill>
            <a:srgbClr val="EAEAEA">
              <a:alpha val="60001"/>
            </a:srgbClr>
          </a:solidFill>
          <a:ln w="9525">
            <a:solidFill>
              <a:srgbClr val="C0C0C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bIns="0" anchor="b"/>
          <a:lstStyle/>
          <a:p>
            <a:pPr eaLnBrk="1" hangingPunct="1"/>
            <a:r>
              <a:rPr lang="en-US" altLang="en-US" sz="1108" b="1">
                <a:solidFill>
                  <a:schemeClr val="bg2"/>
                </a:solidFill>
                <a:ea typeface="Arial" charset="0"/>
                <a:cs typeface="Arial" charset="0"/>
              </a:rPr>
              <a:t>Session</a:t>
            </a:r>
          </a:p>
        </p:txBody>
      </p:sp>
      <p:sp>
        <p:nvSpPr>
          <p:cNvPr id="116749" name="AutoShape 13"/>
          <p:cNvSpPr>
            <a:spLocks noChangeArrowheads="1"/>
          </p:cNvSpPr>
          <p:nvPr/>
        </p:nvSpPr>
        <p:spPr bwMode="auto">
          <a:xfrm>
            <a:off x="1210407" y="3505200"/>
            <a:ext cx="1225062" cy="193431"/>
          </a:xfrm>
          <a:prstGeom prst="chevron">
            <a:avLst>
              <a:gd name="adj" fmla="val 31315"/>
            </a:avLst>
          </a:prstGeom>
          <a:solidFill>
            <a:srgbClr val="CCFFCC"/>
          </a:solidFill>
          <a:ln w="9525">
            <a:solidFill>
              <a:srgbClr val="339966"/>
            </a:solidFill>
            <a:miter lim="800000"/>
            <a:headEnd/>
            <a:tailEnd/>
          </a:ln>
          <a:effectLst>
            <a:outerShdw blurRad="63500" dist="38099" dir="2700000" algn="ctr" rotWithShape="0">
              <a:schemeClr val="bg2">
                <a:alpha val="74998"/>
              </a:schemeClr>
            </a:outerShdw>
          </a:effectLst>
        </p:spPr>
        <p:txBody>
          <a:bodyPr wrap="none" anchor="ctr"/>
          <a:lstStyle/>
          <a:p>
            <a:pPr eaLnBrk="1" hangingPunct="1"/>
            <a:r>
              <a:rPr lang="en-US" altLang="en-US" sz="1292">
                <a:solidFill>
                  <a:srgbClr val="008000"/>
                </a:solidFill>
                <a:ea typeface="Arial" charset="0"/>
                <a:cs typeface="Arial" charset="0"/>
              </a:rPr>
              <a:t>Link</a:t>
            </a:r>
          </a:p>
        </p:txBody>
      </p:sp>
      <p:sp>
        <p:nvSpPr>
          <p:cNvPr id="116750" name="Text Box 14"/>
          <p:cNvSpPr txBox="1">
            <a:spLocks noChangeArrowheads="1"/>
          </p:cNvSpPr>
          <p:nvPr/>
        </p:nvSpPr>
        <p:spPr bwMode="auto">
          <a:xfrm>
            <a:off x="2705100" y="4120662"/>
            <a:ext cx="1400908" cy="376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1" hangingPunct="1">
              <a:spcBef>
                <a:spcPct val="50000"/>
              </a:spcBef>
            </a:pPr>
            <a:r>
              <a:rPr lang="en-US" altLang="en-US" sz="923">
                <a:ea typeface="Arial" charset="0"/>
                <a:cs typeface="Arial" charset="0"/>
              </a:rPr>
              <a:t>Queue </a:t>
            </a:r>
            <a:r>
              <a:rPr lang="en-US" altLang="en-US" sz="738">
                <a:ea typeface="Arial" charset="0"/>
                <a:cs typeface="Arial" charset="0"/>
              </a:rPr>
              <a:t>(Source)</a:t>
            </a:r>
            <a:br>
              <a:rPr lang="en-US" altLang="en-US" sz="738">
                <a:ea typeface="Arial" charset="0"/>
                <a:cs typeface="Arial" charset="0"/>
              </a:rPr>
            </a:br>
            <a:r>
              <a:rPr lang="en-US" altLang="en-US" sz="923">
                <a:ea typeface="Arial" charset="0"/>
                <a:cs typeface="Arial" charset="0"/>
              </a:rPr>
              <a:t>- persistent</a:t>
            </a:r>
          </a:p>
        </p:txBody>
      </p:sp>
      <p:sp>
        <p:nvSpPr>
          <p:cNvPr id="116751" name="Line 15"/>
          <p:cNvSpPr>
            <a:spLocks noChangeShapeType="1"/>
          </p:cNvSpPr>
          <p:nvPr/>
        </p:nvSpPr>
        <p:spPr bwMode="auto">
          <a:xfrm flipH="1">
            <a:off x="3508131" y="3962400"/>
            <a:ext cx="20075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6752" name="Text Box 16"/>
          <p:cNvSpPr txBox="1">
            <a:spLocks noChangeArrowheads="1"/>
          </p:cNvSpPr>
          <p:nvPr/>
        </p:nvSpPr>
        <p:spPr bwMode="auto">
          <a:xfrm>
            <a:off x="3736731" y="3856893"/>
            <a:ext cx="361950" cy="22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rIns="0">
            <a:spAutoFit/>
          </a:bodyPr>
          <a:lstStyle/>
          <a:p>
            <a:pPr algn="l" eaLnBrk="1" hangingPunct="1">
              <a:spcBef>
                <a:spcPct val="50000"/>
              </a:spcBef>
            </a:pPr>
            <a:r>
              <a:rPr lang="en-US" altLang="en-US" sz="831" i="1">
                <a:ea typeface="Arial" charset="0"/>
                <a:cs typeface="Arial" charset="0"/>
              </a:rPr>
              <a:t>Head</a:t>
            </a:r>
          </a:p>
        </p:txBody>
      </p:sp>
      <p:sp>
        <p:nvSpPr>
          <p:cNvPr id="116753" name="Line 17"/>
          <p:cNvSpPr>
            <a:spLocks noChangeShapeType="1"/>
          </p:cNvSpPr>
          <p:nvPr/>
        </p:nvSpPr>
        <p:spPr bwMode="auto">
          <a:xfrm flipH="1">
            <a:off x="2699239" y="3546231"/>
            <a:ext cx="199292"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6754" name="Text Box 18"/>
          <p:cNvSpPr txBox="1">
            <a:spLocks noChangeArrowheads="1"/>
          </p:cNvSpPr>
          <p:nvPr/>
        </p:nvSpPr>
        <p:spPr bwMode="auto">
          <a:xfrm>
            <a:off x="2375390" y="3446585"/>
            <a:ext cx="301869" cy="22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rIns="0">
            <a:spAutoFit/>
          </a:bodyPr>
          <a:lstStyle/>
          <a:p>
            <a:pPr algn="r" eaLnBrk="1" hangingPunct="1">
              <a:spcBef>
                <a:spcPct val="50000"/>
              </a:spcBef>
            </a:pPr>
            <a:r>
              <a:rPr lang="en-US" altLang="en-US" sz="831" i="1">
                <a:ea typeface="Arial" charset="0"/>
                <a:cs typeface="Arial" charset="0"/>
              </a:rPr>
              <a:t>Tail</a:t>
            </a:r>
          </a:p>
        </p:txBody>
      </p:sp>
      <p:sp>
        <p:nvSpPr>
          <p:cNvPr id="116757" name="Rectangle 21"/>
          <p:cNvSpPr>
            <a:spLocks noChangeArrowheads="1"/>
          </p:cNvSpPr>
          <p:nvPr/>
        </p:nvSpPr>
        <p:spPr bwMode="auto">
          <a:xfrm>
            <a:off x="7696200" y="2904393"/>
            <a:ext cx="1066800" cy="641838"/>
          </a:xfrm>
          <a:prstGeom prst="rect">
            <a:avLst/>
          </a:prstGeom>
          <a:solidFill>
            <a:schemeClr val="accent1"/>
          </a:solidFill>
          <a:ln w="9525">
            <a:solidFill>
              <a:schemeClr val="tx1"/>
            </a:solidFill>
            <a:miter lim="800000"/>
            <a:headEnd/>
            <a:tailEnd/>
          </a:ln>
          <a:effectLst>
            <a:outerShdw blurRad="63500" dist="107763" dir="2700000" algn="ctr" rotWithShape="0">
              <a:schemeClr val="bg2">
                <a:alpha val="50000"/>
              </a:schemeClr>
            </a:outerShdw>
          </a:effectLst>
        </p:spPr>
        <p:txBody>
          <a:bodyPr wrap="none" anchor="ctr"/>
          <a:lstStyle/>
          <a:p>
            <a:pPr eaLnBrk="1" hangingPunct="1"/>
            <a:r>
              <a:rPr lang="en-US" altLang="en-US" sz="1292">
                <a:ea typeface="Arial" charset="0"/>
                <a:cs typeface="Arial" charset="0"/>
              </a:rPr>
              <a:t>Client</a:t>
            </a:r>
            <a:br>
              <a:rPr lang="en-US" altLang="en-US" sz="1292">
                <a:ea typeface="Arial" charset="0"/>
                <a:cs typeface="Arial" charset="0"/>
              </a:rPr>
            </a:br>
            <a:r>
              <a:rPr lang="en-US" altLang="en-US" sz="1292">
                <a:ea typeface="Arial" charset="0"/>
                <a:cs typeface="Arial" charset="0"/>
              </a:rPr>
              <a:t>Subscriber</a:t>
            </a:r>
          </a:p>
        </p:txBody>
      </p:sp>
      <p:sp>
        <p:nvSpPr>
          <p:cNvPr id="116758" name="Rectangle 22"/>
          <p:cNvSpPr>
            <a:spLocks noChangeArrowheads="1"/>
          </p:cNvSpPr>
          <p:nvPr/>
        </p:nvSpPr>
        <p:spPr bwMode="auto">
          <a:xfrm>
            <a:off x="5877658" y="2957146"/>
            <a:ext cx="1885950" cy="527538"/>
          </a:xfrm>
          <a:prstGeom prst="rect">
            <a:avLst/>
          </a:prstGeom>
          <a:solidFill>
            <a:srgbClr val="EAEAEA">
              <a:alpha val="60001"/>
            </a:srgbClr>
          </a:solidFill>
          <a:ln w="9525">
            <a:solidFill>
              <a:srgbClr val="C0C0C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bIns="0" anchor="b"/>
          <a:lstStyle/>
          <a:p>
            <a:pPr eaLnBrk="1" hangingPunct="1"/>
            <a:r>
              <a:rPr lang="en-US" altLang="en-US" sz="1108" b="1">
                <a:solidFill>
                  <a:schemeClr val="bg2"/>
                </a:solidFill>
                <a:ea typeface="Arial" charset="0"/>
                <a:cs typeface="Arial" charset="0"/>
              </a:rPr>
              <a:t>Session</a:t>
            </a:r>
          </a:p>
        </p:txBody>
      </p:sp>
      <p:sp>
        <p:nvSpPr>
          <p:cNvPr id="116759" name="AutoShape 23"/>
          <p:cNvSpPr>
            <a:spLocks noChangeArrowheads="1"/>
          </p:cNvSpPr>
          <p:nvPr/>
        </p:nvSpPr>
        <p:spPr bwMode="auto">
          <a:xfrm>
            <a:off x="6011008" y="3045070"/>
            <a:ext cx="1752600" cy="184638"/>
          </a:xfrm>
          <a:prstGeom prst="chevron">
            <a:avLst>
              <a:gd name="adj" fmla="val 52426"/>
            </a:avLst>
          </a:prstGeom>
          <a:solidFill>
            <a:srgbClr val="CCFFCC"/>
          </a:solidFill>
          <a:ln w="9525">
            <a:solidFill>
              <a:srgbClr val="339966"/>
            </a:solidFill>
            <a:miter lim="800000"/>
            <a:headEnd/>
            <a:tailEnd/>
          </a:ln>
          <a:effectLst>
            <a:outerShdw blurRad="63500" dist="38099" dir="2700000" algn="ctr" rotWithShape="0">
              <a:schemeClr val="bg2">
                <a:alpha val="74998"/>
              </a:schemeClr>
            </a:outerShdw>
          </a:effectLst>
        </p:spPr>
        <p:txBody>
          <a:bodyPr wrap="none" anchor="ctr"/>
          <a:lstStyle/>
          <a:p>
            <a:pPr eaLnBrk="1" hangingPunct="1"/>
            <a:r>
              <a:rPr lang="en-US" altLang="en-US" sz="1292">
                <a:solidFill>
                  <a:srgbClr val="008000"/>
                </a:solidFill>
                <a:ea typeface="Arial" charset="0"/>
                <a:cs typeface="Arial" charset="0"/>
              </a:rPr>
              <a:t>Link</a:t>
            </a:r>
          </a:p>
        </p:txBody>
      </p:sp>
      <p:sp>
        <p:nvSpPr>
          <p:cNvPr id="116760" name="Rectangle 24"/>
          <p:cNvSpPr>
            <a:spLocks noChangeArrowheads="1"/>
          </p:cNvSpPr>
          <p:nvPr/>
        </p:nvSpPr>
        <p:spPr bwMode="auto">
          <a:xfrm>
            <a:off x="7696200" y="4243755"/>
            <a:ext cx="1066800" cy="641838"/>
          </a:xfrm>
          <a:prstGeom prst="rect">
            <a:avLst/>
          </a:prstGeom>
          <a:solidFill>
            <a:schemeClr val="accent1"/>
          </a:solidFill>
          <a:ln w="9525">
            <a:solidFill>
              <a:schemeClr val="tx1"/>
            </a:solidFill>
            <a:miter lim="800000"/>
            <a:headEnd/>
            <a:tailEnd/>
          </a:ln>
          <a:effectLst>
            <a:outerShdw blurRad="63500" dist="107763" dir="2700000" algn="ctr" rotWithShape="0">
              <a:schemeClr val="bg2">
                <a:alpha val="50000"/>
              </a:schemeClr>
            </a:outerShdw>
          </a:effectLst>
        </p:spPr>
        <p:txBody>
          <a:bodyPr wrap="none" anchor="ctr"/>
          <a:lstStyle/>
          <a:p>
            <a:pPr eaLnBrk="1" hangingPunct="1"/>
            <a:r>
              <a:rPr lang="en-US" altLang="en-US" sz="1292">
                <a:ea typeface="Arial" charset="0"/>
                <a:cs typeface="Arial" charset="0"/>
              </a:rPr>
              <a:t>Client</a:t>
            </a:r>
            <a:br>
              <a:rPr lang="en-US" altLang="en-US" sz="1292">
                <a:ea typeface="Arial" charset="0"/>
                <a:cs typeface="Arial" charset="0"/>
              </a:rPr>
            </a:br>
            <a:r>
              <a:rPr lang="en-US" altLang="en-US" sz="1292">
                <a:ea typeface="Arial" charset="0"/>
                <a:cs typeface="Arial" charset="0"/>
              </a:rPr>
              <a:t>Subscriber</a:t>
            </a:r>
          </a:p>
        </p:txBody>
      </p:sp>
      <p:sp>
        <p:nvSpPr>
          <p:cNvPr id="116761" name="Rectangle 25"/>
          <p:cNvSpPr>
            <a:spLocks noChangeArrowheads="1"/>
          </p:cNvSpPr>
          <p:nvPr/>
        </p:nvSpPr>
        <p:spPr bwMode="auto">
          <a:xfrm>
            <a:off x="5877658" y="4296508"/>
            <a:ext cx="1885950" cy="527538"/>
          </a:xfrm>
          <a:prstGeom prst="rect">
            <a:avLst/>
          </a:prstGeom>
          <a:solidFill>
            <a:srgbClr val="EAEAEA">
              <a:alpha val="60001"/>
            </a:srgbClr>
          </a:solidFill>
          <a:ln w="9525">
            <a:solidFill>
              <a:srgbClr val="C0C0C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bIns="0" anchor="b"/>
          <a:lstStyle/>
          <a:p>
            <a:pPr eaLnBrk="1" hangingPunct="1"/>
            <a:r>
              <a:rPr lang="en-US" altLang="en-US" sz="1108" b="1">
                <a:solidFill>
                  <a:schemeClr val="bg2"/>
                </a:solidFill>
                <a:ea typeface="Arial" charset="0"/>
                <a:cs typeface="Arial" charset="0"/>
              </a:rPr>
              <a:t>Session</a:t>
            </a:r>
          </a:p>
        </p:txBody>
      </p:sp>
      <p:sp>
        <p:nvSpPr>
          <p:cNvPr id="116762" name="AutoShape 26"/>
          <p:cNvSpPr>
            <a:spLocks noChangeArrowheads="1"/>
          </p:cNvSpPr>
          <p:nvPr/>
        </p:nvSpPr>
        <p:spPr bwMode="auto">
          <a:xfrm>
            <a:off x="6011008" y="4384431"/>
            <a:ext cx="1752600" cy="184638"/>
          </a:xfrm>
          <a:prstGeom prst="chevron">
            <a:avLst>
              <a:gd name="adj" fmla="val 52426"/>
            </a:avLst>
          </a:prstGeom>
          <a:solidFill>
            <a:srgbClr val="CCFFCC"/>
          </a:solidFill>
          <a:ln w="9525">
            <a:solidFill>
              <a:srgbClr val="339966"/>
            </a:solidFill>
            <a:miter lim="800000"/>
            <a:headEnd/>
            <a:tailEnd/>
          </a:ln>
          <a:effectLst>
            <a:outerShdw blurRad="63500" dist="38099" dir="2700000" algn="ctr" rotWithShape="0">
              <a:schemeClr val="bg2">
                <a:alpha val="74998"/>
              </a:schemeClr>
            </a:outerShdw>
          </a:effectLst>
        </p:spPr>
        <p:txBody>
          <a:bodyPr wrap="none" anchor="ctr"/>
          <a:lstStyle/>
          <a:p>
            <a:pPr eaLnBrk="1" hangingPunct="1"/>
            <a:r>
              <a:rPr lang="en-US" altLang="en-US" sz="1292">
                <a:solidFill>
                  <a:srgbClr val="008000"/>
                </a:solidFill>
                <a:ea typeface="Arial" charset="0"/>
                <a:cs typeface="Arial" charset="0"/>
              </a:rPr>
              <a:t>Link</a:t>
            </a:r>
          </a:p>
        </p:txBody>
      </p:sp>
      <p:sp>
        <p:nvSpPr>
          <p:cNvPr id="116764" name="Line 28"/>
          <p:cNvSpPr>
            <a:spLocks noChangeShapeType="1"/>
          </p:cNvSpPr>
          <p:nvPr/>
        </p:nvSpPr>
        <p:spPr bwMode="auto">
          <a:xfrm flipH="1">
            <a:off x="3518389" y="3786554"/>
            <a:ext cx="1992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6765" name="Text Box 29"/>
          <p:cNvSpPr txBox="1">
            <a:spLocks noChangeArrowheads="1"/>
          </p:cNvSpPr>
          <p:nvPr/>
        </p:nvSpPr>
        <p:spPr bwMode="auto">
          <a:xfrm>
            <a:off x="3733801" y="3681046"/>
            <a:ext cx="361950" cy="22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rIns="0">
            <a:spAutoFit/>
          </a:bodyPr>
          <a:lstStyle/>
          <a:p>
            <a:pPr algn="l" eaLnBrk="1" hangingPunct="1">
              <a:spcBef>
                <a:spcPct val="50000"/>
              </a:spcBef>
            </a:pPr>
            <a:r>
              <a:rPr lang="en-US" altLang="en-US" sz="831" i="1">
                <a:ea typeface="Arial" charset="0"/>
                <a:cs typeface="Arial" charset="0"/>
              </a:rPr>
              <a:t>Head</a:t>
            </a:r>
          </a:p>
        </p:txBody>
      </p:sp>
      <p:sp>
        <p:nvSpPr>
          <p:cNvPr id="116767" name="Line 31"/>
          <p:cNvSpPr>
            <a:spLocks noChangeShapeType="1"/>
          </p:cNvSpPr>
          <p:nvPr/>
        </p:nvSpPr>
        <p:spPr bwMode="auto">
          <a:xfrm>
            <a:off x="4768362" y="3604846"/>
            <a:ext cx="567104"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6768" name="Line 32"/>
          <p:cNvSpPr>
            <a:spLocks noChangeShapeType="1"/>
          </p:cNvSpPr>
          <p:nvPr/>
        </p:nvSpPr>
        <p:spPr bwMode="auto">
          <a:xfrm flipV="1">
            <a:off x="4784481" y="2945423"/>
            <a:ext cx="0" cy="675543"/>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6769" name="Line 33"/>
          <p:cNvSpPr>
            <a:spLocks noChangeShapeType="1"/>
          </p:cNvSpPr>
          <p:nvPr/>
        </p:nvSpPr>
        <p:spPr bwMode="auto">
          <a:xfrm>
            <a:off x="4651131" y="2971800"/>
            <a:ext cx="15240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6770" name="Rectangle 34"/>
          <p:cNvSpPr>
            <a:spLocks noChangeArrowheads="1"/>
          </p:cNvSpPr>
          <p:nvPr/>
        </p:nvSpPr>
        <p:spPr bwMode="auto">
          <a:xfrm>
            <a:off x="4816720" y="3393831"/>
            <a:ext cx="457200" cy="140677"/>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en-US" altLang="en-US" sz="923">
                <a:ea typeface="Arial" charset="0"/>
                <a:cs typeface="Arial" charset="0"/>
              </a:rPr>
              <a:t>Entry 1</a:t>
            </a:r>
          </a:p>
        </p:txBody>
      </p:sp>
      <p:sp>
        <p:nvSpPr>
          <p:cNvPr id="116771" name="Rectangle 35"/>
          <p:cNvSpPr>
            <a:spLocks noChangeArrowheads="1"/>
          </p:cNvSpPr>
          <p:nvPr/>
        </p:nvSpPr>
        <p:spPr bwMode="auto">
          <a:xfrm>
            <a:off x="4816720" y="3226777"/>
            <a:ext cx="457200" cy="140677"/>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en-US" altLang="en-US" sz="923">
                <a:ea typeface="Arial" charset="0"/>
                <a:cs typeface="Arial" charset="0"/>
              </a:rPr>
              <a:t>Entry 2</a:t>
            </a:r>
          </a:p>
        </p:txBody>
      </p:sp>
      <p:sp>
        <p:nvSpPr>
          <p:cNvPr id="116772" name="Line 36"/>
          <p:cNvSpPr>
            <a:spLocks noChangeShapeType="1"/>
          </p:cNvSpPr>
          <p:nvPr/>
        </p:nvSpPr>
        <p:spPr bwMode="auto">
          <a:xfrm flipV="1">
            <a:off x="5320812" y="2945423"/>
            <a:ext cx="0" cy="675543"/>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6773" name="Line 37"/>
          <p:cNvSpPr>
            <a:spLocks noChangeShapeType="1"/>
          </p:cNvSpPr>
          <p:nvPr/>
        </p:nvSpPr>
        <p:spPr bwMode="auto">
          <a:xfrm>
            <a:off x="5301762" y="2963008"/>
            <a:ext cx="15240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6774" name="Line 38"/>
          <p:cNvSpPr>
            <a:spLocks noChangeShapeType="1"/>
          </p:cNvSpPr>
          <p:nvPr/>
        </p:nvSpPr>
        <p:spPr bwMode="auto">
          <a:xfrm flipH="1">
            <a:off x="4528039" y="3112477"/>
            <a:ext cx="199292"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6775" name="Line 39"/>
          <p:cNvSpPr>
            <a:spLocks noChangeShapeType="1"/>
          </p:cNvSpPr>
          <p:nvPr/>
        </p:nvSpPr>
        <p:spPr bwMode="auto">
          <a:xfrm flipH="1">
            <a:off x="5397013" y="3305908"/>
            <a:ext cx="20075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6776" name="Text Box 40"/>
          <p:cNvSpPr txBox="1">
            <a:spLocks noChangeArrowheads="1"/>
          </p:cNvSpPr>
          <p:nvPr/>
        </p:nvSpPr>
        <p:spPr bwMode="auto">
          <a:xfrm>
            <a:off x="5562601" y="3200400"/>
            <a:ext cx="361950" cy="22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rIns="0">
            <a:spAutoFit/>
          </a:bodyPr>
          <a:lstStyle/>
          <a:p>
            <a:pPr algn="l" eaLnBrk="1" hangingPunct="1">
              <a:spcBef>
                <a:spcPct val="50000"/>
              </a:spcBef>
            </a:pPr>
            <a:r>
              <a:rPr lang="en-US" altLang="en-US" sz="831" i="1">
                <a:ea typeface="Arial" charset="0"/>
                <a:cs typeface="Arial" charset="0"/>
              </a:rPr>
              <a:t>Head</a:t>
            </a:r>
          </a:p>
        </p:txBody>
      </p:sp>
      <p:sp>
        <p:nvSpPr>
          <p:cNvPr id="116777" name="Text Box 41"/>
          <p:cNvSpPr txBox="1">
            <a:spLocks noChangeArrowheads="1"/>
          </p:cNvSpPr>
          <p:nvPr/>
        </p:nvSpPr>
        <p:spPr bwMode="auto">
          <a:xfrm>
            <a:off x="5616819" y="4489939"/>
            <a:ext cx="361950" cy="22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rIns="0">
            <a:spAutoFit/>
          </a:bodyPr>
          <a:lstStyle/>
          <a:p>
            <a:pPr algn="l" eaLnBrk="1" hangingPunct="1">
              <a:spcBef>
                <a:spcPct val="50000"/>
              </a:spcBef>
            </a:pPr>
            <a:r>
              <a:rPr lang="en-US" altLang="en-US" sz="831" i="1">
                <a:ea typeface="Arial" charset="0"/>
                <a:cs typeface="Arial" charset="0"/>
              </a:rPr>
              <a:t>Head</a:t>
            </a:r>
          </a:p>
        </p:txBody>
      </p:sp>
      <p:sp>
        <p:nvSpPr>
          <p:cNvPr id="116778" name="Line 42"/>
          <p:cNvSpPr>
            <a:spLocks noChangeShapeType="1"/>
          </p:cNvSpPr>
          <p:nvPr/>
        </p:nvSpPr>
        <p:spPr bwMode="auto">
          <a:xfrm>
            <a:off x="4794739" y="4718538"/>
            <a:ext cx="565638"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6779" name="Line 43"/>
          <p:cNvSpPr>
            <a:spLocks noChangeShapeType="1"/>
          </p:cNvSpPr>
          <p:nvPr/>
        </p:nvSpPr>
        <p:spPr bwMode="auto">
          <a:xfrm flipV="1">
            <a:off x="4810858" y="4059115"/>
            <a:ext cx="0" cy="675543"/>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6780" name="Line 44"/>
          <p:cNvSpPr>
            <a:spLocks noChangeShapeType="1"/>
          </p:cNvSpPr>
          <p:nvPr/>
        </p:nvSpPr>
        <p:spPr bwMode="auto">
          <a:xfrm>
            <a:off x="4677508" y="4085492"/>
            <a:ext cx="15240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6781" name="Rectangle 45"/>
          <p:cNvSpPr>
            <a:spLocks noChangeArrowheads="1"/>
          </p:cNvSpPr>
          <p:nvPr/>
        </p:nvSpPr>
        <p:spPr bwMode="auto">
          <a:xfrm>
            <a:off x="4841631" y="4507523"/>
            <a:ext cx="457200" cy="140677"/>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en-US" altLang="en-US" sz="923">
                <a:ea typeface="Arial" charset="0"/>
                <a:cs typeface="Arial" charset="0"/>
              </a:rPr>
              <a:t>Entry 1</a:t>
            </a:r>
          </a:p>
        </p:txBody>
      </p:sp>
      <p:sp>
        <p:nvSpPr>
          <p:cNvPr id="116782" name="Line 46"/>
          <p:cNvSpPr>
            <a:spLocks noChangeShapeType="1"/>
          </p:cNvSpPr>
          <p:nvPr/>
        </p:nvSpPr>
        <p:spPr bwMode="auto">
          <a:xfrm flipV="1">
            <a:off x="5347189" y="4059115"/>
            <a:ext cx="0" cy="675543"/>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6783" name="Line 47"/>
          <p:cNvSpPr>
            <a:spLocks noChangeShapeType="1"/>
          </p:cNvSpPr>
          <p:nvPr/>
        </p:nvSpPr>
        <p:spPr bwMode="auto">
          <a:xfrm>
            <a:off x="5328138" y="4076700"/>
            <a:ext cx="152400" cy="0"/>
          </a:xfrm>
          <a:prstGeom prst="line">
            <a:avLst/>
          </a:prstGeom>
          <a:noFill/>
          <a:ln w="571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6784" name="Line 48"/>
          <p:cNvSpPr>
            <a:spLocks noChangeShapeType="1"/>
          </p:cNvSpPr>
          <p:nvPr/>
        </p:nvSpPr>
        <p:spPr bwMode="auto">
          <a:xfrm flipH="1">
            <a:off x="5413131" y="4595446"/>
            <a:ext cx="20075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6785" name="Line 49"/>
          <p:cNvSpPr>
            <a:spLocks noChangeShapeType="1"/>
          </p:cNvSpPr>
          <p:nvPr/>
        </p:nvSpPr>
        <p:spPr bwMode="auto">
          <a:xfrm flipH="1">
            <a:off x="4552951" y="4226169"/>
            <a:ext cx="200757"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662"/>
          </a:p>
        </p:txBody>
      </p:sp>
      <p:sp>
        <p:nvSpPr>
          <p:cNvPr id="116786" name="Text Box 50"/>
          <p:cNvSpPr txBox="1">
            <a:spLocks noChangeArrowheads="1"/>
          </p:cNvSpPr>
          <p:nvPr/>
        </p:nvSpPr>
        <p:spPr bwMode="auto">
          <a:xfrm>
            <a:off x="4177813" y="3024554"/>
            <a:ext cx="301869" cy="22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rIns="0">
            <a:spAutoFit/>
          </a:bodyPr>
          <a:lstStyle/>
          <a:p>
            <a:pPr algn="r" eaLnBrk="1" hangingPunct="1">
              <a:spcBef>
                <a:spcPct val="50000"/>
              </a:spcBef>
            </a:pPr>
            <a:r>
              <a:rPr lang="en-US" altLang="en-US" sz="831" i="1">
                <a:ea typeface="Arial" charset="0"/>
                <a:cs typeface="Arial" charset="0"/>
              </a:rPr>
              <a:t>Tail</a:t>
            </a:r>
          </a:p>
        </p:txBody>
      </p:sp>
      <p:sp>
        <p:nvSpPr>
          <p:cNvPr id="116787" name="AutoShape 51"/>
          <p:cNvSpPr>
            <a:spLocks noChangeArrowheads="1"/>
          </p:cNvSpPr>
          <p:nvPr/>
        </p:nvSpPr>
        <p:spPr bwMode="auto">
          <a:xfrm rot="-1054276">
            <a:off x="3579935" y="3376247"/>
            <a:ext cx="1143000" cy="155331"/>
          </a:xfrm>
          <a:prstGeom prst="chevron">
            <a:avLst>
              <a:gd name="adj" fmla="val 36384"/>
            </a:avLst>
          </a:prstGeom>
          <a:solidFill>
            <a:srgbClr val="CCFFCC"/>
          </a:solidFill>
          <a:ln w="9525">
            <a:solidFill>
              <a:srgbClr val="339966"/>
            </a:solidFill>
            <a:miter lim="800000"/>
            <a:headEnd/>
            <a:tailEnd/>
          </a:ln>
          <a:effectLst>
            <a:outerShdw blurRad="63500" dist="38099" dir="2700000" algn="ctr" rotWithShape="0">
              <a:schemeClr val="bg2">
                <a:alpha val="74998"/>
              </a:schemeClr>
            </a:outerShdw>
          </a:effectLst>
        </p:spPr>
        <p:txBody>
          <a:bodyPr wrap="none" anchor="ctr"/>
          <a:lstStyle/>
          <a:p>
            <a:pPr eaLnBrk="1" hangingPunct="1"/>
            <a:r>
              <a:rPr lang="en-US" altLang="en-US" sz="1292">
                <a:solidFill>
                  <a:srgbClr val="008000"/>
                </a:solidFill>
                <a:ea typeface="Arial" charset="0"/>
                <a:cs typeface="Arial" charset="0"/>
              </a:rPr>
              <a:t>Link</a:t>
            </a:r>
          </a:p>
        </p:txBody>
      </p:sp>
      <p:sp>
        <p:nvSpPr>
          <p:cNvPr id="116788" name="AutoShape 52"/>
          <p:cNvSpPr>
            <a:spLocks noChangeArrowheads="1"/>
          </p:cNvSpPr>
          <p:nvPr/>
        </p:nvSpPr>
        <p:spPr bwMode="auto">
          <a:xfrm rot="890160">
            <a:off x="3642947" y="4144108"/>
            <a:ext cx="1065335" cy="200758"/>
          </a:xfrm>
          <a:prstGeom prst="chevron">
            <a:avLst>
              <a:gd name="adj" fmla="val 26238"/>
            </a:avLst>
          </a:prstGeom>
          <a:solidFill>
            <a:srgbClr val="CCFFCC"/>
          </a:solidFill>
          <a:ln w="9525">
            <a:solidFill>
              <a:srgbClr val="339966"/>
            </a:solidFill>
            <a:miter lim="800000"/>
            <a:headEnd/>
            <a:tailEnd/>
          </a:ln>
          <a:effectLst>
            <a:outerShdw blurRad="63500" dist="38099" dir="2700000" algn="ctr" rotWithShape="0">
              <a:schemeClr val="bg2">
                <a:alpha val="74998"/>
              </a:schemeClr>
            </a:outerShdw>
          </a:effectLst>
        </p:spPr>
        <p:txBody>
          <a:bodyPr wrap="none" anchor="ctr"/>
          <a:lstStyle/>
          <a:p>
            <a:pPr eaLnBrk="1" hangingPunct="1"/>
            <a:r>
              <a:rPr lang="en-US" altLang="en-US" sz="1292">
                <a:solidFill>
                  <a:srgbClr val="008000"/>
                </a:solidFill>
                <a:ea typeface="Arial" charset="0"/>
                <a:cs typeface="Arial" charset="0"/>
              </a:rPr>
              <a:t>Link</a:t>
            </a:r>
          </a:p>
        </p:txBody>
      </p:sp>
      <p:sp>
        <p:nvSpPr>
          <p:cNvPr id="116791" name="Text Box 55"/>
          <p:cNvSpPr txBox="1">
            <a:spLocks noChangeArrowheads="1"/>
          </p:cNvSpPr>
          <p:nvPr/>
        </p:nvSpPr>
        <p:spPr bwMode="auto">
          <a:xfrm>
            <a:off x="4623289" y="3593124"/>
            <a:ext cx="1399442" cy="376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1" hangingPunct="1">
              <a:spcBef>
                <a:spcPct val="50000"/>
              </a:spcBef>
            </a:pPr>
            <a:r>
              <a:rPr lang="en-US" altLang="en-US" sz="923">
                <a:ea typeface="Arial" charset="0"/>
                <a:cs typeface="Arial" charset="0"/>
              </a:rPr>
              <a:t>Queue </a:t>
            </a:r>
            <a:r>
              <a:rPr lang="en-US" altLang="en-US" sz="738">
                <a:ea typeface="Arial" charset="0"/>
                <a:cs typeface="Arial" charset="0"/>
              </a:rPr>
              <a:t>(Worker)</a:t>
            </a:r>
            <a:br>
              <a:rPr lang="en-US" altLang="en-US" sz="738">
                <a:ea typeface="Arial" charset="0"/>
                <a:cs typeface="Arial" charset="0"/>
              </a:rPr>
            </a:br>
            <a:r>
              <a:rPr lang="en-US" altLang="en-US" sz="923">
                <a:ea typeface="Arial" charset="0"/>
                <a:cs typeface="Arial" charset="0"/>
              </a:rPr>
              <a:t>- persistent</a:t>
            </a:r>
          </a:p>
        </p:txBody>
      </p:sp>
      <p:sp>
        <p:nvSpPr>
          <p:cNvPr id="116792" name="Text Box 56"/>
          <p:cNvSpPr txBox="1">
            <a:spLocks noChangeArrowheads="1"/>
          </p:cNvSpPr>
          <p:nvPr/>
        </p:nvSpPr>
        <p:spPr bwMode="auto">
          <a:xfrm>
            <a:off x="4648200" y="4706816"/>
            <a:ext cx="1400908" cy="376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1" hangingPunct="1">
              <a:spcBef>
                <a:spcPct val="50000"/>
              </a:spcBef>
            </a:pPr>
            <a:r>
              <a:rPr lang="en-US" altLang="en-US" sz="923">
                <a:ea typeface="Arial" charset="0"/>
                <a:cs typeface="Arial" charset="0"/>
              </a:rPr>
              <a:t>Queue </a:t>
            </a:r>
            <a:r>
              <a:rPr lang="en-US" altLang="en-US" sz="738">
                <a:ea typeface="Arial" charset="0"/>
                <a:cs typeface="Arial" charset="0"/>
              </a:rPr>
              <a:t>(Worker)</a:t>
            </a:r>
            <a:br>
              <a:rPr lang="en-US" altLang="en-US" sz="738">
                <a:ea typeface="Arial" charset="0"/>
                <a:cs typeface="Arial" charset="0"/>
              </a:rPr>
            </a:br>
            <a:r>
              <a:rPr lang="en-US" altLang="en-US" sz="923">
                <a:ea typeface="Arial" charset="0"/>
                <a:cs typeface="Arial" charset="0"/>
              </a:rPr>
              <a:t>- persistent</a:t>
            </a:r>
          </a:p>
        </p:txBody>
      </p:sp>
      <p:sp>
        <p:nvSpPr>
          <p:cNvPr id="116799" name="Text Box 63"/>
          <p:cNvSpPr txBox="1">
            <a:spLocks noGrp="1" noChangeArrowheads="1"/>
          </p:cNvSpPr>
          <p:nvPr>
            <p:ph type="title" idx="429496729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ormAutofit fontScale="90000"/>
          </a:bodyPr>
          <a:lstStyle/>
          <a:p>
            <a:pPr eaLnBrk="1" hangingPunct="1">
              <a:lnSpc>
                <a:spcPct val="100000"/>
              </a:lnSpc>
              <a:spcBef>
                <a:spcPct val="50000"/>
              </a:spcBef>
            </a:pPr>
            <a:r>
              <a:rPr lang="en-US" altLang="en-US">
                <a:effectLst>
                  <a:outerShdw blurRad="38100" dist="38100" dir="2700000" algn="tl">
                    <a:srgbClr val="C0C0C0"/>
                  </a:outerShdw>
                </a:effectLst>
              </a:rPr>
              <a:t>Durable (persistent) Pub/Sub Delivery</a:t>
            </a:r>
          </a:p>
        </p:txBody>
      </p:sp>
    </p:spTree>
    <p:extLst>
      <p:ext uri="{BB962C8B-B14F-4D97-AF65-F5344CB8AC3E}">
        <p14:creationId xmlns:p14="http://schemas.microsoft.com/office/powerpoint/2010/main" val="601152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r>
              <a:rPr lang="en-US" dirty="0" err="1"/>
              <a:t>ActiveMQ</a:t>
            </a:r>
            <a:r>
              <a:rPr lang="en-US" dirty="0"/>
              <a:t> implements AMQP.  License: Apache </a:t>
            </a:r>
          </a:p>
          <a:p>
            <a:r>
              <a:rPr lang="en-US" dirty="0"/>
              <a:t>    Recent vulnerabilities: CVE-2016-3088, CVE-2016-0782 , CVE-2016-0734, CVE-2015-5254 </a:t>
            </a:r>
          </a:p>
          <a:p>
            <a:endParaRPr lang="en-US" dirty="0"/>
          </a:p>
          <a:p>
            <a:r>
              <a:rPr lang="en-US" dirty="0"/>
              <a:t>Alternatives to </a:t>
            </a:r>
            <a:r>
              <a:rPr lang="en-US" dirty="0" err="1"/>
              <a:t>ActiveMQ</a:t>
            </a:r>
            <a:endParaRPr lang="en-US" dirty="0"/>
          </a:p>
          <a:p>
            <a:pPr marL="457200" indent="-457200">
              <a:buFont typeface="Arial" charset="0"/>
              <a:buChar char="•"/>
            </a:pPr>
            <a:r>
              <a:rPr lang="en-US" dirty="0" err="1"/>
              <a:t>RabbitMQ</a:t>
            </a:r>
            <a:r>
              <a:rPr lang="en-US" dirty="0"/>
              <a:t>: is developed and maintained by Pivotal.  License: MPL, GPL, </a:t>
            </a:r>
          </a:p>
          <a:p>
            <a:pPr marL="457200" indent="-457200">
              <a:buFont typeface="Arial" charset="0"/>
              <a:buChar char="•"/>
            </a:pPr>
            <a:r>
              <a:rPr lang="en-US" dirty="0"/>
              <a:t>Kafka:  originally developed by LinkedIn. Currently it is part of  Apache Camel project </a:t>
            </a:r>
          </a:p>
          <a:p>
            <a:pPr marL="457200" indent="-457200">
              <a:buFont typeface="Arial" charset="0"/>
              <a:buChar char="•"/>
            </a:pPr>
            <a:r>
              <a:rPr lang="en-US" dirty="0"/>
              <a:t>Kestrel:  originally developed by Twitter, but currently with Apache.  </a:t>
            </a:r>
          </a:p>
          <a:p>
            <a:pPr marL="457200" indent="-457200">
              <a:buFont typeface="Arial" charset="0"/>
              <a:buChar char="•"/>
            </a:pPr>
            <a:r>
              <a:rPr lang="en-US" dirty="0"/>
              <a:t>QPID Client: Apache QPID is a message queuing solution that aims to fully implement AMQP. </a:t>
            </a:r>
          </a:p>
        </p:txBody>
      </p:sp>
      <p:sp>
        <p:nvSpPr>
          <p:cNvPr id="3" name="Title 2"/>
          <p:cNvSpPr>
            <a:spLocks noGrp="1"/>
          </p:cNvSpPr>
          <p:nvPr>
            <p:ph type="title"/>
          </p:nvPr>
        </p:nvSpPr>
        <p:spPr>
          <a:xfrm>
            <a:off x="323527" y="260648"/>
            <a:ext cx="7895055" cy="778098"/>
          </a:xfrm>
        </p:spPr>
        <p:txBody>
          <a:bodyPr>
            <a:normAutofit/>
          </a:bodyPr>
          <a:lstStyle/>
          <a:p>
            <a:r>
              <a:rPr lang="en-US"/>
              <a:t>AMQP Famous Implementations</a:t>
            </a:r>
            <a:endParaRPr lang="en-US" dirty="0"/>
          </a:p>
        </p:txBody>
      </p:sp>
    </p:spTree>
    <p:extLst>
      <p:ext uri="{BB962C8B-B14F-4D97-AF65-F5344CB8AC3E}">
        <p14:creationId xmlns:p14="http://schemas.microsoft.com/office/powerpoint/2010/main" val="7433114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8FA537-9569-D54E-839C-6CC25E68E093}"/>
              </a:ext>
            </a:extLst>
          </p:cNvPr>
          <p:cNvSpPr>
            <a:spLocks noGrp="1"/>
          </p:cNvSpPr>
          <p:nvPr>
            <p:ph type="title"/>
          </p:nvPr>
        </p:nvSpPr>
        <p:spPr/>
        <p:txBody>
          <a:bodyPr/>
          <a:lstStyle/>
          <a:p>
            <a:endParaRPr lang="fr-FR"/>
          </a:p>
        </p:txBody>
      </p:sp>
      <p:pic>
        <p:nvPicPr>
          <p:cNvPr id="304130" name="Picture 2" descr="De Facto Standard API - Amazon S3 for Object Storage and Apache Kafka for Event Streaming">
            <a:extLst>
              <a:ext uri="{FF2B5EF4-FFF2-40B4-BE49-F238E27FC236}">
                <a16:creationId xmlns:a16="http://schemas.microsoft.com/office/drawing/2014/main" id="{552BFB0E-7568-644C-9ED6-5F0258E743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39862"/>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181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C96016-5DDA-774E-B8CF-FFD04CB955CB}"/>
              </a:ext>
            </a:extLst>
          </p:cNvPr>
          <p:cNvSpPr>
            <a:spLocks noGrp="1"/>
          </p:cNvSpPr>
          <p:nvPr>
            <p:ph type="title"/>
          </p:nvPr>
        </p:nvSpPr>
        <p:spPr/>
        <p:txBody>
          <a:bodyPr/>
          <a:lstStyle/>
          <a:p>
            <a:r>
              <a:rPr lang="fr-FR" dirty="0"/>
              <a:t>Amazon IOT</a:t>
            </a:r>
          </a:p>
        </p:txBody>
      </p:sp>
      <p:pic>
        <p:nvPicPr>
          <p:cNvPr id="301058" name="Picture 2" descr="&#10;            AWS IoTconnecte les appareils IoT àAWS IoTServices&#10;        ">
            <a:extLst>
              <a:ext uri="{FF2B5EF4-FFF2-40B4-BE49-F238E27FC236}">
                <a16:creationId xmlns:a16="http://schemas.microsoft.com/office/drawing/2014/main" id="{072FD19D-D8E3-6344-ACCF-8D49F6988C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08113"/>
            <a:ext cx="9144000" cy="40417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5D2E567-47AF-5542-9EBA-4ACEE4942EF9}"/>
              </a:ext>
            </a:extLst>
          </p:cNvPr>
          <p:cNvSpPr/>
          <p:nvPr/>
        </p:nvSpPr>
        <p:spPr>
          <a:xfrm>
            <a:off x="829340" y="5785240"/>
            <a:ext cx="8006316" cy="646331"/>
          </a:xfrm>
          <a:prstGeom prst="rect">
            <a:avLst/>
          </a:prstGeom>
        </p:spPr>
        <p:txBody>
          <a:bodyPr wrap="square">
            <a:spAutoFit/>
          </a:bodyPr>
          <a:lstStyle/>
          <a:p>
            <a:r>
              <a:rPr lang="fr-FR" dirty="0">
                <a:hlinkClick r:id="rId3"/>
              </a:rPr>
              <a:t>https://docs.aws.amazon.com/fr_fr/iot/latest/developerguide/what-is-aws-iot.html</a:t>
            </a:r>
            <a:endParaRPr lang="fr-FR" dirty="0"/>
          </a:p>
          <a:p>
            <a:endParaRPr lang="fr-FR" dirty="0"/>
          </a:p>
        </p:txBody>
      </p:sp>
    </p:spTree>
    <p:extLst>
      <p:ext uri="{BB962C8B-B14F-4D97-AF65-F5344CB8AC3E}">
        <p14:creationId xmlns:p14="http://schemas.microsoft.com/office/powerpoint/2010/main" val="3159504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1C46598E-5DCA-0F9C-55ED-D49D37BABC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DC473F-0105-3A06-C1D3-F03A329E582E}"/>
              </a:ext>
            </a:extLst>
          </p:cNvPr>
          <p:cNvSpPr>
            <a:spLocks noGrp="1"/>
          </p:cNvSpPr>
          <p:nvPr>
            <p:ph type="title"/>
          </p:nvPr>
        </p:nvSpPr>
        <p:spPr/>
        <p:txBody>
          <a:bodyPr/>
          <a:lstStyle/>
          <a:p>
            <a:r>
              <a:rPr lang="en-GB" dirty="0" err="1"/>
              <a:t>IoT</a:t>
            </a:r>
            <a:r>
              <a:rPr lang="en-GB" dirty="0"/>
              <a:t> protocols landscape</a:t>
            </a:r>
          </a:p>
        </p:txBody>
      </p:sp>
      <p:sp>
        <p:nvSpPr>
          <p:cNvPr id="6" name="Content Placeholder 2">
            <a:extLst>
              <a:ext uri="{FF2B5EF4-FFF2-40B4-BE49-F238E27FC236}">
                <a16:creationId xmlns:a16="http://schemas.microsoft.com/office/drawing/2014/main" id="{BDB99671-870B-6592-E752-583F6229BA3D}"/>
              </a:ext>
            </a:extLst>
          </p:cNvPr>
          <p:cNvSpPr txBox="1">
            <a:spLocks/>
          </p:cNvSpPr>
          <p:nvPr/>
        </p:nvSpPr>
        <p:spPr>
          <a:xfrm rot="918453">
            <a:off x="3841187" y="1468955"/>
            <a:ext cx="1368152" cy="648071"/>
          </a:xfrm>
          <a:prstGeom prst="rect">
            <a:avLst/>
          </a:prstGeom>
        </p:spPr>
        <p:txBody>
          <a:bodyPr/>
          <a:lstStyle>
            <a:lvl1pPr marL="0" indent="0" algn="l" defTabSz="914400" rtl="0" eaLnBrk="1" latinLnBrk="0" hangingPunct="1">
              <a:spcBef>
                <a:spcPct val="20000"/>
              </a:spcBef>
              <a:buClr>
                <a:schemeClr val="tx1"/>
              </a:buClr>
              <a:buFontTx/>
              <a:buNone/>
              <a:defRPr sz="3200" kern="1200">
                <a:solidFill>
                  <a:schemeClr val="tx2"/>
                </a:solidFill>
                <a:latin typeface="Segoe UI Light" pitchFamily="34" charset="0"/>
                <a:ea typeface="Segoe UI" pitchFamily="34" charset="0"/>
                <a:cs typeface="Segoe UI" pitchFamily="34" charset="0"/>
              </a:defRPr>
            </a:lvl1pPr>
            <a:lvl2pPr marL="254250" indent="0" algn="l" defTabSz="914400" rtl="0" eaLnBrk="1" latinLnBrk="0" hangingPunct="1">
              <a:spcBef>
                <a:spcPct val="20000"/>
              </a:spcBef>
              <a:buClr>
                <a:schemeClr val="tx1"/>
              </a:buClr>
              <a:buFontTx/>
              <a:buNone/>
              <a:defRPr sz="2800" kern="1200">
                <a:solidFill>
                  <a:schemeClr val="accent1"/>
                </a:solidFill>
                <a:latin typeface="Segoe UI Light" pitchFamily="34" charset="0"/>
                <a:ea typeface="Segoe UI" pitchFamily="34" charset="0"/>
                <a:cs typeface="Segoe UI" pitchFamily="34" charset="0"/>
              </a:defRPr>
            </a:lvl2pPr>
            <a:lvl3pPr marL="491400" indent="0" algn="l" defTabSz="914400" rtl="0" eaLnBrk="1" latinLnBrk="0" hangingPunct="1">
              <a:spcBef>
                <a:spcPct val="20000"/>
              </a:spcBef>
              <a:buClr>
                <a:schemeClr val="tx1"/>
              </a:buClr>
              <a:buFontTx/>
              <a:buNone/>
              <a:defRPr sz="2400" kern="1200">
                <a:solidFill>
                  <a:srgbClr val="7030A0"/>
                </a:solidFill>
                <a:latin typeface="Segoe UI Light"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b="1" dirty="0"/>
              <a:t>HTTP</a:t>
            </a:r>
            <a:endParaRPr lang="en-GB" b="1" dirty="0"/>
          </a:p>
          <a:p>
            <a:pPr lvl="1"/>
            <a:endParaRPr lang="en-GB" b="1" dirty="0"/>
          </a:p>
          <a:p>
            <a:endParaRPr lang="en-GB" b="1" dirty="0"/>
          </a:p>
        </p:txBody>
      </p:sp>
      <p:sp>
        <p:nvSpPr>
          <p:cNvPr id="7" name="Content Placeholder 2">
            <a:extLst>
              <a:ext uri="{FF2B5EF4-FFF2-40B4-BE49-F238E27FC236}">
                <a16:creationId xmlns:a16="http://schemas.microsoft.com/office/drawing/2014/main" id="{5A03BA8F-DEF3-AFA0-6081-3240F168A7E3}"/>
              </a:ext>
            </a:extLst>
          </p:cNvPr>
          <p:cNvSpPr txBox="1">
            <a:spLocks/>
          </p:cNvSpPr>
          <p:nvPr/>
        </p:nvSpPr>
        <p:spPr>
          <a:xfrm rot="20470338">
            <a:off x="3559850" y="2706764"/>
            <a:ext cx="1368152" cy="648071"/>
          </a:xfrm>
          <a:prstGeom prst="rect">
            <a:avLst/>
          </a:prstGeom>
        </p:spPr>
        <p:txBody>
          <a:bodyPr/>
          <a:lstStyle>
            <a:lvl1pPr marL="0" indent="0" algn="l" defTabSz="914400" rtl="0" eaLnBrk="1" latinLnBrk="0" hangingPunct="1">
              <a:spcBef>
                <a:spcPct val="20000"/>
              </a:spcBef>
              <a:buClr>
                <a:schemeClr val="tx1"/>
              </a:buClr>
              <a:buFontTx/>
              <a:buNone/>
              <a:defRPr sz="3200" kern="1200">
                <a:solidFill>
                  <a:schemeClr val="tx2"/>
                </a:solidFill>
                <a:latin typeface="Segoe UI Light" pitchFamily="34" charset="0"/>
                <a:ea typeface="Segoe UI" pitchFamily="34" charset="0"/>
                <a:cs typeface="Segoe UI" pitchFamily="34" charset="0"/>
              </a:defRPr>
            </a:lvl1pPr>
            <a:lvl2pPr marL="254250" indent="0" algn="l" defTabSz="914400" rtl="0" eaLnBrk="1" latinLnBrk="0" hangingPunct="1">
              <a:spcBef>
                <a:spcPct val="20000"/>
              </a:spcBef>
              <a:buClr>
                <a:schemeClr val="tx1"/>
              </a:buClr>
              <a:buFontTx/>
              <a:buNone/>
              <a:defRPr sz="2800" kern="1200">
                <a:solidFill>
                  <a:schemeClr val="accent1"/>
                </a:solidFill>
                <a:latin typeface="Segoe UI Light" pitchFamily="34" charset="0"/>
                <a:ea typeface="Segoe UI" pitchFamily="34" charset="0"/>
                <a:cs typeface="Segoe UI" pitchFamily="34" charset="0"/>
              </a:defRPr>
            </a:lvl2pPr>
            <a:lvl3pPr marL="491400" indent="0" algn="l" defTabSz="914400" rtl="0" eaLnBrk="1" latinLnBrk="0" hangingPunct="1">
              <a:spcBef>
                <a:spcPct val="20000"/>
              </a:spcBef>
              <a:buClr>
                <a:schemeClr val="tx1"/>
              </a:buClr>
              <a:buFontTx/>
              <a:buNone/>
              <a:defRPr sz="2400" kern="1200">
                <a:solidFill>
                  <a:srgbClr val="7030A0"/>
                </a:solidFill>
                <a:latin typeface="Segoe UI Light"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CoAP</a:t>
            </a:r>
            <a:endParaRPr lang="en-GB" dirty="0"/>
          </a:p>
          <a:p>
            <a:pPr lvl="1"/>
            <a:endParaRPr lang="en-GB" dirty="0"/>
          </a:p>
          <a:p>
            <a:endParaRPr lang="en-GB" dirty="0"/>
          </a:p>
        </p:txBody>
      </p:sp>
      <p:sp>
        <p:nvSpPr>
          <p:cNvPr id="8" name="Content Placeholder 2">
            <a:extLst>
              <a:ext uri="{FF2B5EF4-FFF2-40B4-BE49-F238E27FC236}">
                <a16:creationId xmlns:a16="http://schemas.microsoft.com/office/drawing/2014/main" id="{9301DB40-A3AE-C2A2-9D98-50CE8EF0A975}"/>
              </a:ext>
            </a:extLst>
          </p:cNvPr>
          <p:cNvSpPr txBox="1">
            <a:spLocks/>
          </p:cNvSpPr>
          <p:nvPr/>
        </p:nvSpPr>
        <p:spPr>
          <a:xfrm rot="1320551">
            <a:off x="6145386" y="4085575"/>
            <a:ext cx="1683664" cy="648071"/>
          </a:xfrm>
          <a:prstGeom prst="rect">
            <a:avLst/>
          </a:prstGeom>
        </p:spPr>
        <p:txBody>
          <a:bodyPr/>
          <a:lstStyle>
            <a:lvl1pPr marL="0" indent="0" algn="l" defTabSz="914400" rtl="0" eaLnBrk="1" latinLnBrk="0" hangingPunct="1">
              <a:spcBef>
                <a:spcPct val="20000"/>
              </a:spcBef>
              <a:buClr>
                <a:schemeClr val="tx1"/>
              </a:buClr>
              <a:buFontTx/>
              <a:buNone/>
              <a:defRPr sz="3200" kern="1200">
                <a:solidFill>
                  <a:schemeClr val="tx2"/>
                </a:solidFill>
                <a:latin typeface="Segoe UI Light" pitchFamily="34" charset="0"/>
                <a:ea typeface="Segoe UI" pitchFamily="34" charset="0"/>
                <a:cs typeface="Segoe UI" pitchFamily="34" charset="0"/>
              </a:defRPr>
            </a:lvl1pPr>
            <a:lvl2pPr marL="254250" indent="0" algn="l" defTabSz="914400" rtl="0" eaLnBrk="1" latinLnBrk="0" hangingPunct="1">
              <a:spcBef>
                <a:spcPct val="20000"/>
              </a:spcBef>
              <a:buClr>
                <a:schemeClr val="tx1"/>
              </a:buClr>
              <a:buFontTx/>
              <a:buNone/>
              <a:defRPr sz="2800" kern="1200">
                <a:solidFill>
                  <a:schemeClr val="accent1"/>
                </a:solidFill>
                <a:latin typeface="Segoe UI Light" pitchFamily="34" charset="0"/>
                <a:ea typeface="Segoe UI" pitchFamily="34" charset="0"/>
                <a:cs typeface="Segoe UI" pitchFamily="34" charset="0"/>
              </a:defRPr>
            </a:lvl2pPr>
            <a:lvl3pPr marL="491400" indent="0" algn="l" defTabSz="914400" rtl="0" eaLnBrk="1" latinLnBrk="0" hangingPunct="1">
              <a:spcBef>
                <a:spcPct val="20000"/>
              </a:spcBef>
              <a:buClr>
                <a:schemeClr val="tx1"/>
              </a:buClr>
              <a:buFontTx/>
              <a:buNone/>
              <a:defRPr sz="2400" kern="1200">
                <a:solidFill>
                  <a:srgbClr val="7030A0"/>
                </a:solidFill>
                <a:latin typeface="Segoe UI Light"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STOMP</a:t>
            </a:r>
            <a:endParaRPr lang="en-GB" dirty="0"/>
          </a:p>
          <a:p>
            <a:pPr lvl="1"/>
            <a:endParaRPr lang="en-GB" dirty="0"/>
          </a:p>
          <a:p>
            <a:endParaRPr lang="en-GB" dirty="0"/>
          </a:p>
        </p:txBody>
      </p:sp>
      <p:sp>
        <p:nvSpPr>
          <p:cNvPr id="9" name="Content Placeholder 2">
            <a:extLst>
              <a:ext uri="{FF2B5EF4-FFF2-40B4-BE49-F238E27FC236}">
                <a16:creationId xmlns:a16="http://schemas.microsoft.com/office/drawing/2014/main" id="{C8246D3A-60CA-B063-605E-C231B4E1A7B9}"/>
              </a:ext>
            </a:extLst>
          </p:cNvPr>
          <p:cNvSpPr txBox="1">
            <a:spLocks/>
          </p:cNvSpPr>
          <p:nvPr/>
        </p:nvSpPr>
        <p:spPr>
          <a:xfrm rot="19468974">
            <a:off x="3697172" y="4318180"/>
            <a:ext cx="1368152" cy="648071"/>
          </a:xfrm>
          <a:prstGeom prst="rect">
            <a:avLst/>
          </a:prstGeom>
        </p:spPr>
        <p:txBody>
          <a:bodyPr/>
          <a:lstStyle>
            <a:lvl1pPr marL="0" indent="0" algn="l" defTabSz="914400" rtl="0" eaLnBrk="1" latinLnBrk="0" hangingPunct="1">
              <a:spcBef>
                <a:spcPct val="20000"/>
              </a:spcBef>
              <a:buClr>
                <a:schemeClr val="tx1"/>
              </a:buClr>
              <a:buFontTx/>
              <a:buNone/>
              <a:defRPr sz="3200" kern="1200">
                <a:solidFill>
                  <a:schemeClr val="tx2"/>
                </a:solidFill>
                <a:latin typeface="Segoe UI Light" pitchFamily="34" charset="0"/>
                <a:ea typeface="Segoe UI" pitchFamily="34" charset="0"/>
                <a:cs typeface="Segoe UI" pitchFamily="34" charset="0"/>
              </a:defRPr>
            </a:lvl1pPr>
            <a:lvl2pPr marL="254250" indent="0" algn="l" defTabSz="914400" rtl="0" eaLnBrk="1" latinLnBrk="0" hangingPunct="1">
              <a:spcBef>
                <a:spcPct val="20000"/>
              </a:spcBef>
              <a:buClr>
                <a:schemeClr val="tx1"/>
              </a:buClr>
              <a:buFontTx/>
              <a:buNone/>
              <a:defRPr sz="2800" kern="1200">
                <a:solidFill>
                  <a:schemeClr val="accent1"/>
                </a:solidFill>
                <a:latin typeface="Segoe UI Light" pitchFamily="34" charset="0"/>
                <a:ea typeface="Segoe UI" pitchFamily="34" charset="0"/>
                <a:cs typeface="Segoe UI" pitchFamily="34" charset="0"/>
              </a:defRPr>
            </a:lvl2pPr>
            <a:lvl3pPr marL="491400" indent="0" algn="l" defTabSz="914400" rtl="0" eaLnBrk="1" latinLnBrk="0" hangingPunct="1">
              <a:spcBef>
                <a:spcPct val="20000"/>
              </a:spcBef>
              <a:buClr>
                <a:schemeClr val="tx1"/>
              </a:buClr>
              <a:buFontTx/>
              <a:buNone/>
              <a:defRPr sz="2400" kern="1200">
                <a:solidFill>
                  <a:srgbClr val="7030A0"/>
                </a:solidFill>
                <a:latin typeface="Segoe UI Light"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DDS</a:t>
            </a:r>
            <a:endParaRPr lang="en-GB" dirty="0"/>
          </a:p>
          <a:p>
            <a:pPr lvl="1"/>
            <a:endParaRPr lang="en-GB" dirty="0"/>
          </a:p>
          <a:p>
            <a:endParaRPr lang="en-GB" dirty="0"/>
          </a:p>
        </p:txBody>
      </p:sp>
      <p:sp>
        <p:nvSpPr>
          <p:cNvPr id="10" name="Content Placeholder 2">
            <a:extLst>
              <a:ext uri="{FF2B5EF4-FFF2-40B4-BE49-F238E27FC236}">
                <a16:creationId xmlns:a16="http://schemas.microsoft.com/office/drawing/2014/main" id="{5AA124B8-99C3-F714-223F-82AEA899D858}"/>
              </a:ext>
            </a:extLst>
          </p:cNvPr>
          <p:cNvSpPr txBox="1">
            <a:spLocks/>
          </p:cNvSpPr>
          <p:nvPr/>
        </p:nvSpPr>
        <p:spPr>
          <a:xfrm rot="2111764">
            <a:off x="980919" y="3833797"/>
            <a:ext cx="1368152" cy="648071"/>
          </a:xfrm>
          <a:prstGeom prst="rect">
            <a:avLst/>
          </a:prstGeom>
        </p:spPr>
        <p:txBody>
          <a:bodyPr/>
          <a:lstStyle>
            <a:lvl1pPr marL="0" indent="0" algn="l" defTabSz="914400" rtl="0" eaLnBrk="1" latinLnBrk="0" hangingPunct="1">
              <a:spcBef>
                <a:spcPct val="20000"/>
              </a:spcBef>
              <a:buClr>
                <a:schemeClr val="tx1"/>
              </a:buClr>
              <a:buFontTx/>
              <a:buNone/>
              <a:defRPr sz="3200" kern="1200">
                <a:solidFill>
                  <a:schemeClr val="tx2"/>
                </a:solidFill>
                <a:latin typeface="Segoe UI Light" pitchFamily="34" charset="0"/>
                <a:ea typeface="Segoe UI" pitchFamily="34" charset="0"/>
                <a:cs typeface="Segoe UI" pitchFamily="34" charset="0"/>
              </a:defRPr>
            </a:lvl1pPr>
            <a:lvl2pPr marL="254250" indent="0" algn="l" defTabSz="914400" rtl="0" eaLnBrk="1" latinLnBrk="0" hangingPunct="1">
              <a:spcBef>
                <a:spcPct val="20000"/>
              </a:spcBef>
              <a:buClr>
                <a:schemeClr val="tx1"/>
              </a:buClr>
              <a:buFontTx/>
              <a:buNone/>
              <a:defRPr sz="2800" kern="1200">
                <a:solidFill>
                  <a:schemeClr val="accent1"/>
                </a:solidFill>
                <a:latin typeface="Segoe UI Light" pitchFamily="34" charset="0"/>
                <a:ea typeface="Segoe UI" pitchFamily="34" charset="0"/>
                <a:cs typeface="Segoe UI" pitchFamily="34" charset="0"/>
              </a:defRPr>
            </a:lvl2pPr>
            <a:lvl3pPr marL="491400" indent="0" algn="l" defTabSz="914400" rtl="0" eaLnBrk="1" latinLnBrk="0" hangingPunct="1">
              <a:spcBef>
                <a:spcPct val="20000"/>
              </a:spcBef>
              <a:buClr>
                <a:schemeClr val="tx1"/>
              </a:buClr>
              <a:buFontTx/>
              <a:buNone/>
              <a:defRPr sz="2400" kern="1200">
                <a:solidFill>
                  <a:srgbClr val="7030A0"/>
                </a:solidFill>
                <a:latin typeface="Segoe UI Light"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dirty="0"/>
              <a:t>XMPP</a:t>
            </a:r>
            <a:endParaRPr lang="en-GB" dirty="0"/>
          </a:p>
          <a:p>
            <a:pPr lvl="1"/>
            <a:endParaRPr lang="en-GB" dirty="0"/>
          </a:p>
          <a:p>
            <a:endParaRPr lang="en-GB" dirty="0"/>
          </a:p>
        </p:txBody>
      </p:sp>
      <p:sp>
        <p:nvSpPr>
          <p:cNvPr id="11" name="Content Placeholder 2">
            <a:extLst>
              <a:ext uri="{FF2B5EF4-FFF2-40B4-BE49-F238E27FC236}">
                <a16:creationId xmlns:a16="http://schemas.microsoft.com/office/drawing/2014/main" id="{5CFB0847-3865-7C38-565C-7AC7D52D5359}"/>
              </a:ext>
            </a:extLst>
          </p:cNvPr>
          <p:cNvSpPr txBox="1">
            <a:spLocks/>
          </p:cNvSpPr>
          <p:nvPr/>
        </p:nvSpPr>
        <p:spPr>
          <a:xfrm rot="19966877">
            <a:off x="6303142" y="1833796"/>
            <a:ext cx="1368152" cy="648071"/>
          </a:xfrm>
          <a:prstGeom prst="rect">
            <a:avLst/>
          </a:prstGeom>
        </p:spPr>
        <p:txBody>
          <a:bodyPr/>
          <a:lstStyle>
            <a:lvl1pPr marL="0" indent="0" algn="l" defTabSz="914400" rtl="0" eaLnBrk="1" latinLnBrk="0" hangingPunct="1">
              <a:spcBef>
                <a:spcPct val="20000"/>
              </a:spcBef>
              <a:buClr>
                <a:schemeClr val="tx1"/>
              </a:buClr>
              <a:buFontTx/>
              <a:buNone/>
              <a:defRPr sz="3200" kern="1200">
                <a:solidFill>
                  <a:schemeClr val="tx2"/>
                </a:solidFill>
                <a:latin typeface="Segoe UI Light" pitchFamily="34" charset="0"/>
                <a:ea typeface="Segoe UI" pitchFamily="34" charset="0"/>
                <a:cs typeface="Segoe UI" pitchFamily="34" charset="0"/>
              </a:defRPr>
            </a:lvl1pPr>
            <a:lvl2pPr marL="254250" indent="0" algn="l" defTabSz="914400" rtl="0" eaLnBrk="1" latinLnBrk="0" hangingPunct="1">
              <a:spcBef>
                <a:spcPct val="20000"/>
              </a:spcBef>
              <a:buClr>
                <a:schemeClr val="tx1"/>
              </a:buClr>
              <a:buFontTx/>
              <a:buNone/>
              <a:defRPr sz="2800" kern="1200">
                <a:solidFill>
                  <a:schemeClr val="accent1"/>
                </a:solidFill>
                <a:latin typeface="Segoe UI Light" pitchFamily="34" charset="0"/>
                <a:ea typeface="Segoe UI" pitchFamily="34" charset="0"/>
                <a:cs typeface="Segoe UI" pitchFamily="34" charset="0"/>
              </a:defRPr>
            </a:lvl2pPr>
            <a:lvl3pPr marL="491400" indent="0" algn="l" defTabSz="914400" rtl="0" eaLnBrk="1" latinLnBrk="0" hangingPunct="1">
              <a:spcBef>
                <a:spcPct val="20000"/>
              </a:spcBef>
              <a:buClr>
                <a:schemeClr val="tx1"/>
              </a:buClr>
              <a:buFontTx/>
              <a:buNone/>
              <a:defRPr sz="2400" kern="1200">
                <a:solidFill>
                  <a:srgbClr val="7030A0"/>
                </a:solidFill>
                <a:latin typeface="Segoe UI Light"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b="1" dirty="0"/>
              <a:t>MQTT</a:t>
            </a:r>
            <a:endParaRPr lang="en-GB" b="1" dirty="0"/>
          </a:p>
          <a:p>
            <a:pPr lvl="1"/>
            <a:endParaRPr lang="en-GB" b="1" dirty="0"/>
          </a:p>
          <a:p>
            <a:endParaRPr lang="en-GB" b="1" dirty="0"/>
          </a:p>
        </p:txBody>
      </p:sp>
      <p:sp>
        <p:nvSpPr>
          <p:cNvPr id="12" name="Content Placeholder 2">
            <a:extLst>
              <a:ext uri="{FF2B5EF4-FFF2-40B4-BE49-F238E27FC236}">
                <a16:creationId xmlns:a16="http://schemas.microsoft.com/office/drawing/2014/main" id="{9326A373-DD50-EDC7-42BE-8016CCA3ABF4}"/>
              </a:ext>
            </a:extLst>
          </p:cNvPr>
          <p:cNvSpPr txBox="1">
            <a:spLocks/>
          </p:cNvSpPr>
          <p:nvPr/>
        </p:nvSpPr>
        <p:spPr>
          <a:xfrm rot="19602366">
            <a:off x="922892" y="1655341"/>
            <a:ext cx="1368152" cy="648071"/>
          </a:xfrm>
          <a:prstGeom prst="rect">
            <a:avLst/>
          </a:prstGeom>
        </p:spPr>
        <p:txBody>
          <a:bodyPr/>
          <a:lstStyle>
            <a:lvl1pPr marL="0" indent="0" algn="l" defTabSz="914400" rtl="0" eaLnBrk="1" latinLnBrk="0" hangingPunct="1">
              <a:spcBef>
                <a:spcPct val="20000"/>
              </a:spcBef>
              <a:buClr>
                <a:schemeClr val="tx1"/>
              </a:buClr>
              <a:buFontTx/>
              <a:buNone/>
              <a:defRPr sz="3200" kern="1200">
                <a:solidFill>
                  <a:schemeClr val="tx2"/>
                </a:solidFill>
                <a:latin typeface="Segoe UI Light" pitchFamily="34" charset="0"/>
                <a:ea typeface="Segoe UI" pitchFamily="34" charset="0"/>
                <a:cs typeface="Segoe UI" pitchFamily="34" charset="0"/>
              </a:defRPr>
            </a:lvl1pPr>
            <a:lvl2pPr marL="254250" indent="0" algn="l" defTabSz="914400" rtl="0" eaLnBrk="1" latinLnBrk="0" hangingPunct="1">
              <a:spcBef>
                <a:spcPct val="20000"/>
              </a:spcBef>
              <a:buClr>
                <a:schemeClr val="tx1"/>
              </a:buClr>
              <a:buFontTx/>
              <a:buNone/>
              <a:defRPr sz="2800" kern="1200">
                <a:solidFill>
                  <a:schemeClr val="accent1"/>
                </a:solidFill>
                <a:latin typeface="Segoe UI Light" pitchFamily="34" charset="0"/>
                <a:ea typeface="Segoe UI" pitchFamily="34" charset="0"/>
                <a:cs typeface="Segoe UI" pitchFamily="34" charset="0"/>
              </a:defRPr>
            </a:lvl2pPr>
            <a:lvl3pPr marL="491400" indent="0" algn="l" defTabSz="914400" rtl="0" eaLnBrk="1" latinLnBrk="0" hangingPunct="1">
              <a:spcBef>
                <a:spcPct val="20000"/>
              </a:spcBef>
              <a:buClr>
                <a:schemeClr val="tx1"/>
              </a:buClr>
              <a:buFontTx/>
              <a:buNone/>
              <a:defRPr sz="2400" kern="1200">
                <a:solidFill>
                  <a:srgbClr val="7030A0"/>
                </a:solidFill>
                <a:latin typeface="Segoe UI Light"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b="1" dirty="0"/>
              <a:t>AMQP</a:t>
            </a:r>
            <a:endParaRPr lang="en-GB" b="1" dirty="0"/>
          </a:p>
          <a:p>
            <a:pPr lvl="1"/>
            <a:endParaRPr lang="en-GB" b="1" dirty="0"/>
          </a:p>
          <a:p>
            <a:endParaRPr lang="en-GB" b="1" dirty="0"/>
          </a:p>
        </p:txBody>
      </p:sp>
    </p:spTree>
    <p:extLst>
      <p:ext uri="{BB962C8B-B14F-4D97-AF65-F5344CB8AC3E}">
        <p14:creationId xmlns:p14="http://schemas.microsoft.com/office/powerpoint/2010/main" val="261172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2361 0.00625 L 3.05556E-6 0.00625 " pathEditMode="relative" rAng="0" ptsTypes="AA">
                                      <p:cBhvr>
                                        <p:cTn id="6" dur="1700" fill="hold"/>
                                        <p:tgtEl>
                                          <p:spTgt spid="2"/>
                                        </p:tgtEl>
                                        <p:attrNameLst>
                                          <p:attrName>ppt_x</p:attrName>
                                          <p:attrName>ppt_y</p:attrName>
                                        </p:attrNameLst>
                                      </p:cBhvr>
                                      <p:rCtr x="-1181" y="0"/>
                                    </p:animMotion>
                                  </p:childTnLst>
                                </p:cTn>
                              </p:par>
                              <p:par>
                                <p:cTn id="7" presetID="10" presetClass="entr" presetSubtype="0" fill="hold" grpId="1"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900"/>
                                        <p:tgtEl>
                                          <p:spTgt spid="2"/>
                                        </p:tgtEl>
                                      </p:cBhvr>
                                    </p:animEffect>
                                  </p:childTnLst>
                                </p:cTn>
                              </p:par>
                            </p:childTnLst>
                          </p:cTn>
                        </p:par>
                        <p:par>
                          <p:cTn id="10" fill="hold">
                            <p:stCondLst>
                              <p:cond delay="17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900"/>
                                        <p:tgtEl>
                                          <p:spTgt spid="12"/>
                                        </p:tgtEl>
                                      </p:cBhvr>
                                    </p:animEffect>
                                  </p:childTnLst>
                                </p:cTn>
                              </p:par>
                            </p:childTnLst>
                          </p:cTn>
                        </p:par>
                        <p:par>
                          <p:cTn id="14" fill="hold">
                            <p:stCondLst>
                              <p:cond delay="26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900"/>
                                        <p:tgtEl>
                                          <p:spTgt spid="6"/>
                                        </p:tgtEl>
                                      </p:cBhvr>
                                    </p:animEffect>
                                  </p:childTnLst>
                                </p:cTn>
                              </p:par>
                            </p:childTnLst>
                          </p:cTn>
                        </p:par>
                        <p:par>
                          <p:cTn id="18" fill="hold">
                            <p:stCondLst>
                              <p:cond delay="35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00"/>
                                        <p:tgtEl>
                                          <p:spTgt spid="7"/>
                                        </p:tgtEl>
                                      </p:cBhvr>
                                    </p:animEffect>
                                  </p:childTnLst>
                                </p:cTn>
                              </p:par>
                            </p:childTnLst>
                          </p:cTn>
                        </p:par>
                        <p:par>
                          <p:cTn id="22" fill="hold">
                            <p:stCondLst>
                              <p:cond delay="44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900"/>
                                        <p:tgtEl>
                                          <p:spTgt spid="11"/>
                                        </p:tgtEl>
                                      </p:cBhvr>
                                    </p:animEffect>
                                  </p:childTnLst>
                                </p:cTn>
                              </p:par>
                            </p:childTnLst>
                          </p:cTn>
                        </p:par>
                        <p:par>
                          <p:cTn id="26" fill="hold">
                            <p:stCondLst>
                              <p:cond delay="53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900"/>
                                        <p:tgtEl>
                                          <p:spTgt spid="10"/>
                                        </p:tgtEl>
                                      </p:cBhvr>
                                    </p:animEffect>
                                  </p:childTnLst>
                                </p:cTn>
                              </p:par>
                            </p:childTnLst>
                          </p:cTn>
                        </p:par>
                        <p:par>
                          <p:cTn id="30" fill="hold">
                            <p:stCondLst>
                              <p:cond delay="6200"/>
                            </p:stCondLst>
                            <p:childTnLst>
                              <p:par>
                                <p:cTn id="31" presetID="10" presetClass="entr" presetSubtype="0"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900"/>
                                        <p:tgtEl>
                                          <p:spTgt spid="9"/>
                                        </p:tgtEl>
                                      </p:cBhvr>
                                    </p:animEffect>
                                  </p:childTnLst>
                                </p:cTn>
                              </p:par>
                            </p:childTnLst>
                          </p:cTn>
                        </p:par>
                        <p:par>
                          <p:cTn id="34" fill="hold">
                            <p:stCondLst>
                              <p:cond delay="7100"/>
                            </p:stCondLst>
                            <p:childTnLst>
                              <p:par>
                                <p:cTn id="35" presetID="10"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9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7" grpId="0"/>
      <p:bldP spid="8" grpId="0"/>
      <p:bldP spid="9" grpId="0"/>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5D235-2AE5-D42B-DDF7-9C4B60F319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B4B71F-262F-98EB-41E2-BA416F7FD2CD}"/>
              </a:ext>
            </a:extLst>
          </p:cNvPr>
          <p:cNvSpPr>
            <a:spLocks noGrp="1"/>
          </p:cNvSpPr>
          <p:nvPr>
            <p:ph type="title"/>
          </p:nvPr>
        </p:nvSpPr>
        <p:spPr/>
        <p:txBody>
          <a:bodyPr>
            <a:normAutofit/>
          </a:bodyPr>
          <a:lstStyle/>
          <a:p>
            <a:pPr algn="ctr"/>
            <a:r>
              <a:rPr lang="en-US" sz="3600" b="0" dirty="0"/>
              <a:t>OASIS </a:t>
            </a:r>
            <a:r>
              <a:rPr lang="en-US" sz="3600" b="0" dirty="0">
                <a:hlinkClick r:id="rId2"/>
              </a:rPr>
              <a:t>MQTT - MQ Telemetry Transport for Message Queueing</a:t>
            </a:r>
            <a:endParaRPr lang="en-US" sz="3600" b="0" dirty="0"/>
          </a:p>
        </p:txBody>
      </p:sp>
      <p:sp>
        <p:nvSpPr>
          <p:cNvPr id="3" name="Text Placeholder 2">
            <a:extLst>
              <a:ext uri="{FF2B5EF4-FFF2-40B4-BE49-F238E27FC236}">
                <a16:creationId xmlns:a16="http://schemas.microsoft.com/office/drawing/2014/main" id="{DABF9B2E-15AF-65B9-03A1-BB2644D9A9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53101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04A9C-0554-6997-F3E4-44DDF3C90C29}"/>
            </a:ext>
          </a:extLst>
        </p:cNvPr>
        <p:cNvGrpSpPr/>
        <p:nvPr/>
      </p:nvGrpSpPr>
      <p:grpSpPr>
        <a:xfrm>
          <a:off x="0" y="0"/>
          <a:ext cx="0" cy="0"/>
          <a:chOff x="0" y="0"/>
          <a:chExt cx="0" cy="0"/>
        </a:xfrm>
      </p:grpSpPr>
      <p:pic>
        <p:nvPicPr>
          <p:cNvPr id="300034" name="Picture 2">
            <a:extLst>
              <a:ext uri="{FF2B5EF4-FFF2-40B4-BE49-F238E27FC236}">
                <a16:creationId xmlns:a16="http://schemas.microsoft.com/office/drawing/2014/main" id="{C9CBE5AA-90B6-EBB6-73A1-970159FAB2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73509"/>
            <a:ext cx="9144000" cy="56324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0A506B2-36BC-6288-67CB-AEF2620D4E3E}"/>
              </a:ext>
            </a:extLst>
          </p:cNvPr>
          <p:cNvSpPr/>
          <p:nvPr/>
        </p:nvSpPr>
        <p:spPr>
          <a:xfrm>
            <a:off x="138223" y="6184491"/>
            <a:ext cx="8633638" cy="923330"/>
          </a:xfrm>
          <a:prstGeom prst="rect">
            <a:avLst/>
          </a:prstGeom>
        </p:spPr>
        <p:txBody>
          <a:bodyPr wrap="square">
            <a:spAutoFit/>
          </a:bodyPr>
          <a:lstStyle/>
          <a:p>
            <a:r>
              <a:rPr lang="fr-FR" dirty="0">
                <a:hlinkClick r:id="rId3"/>
              </a:rPr>
              <a:t>https://cloud.google.com/blog/products/iot-devices/quick-and-easy-way-set-end-end-iot-solution-google-cloud-platform</a:t>
            </a:r>
            <a:endParaRPr lang="fr-FR" dirty="0"/>
          </a:p>
          <a:p>
            <a:endParaRPr lang="fr-FR" dirty="0"/>
          </a:p>
        </p:txBody>
      </p:sp>
      <p:sp>
        <p:nvSpPr>
          <p:cNvPr id="2" name="Titre 1">
            <a:extLst>
              <a:ext uri="{FF2B5EF4-FFF2-40B4-BE49-F238E27FC236}">
                <a16:creationId xmlns:a16="http://schemas.microsoft.com/office/drawing/2014/main" id="{8278E875-B388-C0DB-977D-8FD2AF910AC2}"/>
              </a:ext>
            </a:extLst>
          </p:cNvPr>
          <p:cNvSpPr>
            <a:spLocks noGrp="1"/>
          </p:cNvSpPr>
          <p:nvPr>
            <p:ph type="title"/>
          </p:nvPr>
        </p:nvSpPr>
        <p:spPr>
          <a:xfrm>
            <a:off x="457200" y="-19459"/>
            <a:ext cx="8229600" cy="1143000"/>
          </a:xfrm>
        </p:spPr>
        <p:txBody>
          <a:bodyPr/>
          <a:lstStyle/>
          <a:p>
            <a:r>
              <a:rPr lang="fr-FR" dirty="0"/>
              <a:t>Google Cloud Platform (GCP)</a:t>
            </a:r>
          </a:p>
        </p:txBody>
      </p:sp>
    </p:spTree>
    <p:extLst>
      <p:ext uri="{BB962C8B-B14F-4D97-AF65-F5344CB8AC3E}">
        <p14:creationId xmlns:p14="http://schemas.microsoft.com/office/powerpoint/2010/main" val="663066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A0726-F04E-3511-00BA-27F371EA8B2A}"/>
            </a:ext>
          </a:extLst>
        </p:cNvPr>
        <p:cNvGrpSpPr/>
        <p:nvPr/>
      </p:nvGrpSpPr>
      <p:grpSpPr>
        <a:xfrm>
          <a:off x="0" y="0"/>
          <a:ext cx="0" cy="0"/>
          <a:chOff x="0" y="0"/>
          <a:chExt cx="0" cy="0"/>
        </a:xfrm>
      </p:grpSpPr>
      <p:sp>
        <p:nvSpPr>
          <p:cNvPr id="4098" name="Slide Number Placeholder 3">
            <a:extLst>
              <a:ext uri="{FF2B5EF4-FFF2-40B4-BE49-F238E27FC236}">
                <a16:creationId xmlns:a16="http://schemas.microsoft.com/office/drawing/2014/main" id="{91369F9A-40D2-E36A-D029-B75A5D23B91A}"/>
              </a:ext>
            </a:extLst>
          </p:cNvPr>
          <p:cNvSpPr>
            <a:spLocks noGrp="1"/>
          </p:cNvSpPr>
          <p:nvPr>
            <p:ph type="sldNum" sz="quarter" idx="4294967295"/>
          </p:nvPr>
        </p:nvSpPr>
        <p:spPr>
          <a:xfrm>
            <a:off x="182563" y="6537325"/>
            <a:ext cx="366712" cy="1841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charset="0"/>
                <a:ea typeface="Arial" charset="0"/>
                <a:cs typeface="Arial" charset="0"/>
              </a:defRPr>
            </a:lvl1pPr>
            <a:lvl2pPr marL="742950" indent="-285750" eaLnBrk="0" hangingPunct="0">
              <a:defRPr sz="2200">
                <a:solidFill>
                  <a:schemeClr val="hlink"/>
                </a:solidFill>
                <a:latin typeface="Arial" charset="0"/>
                <a:ea typeface="Arial" charset="0"/>
                <a:cs typeface="Arial" charset="0"/>
              </a:defRPr>
            </a:lvl2pPr>
            <a:lvl3pPr marL="1143000" indent="-228600" eaLnBrk="0" hangingPunct="0">
              <a:defRPr sz="2200">
                <a:solidFill>
                  <a:schemeClr val="hlink"/>
                </a:solidFill>
                <a:latin typeface="Arial" charset="0"/>
                <a:ea typeface="Arial" charset="0"/>
                <a:cs typeface="Arial" charset="0"/>
              </a:defRPr>
            </a:lvl3pPr>
            <a:lvl4pPr marL="1600200" indent="-228600" eaLnBrk="0" hangingPunct="0">
              <a:defRPr sz="2200">
                <a:solidFill>
                  <a:schemeClr val="hlink"/>
                </a:solidFill>
                <a:latin typeface="Arial" charset="0"/>
                <a:ea typeface="Arial" charset="0"/>
                <a:cs typeface="Arial" charset="0"/>
              </a:defRPr>
            </a:lvl4pPr>
            <a:lvl5pPr marL="2057400" indent="-228600" eaLnBrk="0" hangingPunct="0">
              <a:defRPr sz="2200">
                <a:solidFill>
                  <a:schemeClr val="hlink"/>
                </a:solidFill>
                <a:latin typeface="Arial" charset="0"/>
                <a:ea typeface="Arial" charset="0"/>
                <a:cs typeface="Arial" charset="0"/>
              </a:defRPr>
            </a:lvl5pPr>
            <a:lvl6pPr marL="2514600" indent="-228600" eaLnBrk="0" fontAlgn="base" hangingPunct="0">
              <a:lnSpc>
                <a:spcPct val="90000"/>
              </a:lnSpc>
              <a:spcBef>
                <a:spcPct val="0"/>
              </a:spcBef>
              <a:spcAft>
                <a:spcPct val="0"/>
              </a:spcAft>
              <a:defRPr sz="2200">
                <a:solidFill>
                  <a:schemeClr val="hlink"/>
                </a:solidFill>
                <a:latin typeface="Arial" charset="0"/>
                <a:ea typeface="Arial" charset="0"/>
                <a:cs typeface="Arial" charset="0"/>
              </a:defRPr>
            </a:lvl6pPr>
            <a:lvl7pPr marL="2971800" indent="-228600" eaLnBrk="0" fontAlgn="base" hangingPunct="0">
              <a:lnSpc>
                <a:spcPct val="90000"/>
              </a:lnSpc>
              <a:spcBef>
                <a:spcPct val="0"/>
              </a:spcBef>
              <a:spcAft>
                <a:spcPct val="0"/>
              </a:spcAft>
              <a:defRPr sz="2200">
                <a:solidFill>
                  <a:schemeClr val="hlink"/>
                </a:solidFill>
                <a:latin typeface="Arial" charset="0"/>
                <a:ea typeface="Arial" charset="0"/>
                <a:cs typeface="Arial" charset="0"/>
              </a:defRPr>
            </a:lvl7pPr>
            <a:lvl8pPr marL="3429000" indent="-228600" eaLnBrk="0" fontAlgn="base" hangingPunct="0">
              <a:lnSpc>
                <a:spcPct val="90000"/>
              </a:lnSpc>
              <a:spcBef>
                <a:spcPct val="0"/>
              </a:spcBef>
              <a:spcAft>
                <a:spcPct val="0"/>
              </a:spcAft>
              <a:defRPr sz="2200">
                <a:solidFill>
                  <a:schemeClr val="hlink"/>
                </a:solidFill>
                <a:latin typeface="Arial" charset="0"/>
                <a:ea typeface="Arial" charset="0"/>
                <a:cs typeface="Arial" charset="0"/>
              </a:defRPr>
            </a:lvl8pPr>
            <a:lvl9pPr marL="3886200" indent="-228600" eaLnBrk="0" fontAlgn="base" hangingPunct="0">
              <a:lnSpc>
                <a:spcPct val="90000"/>
              </a:lnSpc>
              <a:spcBef>
                <a:spcPct val="0"/>
              </a:spcBef>
              <a:spcAft>
                <a:spcPct val="0"/>
              </a:spcAft>
              <a:defRPr sz="2200">
                <a:solidFill>
                  <a:schemeClr val="hlink"/>
                </a:solidFill>
                <a:latin typeface="Arial" charset="0"/>
                <a:ea typeface="Arial" charset="0"/>
                <a:cs typeface="Arial" charset="0"/>
              </a:defRPr>
            </a:lvl9pPr>
          </a:lstStyle>
          <a:p>
            <a:pPr eaLnBrk="1" hangingPunct="1"/>
            <a:fld id="{A511A525-269D-9548-9B0F-C75548FBF6F3}" type="slidenum">
              <a:rPr lang="en-US" altLang="en-US" sz="800">
                <a:solidFill>
                  <a:schemeClr val="tx1"/>
                </a:solidFill>
              </a:rPr>
              <a:pPr eaLnBrk="1" hangingPunct="1"/>
              <a:t>16</a:t>
            </a:fld>
            <a:endParaRPr lang="en-US" altLang="en-US" sz="800">
              <a:solidFill>
                <a:schemeClr val="tx1"/>
              </a:solidFill>
            </a:endParaRPr>
          </a:p>
        </p:txBody>
      </p:sp>
      <p:sp>
        <p:nvSpPr>
          <p:cNvPr id="4099" name="Rectangle 2">
            <a:extLst>
              <a:ext uri="{FF2B5EF4-FFF2-40B4-BE49-F238E27FC236}">
                <a16:creationId xmlns:a16="http://schemas.microsoft.com/office/drawing/2014/main" id="{B90B74F5-F411-140A-9DDA-5453EA253131}"/>
              </a:ext>
            </a:extLst>
          </p:cNvPr>
          <p:cNvSpPr>
            <a:spLocks noGrp="1" noChangeArrowheads="1"/>
          </p:cNvSpPr>
          <p:nvPr>
            <p:ph type="title"/>
          </p:nvPr>
        </p:nvSpPr>
        <p:spPr/>
        <p:txBody>
          <a:bodyPr/>
          <a:lstStyle/>
          <a:p>
            <a:pPr eaLnBrk="1" hangingPunct="1"/>
            <a:r>
              <a:rPr lang="en-US" altLang="en-US"/>
              <a:t>What is MQTT ?</a:t>
            </a:r>
          </a:p>
        </p:txBody>
      </p:sp>
      <p:sp>
        <p:nvSpPr>
          <p:cNvPr id="4100" name="Rectangle 3">
            <a:extLst>
              <a:ext uri="{FF2B5EF4-FFF2-40B4-BE49-F238E27FC236}">
                <a16:creationId xmlns:a16="http://schemas.microsoft.com/office/drawing/2014/main" id="{A9D59D23-3658-DE1E-A99E-BC3CD94BE559}"/>
              </a:ext>
            </a:extLst>
          </p:cNvPr>
          <p:cNvSpPr>
            <a:spLocks noGrp="1" noChangeArrowheads="1"/>
          </p:cNvSpPr>
          <p:nvPr>
            <p:ph type="body" idx="1"/>
          </p:nvPr>
        </p:nvSpPr>
        <p:spPr/>
        <p:txBody>
          <a:bodyPr>
            <a:normAutofit fontScale="77500" lnSpcReduction="20000"/>
          </a:bodyPr>
          <a:lstStyle/>
          <a:p>
            <a:r>
              <a:rPr lang="en-US" altLang="en-US" dirty="0"/>
              <a:t>MQTT = MQ Telemetry Transport</a:t>
            </a:r>
          </a:p>
          <a:p>
            <a:pPr eaLnBrk="1" hangingPunct="1"/>
            <a:r>
              <a:rPr lang="en-US" altLang="en-US" dirty="0"/>
              <a:t>A way to obtain real world data  </a:t>
            </a:r>
          </a:p>
          <a:p>
            <a:pPr lvl="1" eaLnBrk="1" hangingPunct="1"/>
            <a:r>
              <a:rPr lang="en-US" altLang="en-US" dirty="0"/>
              <a:t>Information is gathered by an increasing number of sensors and devices deployed all over</a:t>
            </a:r>
          </a:p>
          <a:p>
            <a:pPr lvl="1" eaLnBrk="1" hangingPunct="1"/>
            <a:endParaRPr lang="en-US" altLang="en-US" dirty="0"/>
          </a:p>
          <a:p>
            <a:pPr eaLnBrk="1" hangingPunct="1"/>
            <a:r>
              <a:rPr lang="en-US" altLang="en-US" dirty="0"/>
              <a:t>A way to provide real time information </a:t>
            </a:r>
          </a:p>
          <a:p>
            <a:pPr lvl="1" eaLnBrk="1" hangingPunct="1"/>
            <a:r>
              <a:rPr lang="en-US" altLang="en-US" dirty="0"/>
              <a:t>E.g. Locate an item in a supply chain </a:t>
            </a:r>
          </a:p>
          <a:p>
            <a:pPr lvl="1" eaLnBrk="1" hangingPunct="1"/>
            <a:r>
              <a:rPr lang="en-US" altLang="en-US" dirty="0"/>
              <a:t>Accurate current load of a any system (e.g. electricity meters)</a:t>
            </a:r>
          </a:p>
          <a:p>
            <a:pPr lvl="1" eaLnBrk="1" hangingPunct="1"/>
            <a:r>
              <a:rPr lang="en-US" altLang="en-US" dirty="0"/>
              <a:t>Current status of a system (level of liquid in a container, temperature, pressure etc.)</a:t>
            </a:r>
          </a:p>
          <a:p>
            <a:pPr lvl="1" eaLnBrk="1" hangingPunct="1"/>
            <a:endParaRPr lang="en-US" altLang="en-US" dirty="0"/>
          </a:p>
          <a:p>
            <a:pPr eaLnBrk="1" hangingPunct="1"/>
            <a:r>
              <a:rPr lang="en-US" altLang="en-US" dirty="0"/>
              <a:t>A way to connect all the devices and sensors directly to your messaging infrastructure </a:t>
            </a:r>
          </a:p>
          <a:p>
            <a:pPr lvl="1" eaLnBrk="1" hangingPunct="1">
              <a:buFont typeface="Arial" charset="0"/>
              <a:buNone/>
            </a:pPr>
            <a:endParaRPr lang="en-US" altLang="en-US" dirty="0"/>
          </a:p>
        </p:txBody>
      </p:sp>
    </p:spTree>
    <p:extLst>
      <p:ext uri="{BB962C8B-B14F-4D97-AF65-F5344CB8AC3E}">
        <p14:creationId xmlns:p14="http://schemas.microsoft.com/office/powerpoint/2010/main" val="19393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AC6F1-A896-E067-2D2A-6C4F9ED4EE95}"/>
            </a:ext>
          </a:extLst>
        </p:cNvPr>
        <p:cNvGrpSpPr/>
        <p:nvPr/>
      </p:nvGrpSpPr>
      <p:grpSpPr>
        <a:xfrm>
          <a:off x="0" y="0"/>
          <a:ext cx="0" cy="0"/>
          <a:chOff x="0" y="0"/>
          <a:chExt cx="0" cy="0"/>
        </a:xfrm>
      </p:grpSpPr>
      <p:sp>
        <p:nvSpPr>
          <p:cNvPr id="5122" name="Slide Number Placeholder 3">
            <a:extLst>
              <a:ext uri="{FF2B5EF4-FFF2-40B4-BE49-F238E27FC236}">
                <a16:creationId xmlns:a16="http://schemas.microsoft.com/office/drawing/2014/main" id="{DE8364F9-9B02-8751-9F30-6F79F52EA8AC}"/>
              </a:ext>
            </a:extLst>
          </p:cNvPr>
          <p:cNvSpPr>
            <a:spLocks noGrp="1"/>
          </p:cNvSpPr>
          <p:nvPr>
            <p:ph type="sldNum" sz="quarter" idx="4294967295"/>
          </p:nvPr>
        </p:nvSpPr>
        <p:spPr>
          <a:xfrm>
            <a:off x="182563" y="6537325"/>
            <a:ext cx="366712" cy="1841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charset="0"/>
                <a:ea typeface="Arial" charset="0"/>
                <a:cs typeface="Arial" charset="0"/>
              </a:defRPr>
            </a:lvl1pPr>
            <a:lvl2pPr marL="742950" indent="-285750" eaLnBrk="0" hangingPunct="0">
              <a:defRPr sz="2200">
                <a:solidFill>
                  <a:schemeClr val="hlink"/>
                </a:solidFill>
                <a:latin typeface="Arial" charset="0"/>
                <a:ea typeface="Arial" charset="0"/>
                <a:cs typeface="Arial" charset="0"/>
              </a:defRPr>
            </a:lvl2pPr>
            <a:lvl3pPr marL="1143000" indent="-228600" eaLnBrk="0" hangingPunct="0">
              <a:defRPr sz="2200">
                <a:solidFill>
                  <a:schemeClr val="hlink"/>
                </a:solidFill>
                <a:latin typeface="Arial" charset="0"/>
                <a:ea typeface="Arial" charset="0"/>
                <a:cs typeface="Arial" charset="0"/>
              </a:defRPr>
            </a:lvl3pPr>
            <a:lvl4pPr marL="1600200" indent="-228600" eaLnBrk="0" hangingPunct="0">
              <a:defRPr sz="2200">
                <a:solidFill>
                  <a:schemeClr val="hlink"/>
                </a:solidFill>
                <a:latin typeface="Arial" charset="0"/>
                <a:ea typeface="Arial" charset="0"/>
                <a:cs typeface="Arial" charset="0"/>
              </a:defRPr>
            </a:lvl4pPr>
            <a:lvl5pPr marL="2057400" indent="-228600" eaLnBrk="0" hangingPunct="0">
              <a:defRPr sz="2200">
                <a:solidFill>
                  <a:schemeClr val="hlink"/>
                </a:solidFill>
                <a:latin typeface="Arial" charset="0"/>
                <a:ea typeface="Arial" charset="0"/>
                <a:cs typeface="Arial" charset="0"/>
              </a:defRPr>
            </a:lvl5pPr>
            <a:lvl6pPr marL="2514600" indent="-228600" eaLnBrk="0" fontAlgn="base" hangingPunct="0">
              <a:lnSpc>
                <a:spcPct val="90000"/>
              </a:lnSpc>
              <a:spcBef>
                <a:spcPct val="0"/>
              </a:spcBef>
              <a:spcAft>
                <a:spcPct val="0"/>
              </a:spcAft>
              <a:defRPr sz="2200">
                <a:solidFill>
                  <a:schemeClr val="hlink"/>
                </a:solidFill>
                <a:latin typeface="Arial" charset="0"/>
                <a:ea typeface="Arial" charset="0"/>
                <a:cs typeface="Arial" charset="0"/>
              </a:defRPr>
            </a:lvl6pPr>
            <a:lvl7pPr marL="2971800" indent="-228600" eaLnBrk="0" fontAlgn="base" hangingPunct="0">
              <a:lnSpc>
                <a:spcPct val="90000"/>
              </a:lnSpc>
              <a:spcBef>
                <a:spcPct val="0"/>
              </a:spcBef>
              <a:spcAft>
                <a:spcPct val="0"/>
              </a:spcAft>
              <a:defRPr sz="2200">
                <a:solidFill>
                  <a:schemeClr val="hlink"/>
                </a:solidFill>
                <a:latin typeface="Arial" charset="0"/>
                <a:ea typeface="Arial" charset="0"/>
                <a:cs typeface="Arial" charset="0"/>
              </a:defRPr>
            </a:lvl7pPr>
            <a:lvl8pPr marL="3429000" indent="-228600" eaLnBrk="0" fontAlgn="base" hangingPunct="0">
              <a:lnSpc>
                <a:spcPct val="90000"/>
              </a:lnSpc>
              <a:spcBef>
                <a:spcPct val="0"/>
              </a:spcBef>
              <a:spcAft>
                <a:spcPct val="0"/>
              </a:spcAft>
              <a:defRPr sz="2200">
                <a:solidFill>
                  <a:schemeClr val="hlink"/>
                </a:solidFill>
                <a:latin typeface="Arial" charset="0"/>
                <a:ea typeface="Arial" charset="0"/>
                <a:cs typeface="Arial" charset="0"/>
              </a:defRPr>
            </a:lvl8pPr>
            <a:lvl9pPr marL="3886200" indent="-228600" eaLnBrk="0" fontAlgn="base" hangingPunct="0">
              <a:lnSpc>
                <a:spcPct val="90000"/>
              </a:lnSpc>
              <a:spcBef>
                <a:spcPct val="0"/>
              </a:spcBef>
              <a:spcAft>
                <a:spcPct val="0"/>
              </a:spcAft>
              <a:defRPr sz="2200">
                <a:solidFill>
                  <a:schemeClr val="hlink"/>
                </a:solidFill>
                <a:latin typeface="Arial" charset="0"/>
                <a:ea typeface="Arial" charset="0"/>
                <a:cs typeface="Arial" charset="0"/>
              </a:defRPr>
            </a:lvl9pPr>
          </a:lstStyle>
          <a:p>
            <a:pPr eaLnBrk="1" hangingPunct="1"/>
            <a:fld id="{DEEEDE22-2CE7-0647-B465-5446DBB9EF20}" type="slidenum">
              <a:rPr lang="en-US" altLang="en-US" sz="800">
                <a:solidFill>
                  <a:schemeClr val="tx1"/>
                </a:solidFill>
              </a:rPr>
              <a:pPr eaLnBrk="1" hangingPunct="1"/>
              <a:t>17</a:t>
            </a:fld>
            <a:endParaRPr lang="en-US" altLang="en-US" sz="800">
              <a:solidFill>
                <a:schemeClr val="tx1"/>
              </a:solidFill>
            </a:endParaRPr>
          </a:p>
        </p:txBody>
      </p:sp>
      <p:sp>
        <p:nvSpPr>
          <p:cNvPr id="5123" name="Rectangle 2">
            <a:extLst>
              <a:ext uri="{FF2B5EF4-FFF2-40B4-BE49-F238E27FC236}">
                <a16:creationId xmlns:a16="http://schemas.microsoft.com/office/drawing/2014/main" id="{868B2A41-6906-F59E-E1D2-BFA8AAA2D581}"/>
              </a:ext>
            </a:extLst>
          </p:cNvPr>
          <p:cNvSpPr>
            <a:spLocks noGrp="1" noChangeArrowheads="1"/>
          </p:cNvSpPr>
          <p:nvPr>
            <p:ph type="title"/>
          </p:nvPr>
        </p:nvSpPr>
        <p:spPr/>
        <p:txBody>
          <a:bodyPr/>
          <a:lstStyle/>
          <a:p>
            <a:pPr eaLnBrk="1" hangingPunct="1"/>
            <a:r>
              <a:rPr lang="en-US" altLang="en-US"/>
              <a:t>What is MQTT ?</a:t>
            </a:r>
          </a:p>
        </p:txBody>
      </p:sp>
      <p:sp>
        <p:nvSpPr>
          <p:cNvPr id="5124" name="Rectangle 3">
            <a:extLst>
              <a:ext uri="{FF2B5EF4-FFF2-40B4-BE49-F238E27FC236}">
                <a16:creationId xmlns:a16="http://schemas.microsoft.com/office/drawing/2014/main" id="{11597A6E-0A2C-EE37-FFBC-E49CE9B6386F}"/>
              </a:ext>
            </a:extLst>
          </p:cNvPr>
          <p:cNvSpPr>
            <a:spLocks noGrp="1" noChangeArrowheads="1"/>
          </p:cNvSpPr>
          <p:nvPr>
            <p:ph type="body" idx="1"/>
          </p:nvPr>
        </p:nvSpPr>
        <p:spPr/>
        <p:txBody>
          <a:bodyPr>
            <a:normAutofit fontScale="77500" lnSpcReduction="20000"/>
          </a:bodyPr>
          <a:lstStyle/>
          <a:p>
            <a:pPr eaLnBrk="1" hangingPunct="1"/>
            <a:r>
              <a:rPr lang="en-US" altLang="en-US" dirty="0"/>
              <a:t>Lightweight messaging protocol designed for sensors and devices with </a:t>
            </a:r>
          </a:p>
          <a:p>
            <a:pPr lvl="1" eaLnBrk="1" hangingPunct="1"/>
            <a:r>
              <a:rPr lang="en-US" altLang="en-US" dirty="0"/>
              <a:t>Flaky network connectivity</a:t>
            </a:r>
          </a:p>
          <a:p>
            <a:pPr lvl="1" eaLnBrk="1" hangingPunct="1">
              <a:buFont typeface="Arial" charset="0"/>
              <a:buNone/>
            </a:pPr>
            <a:r>
              <a:rPr lang="en-US" altLang="en-US" dirty="0"/>
              <a:t> </a:t>
            </a:r>
          </a:p>
          <a:p>
            <a:pPr lvl="1" eaLnBrk="1" hangingPunct="1"/>
            <a:r>
              <a:rPr lang="en-US" altLang="en-US" dirty="0"/>
              <a:t>Low computing power</a:t>
            </a:r>
          </a:p>
          <a:p>
            <a:pPr lvl="1" eaLnBrk="1" hangingPunct="1">
              <a:buFont typeface="Arial" charset="0"/>
              <a:buNone/>
            </a:pPr>
            <a:r>
              <a:rPr lang="en-US" altLang="en-US" dirty="0"/>
              <a:t>	</a:t>
            </a:r>
          </a:p>
          <a:p>
            <a:pPr lvl="1" eaLnBrk="1" hangingPunct="1"/>
            <a:r>
              <a:rPr lang="en-US" altLang="en-US" dirty="0"/>
              <a:t>Connections where bandwidth is at a premium</a:t>
            </a:r>
          </a:p>
          <a:p>
            <a:pPr lvl="1" eaLnBrk="1" hangingPunct="1"/>
            <a:endParaRPr lang="en-US" altLang="en-US" dirty="0"/>
          </a:p>
          <a:p>
            <a:pPr eaLnBrk="1" hangingPunct="1"/>
            <a:r>
              <a:rPr lang="en-US" altLang="en-US" dirty="0"/>
              <a:t>Protocol specification is open source </a:t>
            </a:r>
          </a:p>
          <a:p>
            <a:pPr eaLnBrk="1" hangingPunct="1"/>
            <a:endParaRPr lang="en-US" altLang="en-US" dirty="0"/>
          </a:p>
          <a:p>
            <a:pPr eaLnBrk="1" hangingPunct="1"/>
            <a:r>
              <a:rPr lang="en-US" altLang="en-US" dirty="0"/>
              <a:t>MQTT is nearly 10 years old </a:t>
            </a:r>
          </a:p>
          <a:p>
            <a:pPr lvl="1" eaLnBrk="1" hangingPunct="1"/>
            <a:r>
              <a:rPr lang="en-US" altLang="en-US" dirty="0"/>
              <a:t>Mature and evolving</a:t>
            </a:r>
          </a:p>
          <a:p>
            <a:pPr eaLnBrk="1" hangingPunct="1"/>
            <a:endParaRPr lang="en-US" altLang="en-US" dirty="0"/>
          </a:p>
        </p:txBody>
      </p:sp>
    </p:spTree>
    <p:extLst>
      <p:ext uri="{BB962C8B-B14F-4D97-AF65-F5344CB8AC3E}">
        <p14:creationId xmlns:p14="http://schemas.microsoft.com/office/powerpoint/2010/main" val="3938441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2807D-5D72-93A3-7958-7396F397B4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83FAE9-3256-6CDC-A631-349412E6FA8E}"/>
              </a:ext>
            </a:extLst>
          </p:cNvPr>
          <p:cNvSpPr>
            <a:spLocks noGrp="1"/>
          </p:cNvSpPr>
          <p:nvPr>
            <p:ph type="title"/>
          </p:nvPr>
        </p:nvSpPr>
        <p:spPr/>
        <p:txBody>
          <a:bodyPr/>
          <a:lstStyle/>
          <a:p>
            <a:r>
              <a:rPr lang="en-US" dirty="0"/>
              <a:t>MQTT Architecture</a:t>
            </a:r>
          </a:p>
        </p:txBody>
      </p:sp>
      <p:pic>
        <p:nvPicPr>
          <p:cNvPr id="5122" name="Picture 2">
            <a:extLst>
              <a:ext uri="{FF2B5EF4-FFF2-40B4-BE49-F238E27FC236}">
                <a16:creationId xmlns:a16="http://schemas.microsoft.com/office/drawing/2014/main" id="{5187B396-3145-2636-86B8-6AAAD5C12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838" y="1922216"/>
            <a:ext cx="4713383" cy="2793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2757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C294C-8DA7-9A78-7F69-D2CC55F8A99B}"/>
            </a:ext>
          </a:extLst>
        </p:cNvPr>
        <p:cNvGrpSpPr/>
        <p:nvPr/>
      </p:nvGrpSpPr>
      <p:grpSpPr>
        <a:xfrm>
          <a:off x="0" y="0"/>
          <a:ext cx="0" cy="0"/>
          <a:chOff x="0" y="0"/>
          <a:chExt cx="0" cy="0"/>
        </a:xfrm>
      </p:grpSpPr>
      <p:pic>
        <p:nvPicPr>
          <p:cNvPr id="3074" name="Picture 2" descr="publish_subscribe.gif">
            <a:extLst>
              <a:ext uri="{FF2B5EF4-FFF2-40B4-BE49-F238E27FC236}">
                <a16:creationId xmlns:a16="http://schemas.microsoft.com/office/drawing/2014/main" id="{9885A437-F002-0390-BE13-5437E8205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1341438"/>
            <a:ext cx="4105275" cy="2414587"/>
          </a:xfrm>
          <a:prstGeom prst="rect">
            <a:avLst/>
          </a:prstGeom>
          <a:noFill/>
          <a:extLst>
            <a:ext uri="{909E8E84-426E-40DD-AFC4-6F175D3DCCD1}">
              <a14:hiddenFill xmlns:a14="http://schemas.microsoft.com/office/drawing/2010/main">
                <a:solidFill>
                  <a:srgbClr val="FFFFFF"/>
                </a:solidFill>
              </a14:hiddenFill>
            </a:ext>
          </a:extLst>
        </p:spPr>
      </p:pic>
      <p:sp>
        <p:nvSpPr>
          <p:cNvPr id="3075" name="Rectangle 3">
            <a:extLst>
              <a:ext uri="{FF2B5EF4-FFF2-40B4-BE49-F238E27FC236}">
                <a16:creationId xmlns:a16="http://schemas.microsoft.com/office/drawing/2014/main" id="{845BB9A9-C55E-67F5-0D80-DD07F8A11BBC}"/>
              </a:ext>
            </a:extLst>
          </p:cNvPr>
          <p:cNvSpPr>
            <a:spLocks/>
          </p:cNvSpPr>
          <p:nvPr/>
        </p:nvSpPr>
        <p:spPr bwMode="auto">
          <a:xfrm>
            <a:off x="0" y="188913"/>
            <a:ext cx="86820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defTabSz="457200">
              <a:defRPr sz="4400">
                <a:solidFill>
                  <a:schemeClr val="tx1"/>
                </a:solidFill>
                <a:latin typeface="Calibri" charset="0"/>
                <a:ea typeface="ＭＳ Ｐゴシック" charset="-128"/>
                <a:cs typeface="Arial" charset="0"/>
              </a:defRPr>
            </a:lvl1pPr>
            <a:lvl2pPr algn="ctr" defTabSz="457200">
              <a:defRPr sz="4400">
                <a:solidFill>
                  <a:schemeClr val="tx1"/>
                </a:solidFill>
                <a:latin typeface="Calibri" charset="0"/>
                <a:ea typeface="ＭＳ Ｐゴシック" charset="-128"/>
                <a:cs typeface="Arial" charset="0"/>
              </a:defRPr>
            </a:lvl2pPr>
            <a:lvl3pPr algn="ctr" defTabSz="457200">
              <a:defRPr sz="4400">
                <a:solidFill>
                  <a:schemeClr val="tx1"/>
                </a:solidFill>
                <a:latin typeface="Calibri" charset="0"/>
                <a:ea typeface="ＭＳ Ｐゴシック" charset="-128"/>
                <a:cs typeface="Arial" charset="0"/>
              </a:defRPr>
            </a:lvl3pPr>
            <a:lvl4pPr algn="ctr" defTabSz="457200">
              <a:defRPr sz="4400">
                <a:solidFill>
                  <a:schemeClr val="tx1"/>
                </a:solidFill>
                <a:latin typeface="Calibri" charset="0"/>
                <a:ea typeface="ＭＳ Ｐゴシック" charset="-128"/>
                <a:cs typeface="Arial" charset="0"/>
              </a:defRPr>
            </a:lvl4pPr>
            <a:lvl5pPr algn="ctr" defTabSz="457200">
              <a:defRPr sz="4400">
                <a:solidFill>
                  <a:schemeClr val="tx1"/>
                </a:solidFill>
                <a:latin typeface="Calibri" charset="0"/>
                <a:ea typeface="ＭＳ Ｐゴシック" charset="-128"/>
                <a:cs typeface="Arial" charset="0"/>
              </a:defRPr>
            </a:lvl5pPr>
            <a:lvl6pPr marL="457200" algn="ctr" defTabSz="457200" fontAlgn="base">
              <a:spcBef>
                <a:spcPct val="0"/>
              </a:spcBef>
              <a:spcAft>
                <a:spcPct val="0"/>
              </a:spcAft>
              <a:defRPr sz="4400">
                <a:solidFill>
                  <a:schemeClr val="tx1"/>
                </a:solidFill>
                <a:latin typeface="Calibri" charset="0"/>
                <a:ea typeface="ＭＳ Ｐゴシック" charset="-128"/>
                <a:cs typeface="Arial" charset="0"/>
              </a:defRPr>
            </a:lvl6pPr>
            <a:lvl7pPr marL="914400" algn="ctr" defTabSz="457200" fontAlgn="base">
              <a:spcBef>
                <a:spcPct val="0"/>
              </a:spcBef>
              <a:spcAft>
                <a:spcPct val="0"/>
              </a:spcAft>
              <a:defRPr sz="4400">
                <a:solidFill>
                  <a:schemeClr val="tx1"/>
                </a:solidFill>
                <a:latin typeface="Calibri" charset="0"/>
                <a:ea typeface="ＭＳ Ｐゴシック" charset="-128"/>
                <a:cs typeface="Arial" charset="0"/>
              </a:defRPr>
            </a:lvl7pPr>
            <a:lvl8pPr marL="1371600" algn="ctr" defTabSz="457200" fontAlgn="base">
              <a:spcBef>
                <a:spcPct val="0"/>
              </a:spcBef>
              <a:spcAft>
                <a:spcPct val="0"/>
              </a:spcAft>
              <a:defRPr sz="4400">
                <a:solidFill>
                  <a:schemeClr val="tx1"/>
                </a:solidFill>
                <a:latin typeface="Calibri" charset="0"/>
                <a:ea typeface="ＭＳ Ｐゴシック" charset="-128"/>
                <a:cs typeface="Arial" charset="0"/>
              </a:defRPr>
            </a:lvl8pPr>
            <a:lvl9pPr marL="1828800" algn="ctr" defTabSz="457200" fontAlgn="base">
              <a:spcBef>
                <a:spcPct val="0"/>
              </a:spcBef>
              <a:spcAft>
                <a:spcPct val="0"/>
              </a:spcAft>
              <a:defRPr sz="4400">
                <a:solidFill>
                  <a:schemeClr val="tx1"/>
                </a:solidFill>
                <a:latin typeface="Calibri" charset="0"/>
                <a:ea typeface="ＭＳ Ｐゴシック" charset="-128"/>
                <a:cs typeface="Arial" charset="0"/>
              </a:defRPr>
            </a:lvl9pPr>
          </a:lstStyle>
          <a:p>
            <a:r>
              <a:rPr lang="en-GB" altLang="en-US" sz="2400"/>
              <a:t>MQTT - Publish Subscribe Messaging aka One to Many</a:t>
            </a:r>
          </a:p>
        </p:txBody>
      </p:sp>
      <p:sp>
        <p:nvSpPr>
          <p:cNvPr id="3076" name="Text Box 4">
            <a:extLst>
              <a:ext uri="{FF2B5EF4-FFF2-40B4-BE49-F238E27FC236}">
                <a16:creationId xmlns:a16="http://schemas.microsoft.com/office/drawing/2014/main" id="{AAD94A7B-0B28-D155-5072-5F0A6E639562}"/>
              </a:ext>
            </a:extLst>
          </p:cNvPr>
          <p:cNvSpPr txBox="1">
            <a:spLocks noChangeArrowheads="1"/>
          </p:cNvSpPr>
          <p:nvPr/>
        </p:nvSpPr>
        <p:spPr bwMode="auto">
          <a:xfrm>
            <a:off x="107950" y="3789363"/>
            <a:ext cx="8885238" cy="240347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Clr>
                <a:srgbClr val="000000"/>
              </a:buClr>
              <a:buSzPct val="100000"/>
              <a:buFont typeface="Times New Roman" charset="0"/>
              <a:buNone/>
            </a:pPr>
            <a:r>
              <a:rPr lang="en-GB" altLang="en-US" sz="1400">
                <a:solidFill>
                  <a:srgbClr val="000000"/>
                </a:solidFill>
                <a:ea typeface="MS Gothic" charset="-128"/>
              </a:rPr>
              <a:t>A Publish Subscribe messaging protocol allowing a message to be published once and multiple consumers (applications / devices) to receive the message providing decoupling between the producer and consumer(s)</a:t>
            </a:r>
            <a:endParaRPr lang="en-GB" altLang="en-US" sz="1200">
              <a:solidFill>
                <a:srgbClr val="000000"/>
              </a:solidFill>
              <a:ea typeface="MS Gothic" charset="-128"/>
            </a:endParaRPr>
          </a:p>
          <a:p>
            <a:pPr>
              <a:buClr>
                <a:srgbClr val="000000"/>
              </a:buClr>
              <a:buSzPct val="100000"/>
              <a:buFont typeface="Times New Roman" charset="0"/>
              <a:buNone/>
            </a:pPr>
            <a:endParaRPr lang="en-GB" altLang="en-US" sz="1200">
              <a:solidFill>
                <a:srgbClr val="000000"/>
              </a:solidFill>
              <a:ea typeface="MS Gothic" charset="-128"/>
            </a:endParaRPr>
          </a:p>
          <a:p>
            <a:pPr>
              <a:buClr>
                <a:srgbClr val="000000"/>
              </a:buClr>
              <a:buSzPct val="100000"/>
              <a:buFont typeface="Times New Roman" charset="0"/>
              <a:buNone/>
            </a:pPr>
            <a:endParaRPr lang="en-GB" altLang="en-US" sz="1200">
              <a:solidFill>
                <a:srgbClr val="000000"/>
              </a:solidFill>
              <a:ea typeface="MS Gothic" charset="-128"/>
            </a:endParaRPr>
          </a:p>
          <a:p>
            <a:pPr>
              <a:buClr>
                <a:srgbClr val="000000"/>
              </a:buClr>
              <a:buSzPct val="100000"/>
              <a:buFont typeface="Times New Roman" charset="0"/>
              <a:buNone/>
            </a:pPr>
            <a:r>
              <a:rPr lang="en-GB" altLang="en-US" sz="1400">
                <a:solidFill>
                  <a:srgbClr val="000000"/>
                </a:solidFill>
                <a:ea typeface="MS Gothic" charset="-128"/>
              </a:rPr>
              <a:t>A producer sends (publishes) a message (publication) on a topic (subject)</a:t>
            </a:r>
          </a:p>
          <a:p>
            <a:pPr>
              <a:buClr>
                <a:srgbClr val="000000"/>
              </a:buClr>
              <a:buSzPct val="100000"/>
              <a:buFont typeface="Times New Roman" charset="0"/>
              <a:buNone/>
            </a:pPr>
            <a:r>
              <a:rPr lang="en-GB" altLang="en-US" sz="1400">
                <a:solidFill>
                  <a:srgbClr val="000000"/>
                </a:solidFill>
                <a:ea typeface="MS Gothic" charset="-128"/>
              </a:rPr>
              <a:t>A consumer subscribes (makes a subscription) for messages on a topic (subject) </a:t>
            </a:r>
          </a:p>
          <a:p>
            <a:pPr>
              <a:buClr>
                <a:srgbClr val="000000"/>
              </a:buClr>
              <a:buSzPct val="100000"/>
              <a:buFont typeface="Times New Roman" charset="0"/>
              <a:buNone/>
            </a:pPr>
            <a:endParaRPr lang="en-GB" altLang="en-US" sz="1400">
              <a:solidFill>
                <a:srgbClr val="000000"/>
              </a:solidFill>
              <a:ea typeface="MS Gothic" charset="-128"/>
            </a:endParaRPr>
          </a:p>
          <a:p>
            <a:pPr>
              <a:buClr>
                <a:srgbClr val="000000"/>
              </a:buClr>
              <a:buSzPct val="100000"/>
              <a:buFont typeface="Times New Roman" charset="0"/>
              <a:buNone/>
            </a:pPr>
            <a:r>
              <a:rPr lang="en-GB" altLang="en-US" sz="1400">
                <a:solidFill>
                  <a:srgbClr val="000000"/>
                </a:solidFill>
                <a:ea typeface="MS Gothic" charset="-128"/>
              </a:rPr>
              <a:t>A message server / broker matches publications to subscriptions </a:t>
            </a:r>
          </a:p>
          <a:p>
            <a:pPr>
              <a:buClr>
                <a:srgbClr val="000000"/>
              </a:buClr>
              <a:buSzPct val="100000"/>
              <a:buFont typeface="Times New Roman" charset="0"/>
              <a:buChar char="•"/>
            </a:pPr>
            <a:r>
              <a:rPr lang="en-GB" altLang="en-US" sz="1400">
                <a:solidFill>
                  <a:srgbClr val="000000"/>
                </a:solidFill>
                <a:ea typeface="MS Gothic" charset="-128"/>
              </a:rPr>
              <a:t>If no matches the message is discarded</a:t>
            </a:r>
          </a:p>
          <a:p>
            <a:pPr>
              <a:buClr>
                <a:srgbClr val="000000"/>
              </a:buClr>
              <a:buSzPct val="100000"/>
              <a:buFont typeface="Times New Roman" charset="0"/>
              <a:buChar char="•"/>
            </a:pPr>
            <a:r>
              <a:rPr lang="en-GB" altLang="en-US" sz="1400">
                <a:solidFill>
                  <a:srgbClr val="000000"/>
                </a:solidFill>
                <a:ea typeface="MS Gothic" charset="-128"/>
              </a:rPr>
              <a:t>If one or more matches the message is delivered to each matching subscriber/consumer</a:t>
            </a:r>
          </a:p>
          <a:p>
            <a:pPr>
              <a:buClr>
                <a:srgbClr val="000000"/>
              </a:buClr>
              <a:buSzPct val="100000"/>
              <a:buFont typeface="Times New Roman" charset="0"/>
              <a:buNone/>
            </a:pPr>
            <a:endParaRPr lang="en-GB" altLang="en-US" sz="1600">
              <a:solidFill>
                <a:srgbClr val="000000"/>
              </a:solidFill>
              <a:ea typeface="MS Gothic" charset="-128"/>
            </a:endParaRPr>
          </a:p>
        </p:txBody>
      </p:sp>
    </p:spTree>
    <p:extLst>
      <p:ext uri="{BB962C8B-B14F-4D97-AF65-F5344CB8AC3E}">
        <p14:creationId xmlns:p14="http://schemas.microsoft.com/office/powerpoint/2010/main" val="556889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D136FB6-8226-544D-BA8F-9F4C2DD4F458}" type="slidenum">
              <a:rPr lang="en-GB">
                <a:latin typeface="Verdana" charset="0"/>
                <a:ea typeface="MS PGothic" charset="0"/>
                <a:cs typeface="MS PGothic" charset="0"/>
              </a:rPr>
              <a:pPr eaLnBrk="1" hangingPunct="1"/>
              <a:t>2</a:t>
            </a:fld>
            <a:endParaRPr lang="en-GB">
              <a:latin typeface="Verdana" charset="0"/>
              <a:ea typeface="MS PGothic" charset="0"/>
              <a:cs typeface="MS PGothic" charset="0"/>
            </a:endParaRPr>
          </a:p>
        </p:txBody>
      </p:sp>
      <p:sp>
        <p:nvSpPr>
          <p:cNvPr id="6147" name="Rectangle 2"/>
          <p:cNvSpPr>
            <a:spLocks noGrp="1" noChangeArrowheads="1"/>
          </p:cNvSpPr>
          <p:nvPr>
            <p:ph type="title" idx="4294967295"/>
          </p:nvPr>
        </p:nvSpPr>
        <p:spPr/>
        <p:txBody>
          <a:bodyPr>
            <a:normAutofit fontScale="90000"/>
          </a:bodyPr>
          <a:lstStyle/>
          <a:p>
            <a:pPr eaLnBrk="1" hangingPunct="1"/>
            <a:r>
              <a:rPr lang="en-GB">
                <a:latin typeface="Verdana" charset="0"/>
                <a:cs typeface="Arial" charset="0"/>
              </a:rPr>
              <a:t>The benefits of data processing in IoT</a:t>
            </a:r>
            <a:endParaRPr lang="en-US">
              <a:latin typeface="Verdana" charset="0"/>
              <a:cs typeface="Arial" charset="0"/>
            </a:endParaRPr>
          </a:p>
        </p:txBody>
      </p:sp>
      <p:sp>
        <p:nvSpPr>
          <p:cNvPr id="6148" name="Rectangle 3"/>
          <p:cNvSpPr>
            <a:spLocks noGrp="1" noChangeArrowheads="1"/>
          </p:cNvSpPr>
          <p:nvPr>
            <p:ph type="body" idx="4294967295"/>
          </p:nvPr>
        </p:nvSpPr>
        <p:spPr/>
        <p:txBody>
          <a:bodyPr/>
          <a:lstStyle/>
          <a:p>
            <a:pPr eaLnBrk="1" hangingPunct="1">
              <a:lnSpc>
                <a:spcPct val="110000"/>
              </a:lnSpc>
            </a:pPr>
            <a:r>
              <a:rPr lang="en-US" sz="1800" dirty="0">
                <a:latin typeface="Verdana" charset="0"/>
                <a:cs typeface="Arial" charset="0"/>
              </a:rPr>
              <a:t>Convert (billions of) smart meter readings to better predict and balance power consumption.</a:t>
            </a:r>
          </a:p>
          <a:p>
            <a:pPr eaLnBrk="1" hangingPunct="1">
              <a:lnSpc>
                <a:spcPct val="110000"/>
              </a:lnSpc>
            </a:pPr>
            <a:r>
              <a:rPr lang="en-US" sz="1800" dirty="0">
                <a:latin typeface="Verdana" charset="0"/>
                <a:cs typeface="Arial" charset="0"/>
              </a:rPr>
              <a:t>Analyze thousands of traffic, pollution, weather, congestion, public transport and event sensory data to provide better traffic and smart city management. </a:t>
            </a:r>
          </a:p>
          <a:p>
            <a:pPr eaLnBrk="1" hangingPunct="1">
              <a:lnSpc>
                <a:spcPct val="110000"/>
              </a:lnSpc>
            </a:pPr>
            <a:r>
              <a:rPr lang="en-US" sz="1800" dirty="0">
                <a:latin typeface="Verdana" charset="0"/>
                <a:cs typeface="Arial" charset="0"/>
              </a:rPr>
              <a:t>Monitor patients, elderly care and much more…</a:t>
            </a:r>
          </a:p>
          <a:p>
            <a:pPr eaLnBrk="1" hangingPunct="1">
              <a:lnSpc>
                <a:spcPct val="110000"/>
              </a:lnSpc>
            </a:pPr>
            <a:r>
              <a:rPr lang="en-US" sz="1800" dirty="0">
                <a:latin typeface="Verdana" charset="0"/>
                <a:cs typeface="Arial" charset="0"/>
              </a:rPr>
              <a:t>Requires: real-time, reliable, efficient (for low power and resource limited nodes), and scalable solutions.</a:t>
            </a:r>
          </a:p>
        </p:txBody>
      </p:sp>
    </p:spTree>
    <p:extLst>
      <p:ext uri="{BB962C8B-B14F-4D97-AF65-F5344CB8AC3E}">
        <p14:creationId xmlns:p14="http://schemas.microsoft.com/office/powerpoint/2010/main" val="2770407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E7777-6156-17BB-D0C6-2613F90436A1}"/>
            </a:ext>
          </a:extLst>
        </p:cNvPr>
        <p:cNvGrpSpPr/>
        <p:nvPr/>
      </p:nvGrpSpPr>
      <p:grpSpPr>
        <a:xfrm>
          <a:off x="0" y="0"/>
          <a:ext cx="0" cy="0"/>
          <a:chOff x="0" y="0"/>
          <a:chExt cx="0" cy="0"/>
        </a:xfrm>
      </p:grpSpPr>
      <p:sp>
        <p:nvSpPr>
          <p:cNvPr id="6146" name="Rectangle 2">
            <a:extLst>
              <a:ext uri="{FF2B5EF4-FFF2-40B4-BE49-F238E27FC236}">
                <a16:creationId xmlns:a16="http://schemas.microsoft.com/office/drawing/2014/main" id="{808019C4-9B91-7A8D-7F4F-8FB043E61430}"/>
              </a:ext>
            </a:extLst>
          </p:cNvPr>
          <p:cNvSpPr>
            <a:spLocks noGrp="1"/>
          </p:cNvSpPr>
          <p:nvPr>
            <p:ph type="title"/>
          </p:nvPr>
        </p:nvSpPr>
        <p:spPr>
          <a:xfrm>
            <a:off x="0" y="260350"/>
            <a:ext cx="8682038" cy="635000"/>
          </a:xfrm>
        </p:spPr>
        <p:txBody>
          <a:bodyPr/>
          <a:lstStyle/>
          <a:p>
            <a:r>
              <a:rPr lang="en-GB" altLang="en-US" sz="2400"/>
              <a:t>MQTT - Publish Subscribe Messaging aka One to Many</a:t>
            </a:r>
          </a:p>
        </p:txBody>
      </p:sp>
      <p:sp>
        <p:nvSpPr>
          <p:cNvPr id="6147" name="Rectangle 3">
            <a:extLst>
              <a:ext uri="{FF2B5EF4-FFF2-40B4-BE49-F238E27FC236}">
                <a16:creationId xmlns:a16="http://schemas.microsoft.com/office/drawing/2014/main" id="{3CB25338-4EED-0338-B161-9A40D0692D29}"/>
              </a:ext>
            </a:extLst>
          </p:cNvPr>
          <p:cNvSpPr>
            <a:spLocks noChangeArrowheads="1"/>
          </p:cNvSpPr>
          <p:nvPr/>
        </p:nvSpPr>
        <p:spPr bwMode="auto">
          <a:xfrm>
            <a:off x="863600" y="1125538"/>
            <a:ext cx="8280400" cy="5811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228600" indent="-228600" defTabSz="457200">
              <a:spcBef>
                <a:spcPct val="20000"/>
              </a:spcBef>
              <a:buFont typeface="Arial" charset="0"/>
              <a:buChar char="•"/>
              <a:tabLst>
                <a:tab pos="723900" algn="l"/>
                <a:tab pos="1447800" algn="l"/>
                <a:tab pos="2171700" algn="l"/>
                <a:tab pos="2895600" algn="l"/>
                <a:tab pos="3619500" algn="l"/>
                <a:tab pos="4343400" algn="l"/>
              </a:tabLst>
              <a:defRPr sz="3200">
                <a:solidFill>
                  <a:schemeClr val="tx1"/>
                </a:solidFill>
                <a:latin typeface="Calibri" charset="0"/>
                <a:ea typeface="ＭＳ Ｐゴシック" charset="-128"/>
                <a:cs typeface="Arial" charset="0"/>
              </a:defRPr>
            </a:lvl1pPr>
            <a:lvl2pPr marL="630238" indent="-233363" defTabSz="457200">
              <a:spcBef>
                <a:spcPct val="20000"/>
              </a:spcBef>
              <a:buFont typeface="Arial" charset="0"/>
              <a:buChar char="–"/>
              <a:tabLst>
                <a:tab pos="723900" algn="l"/>
                <a:tab pos="1447800" algn="l"/>
                <a:tab pos="2171700" algn="l"/>
                <a:tab pos="2895600" algn="l"/>
                <a:tab pos="3619500" algn="l"/>
                <a:tab pos="4343400" algn="l"/>
              </a:tabLst>
              <a:defRPr sz="2800">
                <a:solidFill>
                  <a:schemeClr val="tx1"/>
                </a:solidFill>
                <a:latin typeface="Calibri" charset="0"/>
                <a:ea typeface="ＭＳ Ｐゴシック" charset="-128"/>
                <a:cs typeface="Arial" charset="0"/>
              </a:defRPr>
            </a:lvl2pPr>
            <a:lvl3pPr indent="-168275" defTabSz="457200">
              <a:spcBef>
                <a:spcPct val="20000"/>
              </a:spcBef>
              <a:buFont typeface="Arial" charset="0"/>
              <a:buChar char="•"/>
              <a:tabLst>
                <a:tab pos="723900" algn="l"/>
                <a:tab pos="1447800" algn="l"/>
                <a:tab pos="2171700" algn="l"/>
                <a:tab pos="2895600" algn="l"/>
                <a:tab pos="3619500" algn="l"/>
                <a:tab pos="4343400" algn="l"/>
              </a:tabLst>
              <a:defRPr sz="2400">
                <a:solidFill>
                  <a:schemeClr val="tx1"/>
                </a:solidFill>
                <a:latin typeface="Calibri" charset="0"/>
                <a:ea typeface="ＭＳ Ｐゴシック" charset="-128"/>
                <a:cs typeface="Arial" charset="0"/>
              </a:defRPr>
            </a:lvl3pPr>
            <a:lvl4pPr marL="1260475" indent="-231775" defTabSz="457200">
              <a:spcBef>
                <a:spcPct val="20000"/>
              </a:spcBef>
              <a:buFont typeface="Arial" charset="0"/>
              <a:buChar char="–"/>
              <a:tabLst>
                <a:tab pos="723900" algn="l"/>
                <a:tab pos="1447800" algn="l"/>
                <a:tab pos="2171700" algn="l"/>
                <a:tab pos="2895600" algn="l"/>
                <a:tab pos="3619500" algn="l"/>
                <a:tab pos="4343400" algn="l"/>
              </a:tabLst>
              <a:defRPr sz="2000">
                <a:solidFill>
                  <a:schemeClr val="tx1"/>
                </a:solidFill>
                <a:latin typeface="Calibri" charset="0"/>
                <a:ea typeface="ＭＳ Ｐゴシック" charset="-128"/>
                <a:cs typeface="Arial" charset="0"/>
              </a:defRPr>
            </a:lvl4pPr>
            <a:lvl5pPr marL="1595438" indent="-220663" defTabSz="457200">
              <a:spcBef>
                <a:spcPct val="20000"/>
              </a:spcBef>
              <a:buFont typeface="Arial" charset="0"/>
              <a:buChar char="»"/>
              <a:tabLst>
                <a:tab pos="723900" algn="l"/>
                <a:tab pos="1447800" algn="l"/>
                <a:tab pos="2171700" algn="l"/>
                <a:tab pos="2895600" algn="l"/>
                <a:tab pos="3619500" algn="l"/>
                <a:tab pos="4343400" algn="l"/>
              </a:tabLst>
              <a:defRPr sz="2000">
                <a:solidFill>
                  <a:schemeClr val="tx1"/>
                </a:solidFill>
                <a:latin typeface="Calibri" charset="0"/>
                <a:ea typeface="ＭＳ Ｐゴシック" charset="-128"/>
                <a:cs typeface="Arial" charset="0"/>
              </a:defRPr>
            </a:lvl5pPr>
            <a:lvl6pPr marL="2052638" indent="-220663" defTabSz="457200" fontAlgn="base">
              <a:spcBef>
                <a:spcPct val="20000"/>
              </a:spcBef>
              <a:spcAft>
                <a:spcPct val="0"/>
              </a:spcAft>
              <a:buFont typeface="Arial" charset="0"/>
              <a:buChar char="»"/>
              <a:tabLst>
                <a:tab pos="723900" algn="l"/>
                <a:tab pos="1447800" algn="l"/>
                <a:tab pos="2171700" algn="l"/>
                <a:tab pos="2895600" algn="l"/>
                <a:tab pos="3619500" algn="l"/>
                <a:tab pos="4343400" algn="l"/>
              </a:tabLst>
              <a:defRPr sz="2000">
                <a:solidFill>
                  <a:schemeClr val="tx1"/>
                </a:solidFill>
                <a:latin typeface="Calibri" charset="0"/>
                <a:ea typeface="ＭＳ Ｐゴシック" charset="-128"/>
                <a:cs typeface="Arial" charset="0"/>
              </a:defRPr>
            </a:lvl6pPr>
            <a:lvl7pPr marL="2509838" indent="-220663" defTabSz="457200" fontAlgn="base">
              <a:spcBef>
                <a:spcPct val="20000"/>
              </a:spcBef>
              <a:spcAft>
                <a:spcPct val="0"/>
              </a:spcAft>
              <a:buFont typeface="Arial" charset="0"/>
              <a:buChar char="»"/>
              <a:tabLst>
                <a:tab pos="723900" algn="l"/>
                <a:tab pos="1447800" algn="l"/>
                <a:tab pos="2171700" algn="l"/>
                <a:tab pos="2895600" algn="l"/>
                <a:tab pos="3619500" algn="l"/>
                <a:tab pos="4343400" algn="l"/>
              </a:tabLst>
              <a:defRPr sz="2000">
                <a:solidFill>
                  <a:schemeClr val="tx1"/>
                </a:solidFill>
                <a:latin typeface="Calibri" charset="0"/>
                <a:ea typeface="ＭＳ Ｐゴシック" charset="-128"/>
                <a:cs typeface="Arial" charset="0"/>
              </a:defRPr>
            </a:lvl7pPr>
            <a:lvl8pPr marL="2967038" indent="-220663" defTabSz="457200" fontAlgn="base">
              <a:spcBef>
                <a:spcPct val="20000"/>
              </a:spcBef>
              <a:spcAft>
                <a:spcPct val="0"/>
              </a:spcAft>
              <a:buFont typeface="Arial" charset="0"/>
              <a:buChar char="»"/>
              <a:tabLst>
                <a:tab pos="723900" algn="l"/>
                <a:tab pos="1447800" algn="l"/>
                <a:tab pos="2171700" algn="l"/>
                <a:tab pos="2895600" algn="l"/>
                <a:tab pos="3619500" algn="l"/>
                <a:tab pos="4343400" algn="l"/>
              </a:tabLst>
              <a:defRPr sz="2000">
                <a:solidFill>
                  <a:schemeClr val="tx1"/>
                </a:solidFill>
                <a:latin typeface="Calibri" charset="0"/>
                <a:ea typeface="ＭＳ Ｐゴシック" charset="-128"/>
                <a:cs typeface="Arial" charset="0"/>
              </a:defRPr>
            </a:lvl8pPr>
            <a:lvl9pPr marL="3424238" indent="-220663" defTabSz="457200" fontAlgn="base">
              <a:spcBef>
                <a:spcPct val="20000"/>
              </a:spcBef>
              <a:spcAft>
                <a:spcPct val="0"/>
              </a:spcAft>
              <a:buFont typeface="Arial" charset="0"/>
              <a:buChar char="»"/>
              <a:tabLst>
                <a:tab pos="723900" algn="l"/>
                <a:tab pos="1447800" algn="l"/>
                <a:tab pos="2171700" algn="l"/>
                <a:tab pos="2895600" algn="l"/>
                <a:tab pos="3619500" algn="l"/>
                <a:tab pos="4343400" algn="l"/>
              </a:tabLst>
              <a:defRPr sz="2000">
                <a:solidFill>
                  <a:schemeClr val="tx1"/>
                </a:solidFill>
                <a:latin typeface="Calibri" charset="0"/>
                <a:ea typeface="ＭＳ Ｐゴシック" charset="-128"/>
                <a:cs typeface="Arial" charset="0"/>
              </a:defRPr>
            </a:lvl9pPr>
          </a:lstStyle>
          <a:p>
            <a:pPr>
              <a:lnSpc>
                <a:spcPct val="94000"/>
              </a:lnSpc>
              <a:spcBef>
                <a:spcPts val="1213"/>
              </a:spcBef>
              <a:buSzPct val="55000"/>
              <a:buFont typeface="Times New Roman" charset="0"/>
              <a:buChar char="■"/>
            </a:pPr>
            <a:r>
              <a:rPr lang="en-GB" altLang="en-US" sz="2000"/>
              <a:t>A topic forms the namespace</a:t>
            </a:r>
          </a:p>
          <a:p>
            <a:pPr lvl="1">
              <a:lnSpc>
                <a:spcPct val="97000"/>
              </a:lnSpc>
              <a:spcBef>
                <a:spcPts val="100"/>
              </a:spcBef>
            </a:pPr>
            <a:r>
              <a:rPr lang="en-GB" altLang="en-US" sz="1800"/>
              <a:t>Is hierarchical with each “sub topic” separated by a / </a:t>
            </a:r>
          </a:p>
          <a:p>
            <a:pPr lvl="1">
              <a:lnSpc>
                <a:spcPct val="97000"/>
              </a:lnSpc>
              <a:spcBef>
                <a:spcPts val="100"/>
              </a:spcBef>
            </a:pPr>
            <a:r>
              <a:rPr lang="en-GB" altLang="en-US" sz="1800"/>
              <a:t>An example topic space</a:t>
            </a:r>
          </a:p>
          <a:p>
            <a:pPr lvl="2">
              <a:lnSpc>
                <a:spcPct val="97000"/>
              </a:lnSpc>
              <a:spcBef>
                <a:spcPts val="100"/>
              </a:spcBef>
            </a:pPr>
            <a:r>
              <a:rPr lang="en-GB" altLang="en-US" sz="1300"/>
              <a:t>A house publishes information about itself on:</a:t>
            </a:r>
          </a:p>
          <a:p>
            <a:pPr lvl="3">
              <a:lnSpc>
                <a:spcPct val="97000"/>
              </a:lnSpc>
              <a:spcBef>
                <a:spcPts val="100"/>
              </a:spcBef>
            </a:pPr>
            <a:r>
              <a:rPr lang="en-GB" altLang="en-US" sz="1100" i="1"/>
              <a:t>&lt;country&gt;/&lt;region&gt;/&lt;town&gt;/&lt;postcode&gt;/&lt;house&gt;/energyConsumption</a:t>
            </a:r>
          </a:p>
          <a:p>
            <a:pPr lvl="3">
              <a:lnSpc>
                <a:spcPct val="97000"/>
              </a:lnSpc>
              <a:spcBef>
                <a:spcPts val="100"/>
              </a:spcBef>
            </a:pPr>
            <a:r>
              <a:rPr lang="en-GB" altLang="en-US" sz="1100" i="1"/>
              <a:t>&lt;country&gt;/&lt;region&gt;/&lt;town&gt;/&lt;postcode&gt;/&lt;house&gt;/solarEnergy</a:t>
            </a:r>
          </a:p>
          <a:p>
            <a:pPr lvl="3">
              <a:lnSpc>
                <a:spcPct val="97000"/>
              </a:lnSpc>
              <a:spcBef>
                <a:spcPts val="100"/>
              </a:spcBef>
            </a:pPr>
            <a:r>
              <a:rPr lang="en-GB" altLang="en-US" sz="1100" i="1"/>
              <a:t>&lt;country&gt;/&lt;region&gt;/&lt;town&gt;/&lt;postcode&gt;/&lt;house&gt;/alarmState</a:t>
            </a:r>
          </a:p>
          <a:p>
            <a:pPr lvl="3">
              <a:lnSpc>
                <a:spcPct val="97000"/>
              </a:lnSpc>
              <a:spcBef>
                <a:spcPts val="100"/>
              </a:spcBef>
            </a:pPr>
            <a:r>
              <a:rPr lang="en-GB" altLang="en-US" sz="1100" i="1"/>
              <a:t>&lt;country&gt;/&lt;region&gt;/&lt;town&gt;/&lt;postcode&gt;/&lt;house&gt;/alarmState</a:t>
            </a:r>
          </a:p>
          <a:p>
            <a:pPr lvl="2">
              <a:lnSpc>
                <a:spcPct val="97000"/>
              </a:lnSpc>
              <a:spcBef>
                <a:spcPts val="100"/>
              </a:spcBef>
            </a:pPr>
            <a:r>
              <a:rPr lang="en-GB" altLang="en-US" sz="1300" i="1"/>
              <a:t>And subscribes for control commands: </a:t>
            </a:r>
          </a:p>
          <a:p>
            <a:pPr lvl="3">
              <a:lnSpc>
                <a:spcPct val="97000"/>
              </a:lnSpc>
              <a:spcBef>
                <a:spcPts val="100"/>
              </a:spcBef>
            </a:pPr>
            <a:r>
              <a:rPr lang="en-GB" altLang="en-US" sz="1100" i="1"/>
              <a:t>&lt;country&gt;/&lt;region&gt;/&lt;town&gt;/&lt;postcode&gt;/&lt;house&gt;/thermostat/setTemp</a:t>
            </a:r>
          </a:p>
          <a:p>
            <a:pPr>
              <a:lnSpc>
                <a:spcPct val="94000"/>
              </a:lnSpc>
              <a:spcBef>
                <a:spcPts val="1213"/>
              </a:spcBef>
              <a:buSzPct val="55000"/>
              <a:buFont typeface="Times New Roman" charset="0"/>
              <a:buChar char="■"/>
            </a:pPr>
            <a:r>
              <a:rPr lang="en-GB" altLang="en-US" sz="2000"/>
              <a:t>A subscriber can subscribe to an absolute topic or can use wildcards:</a:t>
            </a:r>
          </a:p>
          <a:p>
            <a:pPr lvl="1">
              <a:lnSpc>
                <a:spcPct val="97000"/>
              </a:lnSpc>
              <a:spcBef>
                <a:spcPts val="100"/>
              </a:spcBef>
            </a:pPr>
            <a:r>
              <a:rPr lang="en-US" altLang="en-US" sz="1600"/>
              <a:t>Single-level wildcards “+” can appear anywhere in the topic string  </a:t>
            </a:r>
          </a:p>
          <a:p>
            <a:pPr lvl="1">
              <a:lnSpc>
                <a:spcPct val="97000"/>
              </a:lnSpc>
              <a:spcBef>
                <a:spcPts val="100"/>
              </a:spcBef>
            </a:pPr>
            <a:r>
              <a:rPr lang="en-US" altLang="en-US" sz="1600"/>
              <a:t>Multi-level wildcards “#” must appear at the end of the string</a:t>
            </a:r>
          </a:p>
          <a:p>
            <a:pPr lvl="1">
              <a:lnSpc>
                <a:spcPct val="97000"/>
              </a:lnSpc>
              <a:spcBef>
                <a:spcPts val="100"/>
              </a:spcBef>
            </a:pPr>
            <a:r>
              <a:rPr lang="en-US" altLang="en-US" sz="1600"/>
              <a:t>Wildcards must be next to a separator</a:t>
            </a:r>
          </a:p>
          <a:p>
            <a:pPr lvl="1">
              <a:lnSpc>
                <a:spcPct val="97000"/>
              </a:lnSpc>
              <a:spcBef>
                <a:spcPts val="100"/>
              </a:spcBef>
            </a:pPr>
            <a:r>
              <a:rPr lang="en-US" altLang="en-US" sz="1600"/>
              <a:t>Cannot be used wildcards when publishing</a:t>
            </a:r>
          </a:p>
          <a:p>
            <a:pPr lvl="1">
              <a:lnSpc>
                <a:spcPct val="97000"/>
              </a:lnSpc>
              <a:spcBef>
                <a:spcPts val="100"/>
              </a:spcBef>
            </a:pPr>
            <a:endParaRPr lang="en-US" altLang="en-US" sz="1600"/>
          </a:p>
          <a:p>
            <a:pPr lvl="1">
              <a:lnSpc>
                <a:spcPct val="97000"/>
              </a:lnSpc>
              <a:spcBef>
                <a:spcPts val="100"/>
              </a:spcBef>
            </a:pPr>
            <a:r>
              <a:rPr lang="en-US" altLang="en-US" sz="1600"/>
              <a:t>For example</a:t>
            </a:r>
          </a:p>
          <a:p>
            <a:pPr lvl="2">
              <a:lnSpc>
                <a:spcPct val="97000"/>
              </a:lnSpc>
              <a:spcBef>
                <a:spcPts val="100"/>
              </a:spcBef>
            </a:pPr>
            <a:r>
              <a:rPr lang="en-GB" altLang="en-US" sz="1300" i="1"/>
              <a:t>UK/Hants/Hursley/SO212JN/1/energyConsumption</a:t>
            </a:r>
          </a:p>
          <a:p>
            <a:pPr lvl="3">
              <a:lnSpc>
                <a:spcPct val="97000"/>
              </a:lnSpc>
              <a:spcBef>
                <a:spcPts val="100"/>
              </a:spcBef>
            </a:pPr>
            <a:r>
              <a:rPr lang="en-GB" altLang="en-US" sz="1100"/>
              <a:t>Energy consumption for 1 house in Hursley</a:t>
            </a:r>
            <a:endParaRPr lang="en-GB" altLang="en-US" sz="1100" i="1"/>
          </a:p>
          <a:p>
            <a:pPr lvl="2">
              <a:lnSpc>
                <a:spcPct val="97000"/>
              </a:lnSpc>
              <a:spcBef>
                <a:spcPts val="100"/>
              </a:spcBef>
            </a:pPr>
            <a:r>
              <a:rPr lang="en-GB" altLang="en-US" sz="1300" i="1"/>
              <a:t>UK/Hants/Hursley/+/+/energyConsumption</a:t>
            </a:r>
          </a:p>
          <a:p>
            <a:pPr lvl="3">
              <a:lnSpc>
                <a:spcPct val="97000"/>
              </a:lnSpc>
              <a:spcBef>
                <a:spcPts val="100"/>
              </a:spcBef>
            </a:pPr>
            <a:r>
              <a:rPr lang="en-GB" altLang="en-US" sz="1100"/>
              <a:t>Energy consumption for all houses in Hursley</a:t>
            </a:r>
          </a:p>
          <a:p>
            <a:pPr lvl="2">
              <a:lnSpc>
                <a:spcPct val="97000"/>
              </a:lnSpc>
              <a:spcBef>
                <a:spcPts val="100"/>
              </a:spcBef>
            </a:pPr>
            <a:r>
              <a:rPr lang="en-GB" altLang="en-US" sz="1300" i="1"/>
              <a:t>UK/Hants/Hursley/SO212JN/#</a:t>
            </a:r>
          </a:p>
          <a:p>
            <a:pPr lvl="3">
              <a:lnSpc>
                <a:spcPct val="97000"/>
              </a:lnSpc>
              <a:spcBef>
                <a:spcPts val="100"/>
              </a:spcBef>
            </a:pPr>
            <a:r>
              <a:rPr lang="en-GB" altLang="en-US" sz="1100"/>
              <a:t>Details of energy consumption, solar and alarm for all houses in SO212JN</a:t>
            </a:r>
          </a:p>
          <a:p>
            <a:pPr lvl="2">
              <a:lnSpc>
                <a:spcPct val="97000"/>
              </a:lnSpc>
              <a:spcBef>
                <a:spcPts val="100"/>
              </a:spcBef>
            </a:pPr>
            <a:endParaRPr lang="en-GB" altLang="en-US" sz="1200" i="1"/>
          </a:p>
          <a:p>
            <a:pPr lvl="2"/>
            <a:endParaRPr lang="en-GB" altLang="en-US" sz="1600"/>
          </a:p>
          <a:p>
            <a:pPr>
              <a:lnSpc>
                <a:spcPct val="94000"/>
              </a:lnSpc>
              <a:spcBef>
                <a:spcPts val="1213"/>
              </a:spcBef>
              <a:buSzPct val="55000"/>
              <a:buFont typeface="Times New Roman" charset="0"/>
              <a:buNone/>
            </a:pPr>
            <a:endParaRPr lang="en-GB" altLang="en-US" sz="2000"/>
          </a:p>
          <a:p>
            <a:pPr>
              <a:lnSpc>
                <a:spcPct val="94000"/>
              </a:lnSpc>
              <a:spcBef>
                <a:spcPts val="1213"/>
              </a:spcBef>
              <a:buSzPct val="55000"/>
              <a:buFont typeface="Times New Roman" charset="0"/>
              <a:buChar char="■"/>
            </a:pPr>
            <a:r>
              <a:rPr lang="en-GB" altLang="en-US" sz="2000"/>
              <a:t>A Publish Subscribe messaging protocol allowing a message to be published once and multiple consumers (applications / devices) to receive the message</a:t>
            </a:r>
          </a:p>
          <a:p>
            <a:pPr lvl="1">
              <a:lnSpc>
                <a:spcPct val="97000"/>
              </a:lnSpc>
              <a:spcBef>
                <a:spcPts val="100"/>
              </a:spcBef>
            </a:pPr>
            <a:r>
              <a:rPr lang="en-GB" altLang="en-US" sz="1800"/>
              <a:t>Support loose coupling</a:t>
            </a:r>
          </a:p>
          <a:p>
            <a:pPr lvl="1">
              <a:lnSpc>
                <a:spcPct val="97000"/>
              </a:lnSpc>
              <a:spcBef>
                <a:spcPts val="100"/>
              </a:spcBef>
            </a:pPr>
            <a:r>
              <a:rPr lang="en-GB" altLang="en-US" sz="1800"/>
              <a:t>Durable and non durable subscriptions</a:t>
            </a:r>
            <a:endParaRPr lang="en-GB" altLang="en-US" sz="1600"/>
          </a:p>
          <a:p>
            <a:pPr lvl="1">
              <a:lnSpc>
                <a:spcPct val="97000"/>
              </a:lnSpc>
              <a:spcBef>
                <a:spcPts val="100"/>
              </a:spcBef>
            </a:pPr>
            <a:r>
              <a:rPr lang="en-GB" altLang="en-US" sz="1800"/>
              <a:t>A publication may be retained</a:t>
            </a:r>
          </a:p>
          <a:p>
            <a:pPr lvl="1"/>
            <a:endParaRPr lang="en-US" altLang="en-US" sz="1600"/>
          </a:p>
          <a:p>
            <a:pPr lvl="2"/>
            <a:r>
              <a:rPr lang="en-US" altLang="en-US" sz="1400"/>
              <a:t>Wildcards must be next to a separator</a:t>
            </a:r>
          </a:p>
          <a:p>
            <a:pPr lvl="2"/>
            <a:r>
              <a:rPr lang="en-US" altLang="en-US" sz="1400"/>
              <a:t>Can't use wildcards when publishing</a:t>
            </a:r>
            <a:endParaRPr lang="en-GB" altLang="en-US" sz="1400" i="1"/>
          </a:p>
          <a:p>
            <a:pPr>
              <a:lnSpc>
                <a:spcPct val="97000"/>
              </a:lnSpc>
              <a:spcBef>
                <a:spcPts val="100"/>
              </a:spcBef>
              <a:buFont typeface="Arial" charset="0"/>
              <a:buNone/>
            </a:pPr>
            <a:endParaRPr lang="en-GB" altLang="en-US" sz="1800"/>
          </a:p>
        </p:txBody>
      </p:sp>
    </p:spTree>
    <p:extLst>
      <p:ext uri="{BB962C8B-B14F-4D97-AF65-F5344CB8AC3E}">
        <p14:creationId xmlns:p14="http://schemas.microsoft.com/office/powerpoint/2010/main" val="11735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6012E-D67F-1414-689B-212DD651BE79}"/>
            </a:ext>
          </a:extLst>
        </p:cNvPr>
        <p:cNvGrpSpPr/>
        <p:nvPr/>
      </p:nvGrpSpPr>
      <p:grpSpPr>
        <a:xfrm>
          <a:off x="0" y="0"/>
          <a:ext cx="0" cy="0"/>
          <a:chOff x="0" y="0"/>
          <a:chExt cx="0" cy="0"/>
        </a:xfrm>
      </p:grpSpPr>
      <p:sp>
        <p:nvSpPr>
          <p:cNvPr id="8194" name="Rectangle 2">
            <a:extLst>
              <a:ext uri="{FF2B5EF4-FFF2-40B4-BE49-F238E27FC236}">
                <a16:creationId xmlns:a16="http://schemas.microsoft.com/office/drawing/2014/main" id="{FA0735DD-211E-5B6E-F465-C3E04A118F3B}"/>
              </a:ext>
            </a:extLst>
          </p:cNvPr>
          <p:cNvSpPr>
            <a:spLocks noGrp="1"/>
          </p:cNvSpPr>
          <p:nvPr>
            <p:ph type="title"/>
          </p:nvPr>
        </p:nvSpPr>
        <p:spPr>
          <a:xfrm>
            <a:off x="107950" y="304800"/>
            <a:ext cx="8682038" cy="635000"/>
          </a:xfrm>
        </p:spPr>
        <p:txBody>
          <a:bodyPr/>
          <a:lstStyle/>
          <a:p>
            <a:r>
              <a:rPr lang="en-GB" altLang="en-US" sz="2400"/>
              <a:t>MQTT - Publish Subscribe Messaging aka One to Many</a:t>
            </a:r>
          </a:p>
        </p:txBody>
      </p:sp>
      <p:sp>
        <p:nvSpPr>
          <p:cNvPr id="8195" name="Rectangle 3">
            <a:extLst>
              <a:ext uri="{FF2B5EF4-FFF2-40B4-BE49-F238E27FC236}">
                <a16:creationId xmlns:a16="http://schemas.microsoft.com/office/drawing/2014/main" id="{76B1439D-A71E-8823-8F8C-B33CC7C1122C}"/>
              </a:ext>
            </a:extLst>
          </p:cNvPr>
          <p:cNvSpPr>
            <a:spLocks noChangeArrowheads="1"/>
          </p:cNvSpPr>
          <p:nvPr/>
        </p:nvSpPr>
        <p:spPr bwMode="auto">
          <a:xfrm>
            <a:off x="179388" y="1268413"/>
            <a:ext cx="8280400" cy="5811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228600" indent="-228600" defTabSz="457200">
              <a:spcBef>
                <a:spcPct val="20000"/>
              </a:spcBef>
              <a:buFont typeface="Arial" charset="0"/>
              <a:buChar char="•"/>
              <a:tabLst>
                <a:tab pos="723900" algn="l"/>
                <a:tab pos="1447800" algn="l"/>
                <a:tab pos="2171700" algn="l"/>
                <a:tab pos="2895600" algn="l"/>
                <a:tab pos="3619500" algn="l"/>
                <a:tab pos="4343400" algn="l"/>
              </a:tabLst>
              <a:defRPr sz="3200">
                <a:solidFill>
                  <a:schemeClr val="tx1"/>
                </a:solidFill>
                <a:latin typeface="Calibri" charset="0"/>
                <a:ea typeface="ＭＳ Ｐゴシック" charset="-128"/>
                <a:cs typeface="Arial" charset="0"/>
              </a:defRPr>
            </a:lvl1pPr>
            <a:lvl2pPr marL="630238" indent="-233363" defTabSz="457200">
              <a:spcBef>
                <a:spcPct val="20000"/>
              </a:spcBef>
              <a:buFont typeface="Arial" charset="0"/>
              <a:buChar char="–"/>
              <a:tabLst>
                <a:tab pos="723900" algn="l"/>
                <a:tab pos="1447800" algn="l"/>
                <a:tab pos="2171700" algn="l"/>
                <a:tab pos="2895600" algn="l"/>
                <a:tab pos="3619500" algn="l"/>
                <a:tab pos="4343400" algn="l"/>
              </a:tabLst>
              <a:defRPr sz="2800">
                <a:solidFill>
                  <a:schemeClr val="tx1"/>
                </a:solidFill>
                <a:latin typeface="Calibri" charset="0"/>
                <a:ea typeface="ＭＳ Ｐゴシック" charset="-128"/>
                <a:cs typeface="Arial" charset="0"/>
              </a:defRPr>
            </a:lvl2pPr>
            <a:lvl3pPr indent="-168275" defTabSz="457200">
              <a:spcBef>
                <a:spcPct val="20000"/>
              </a:spcBef>
              <a:buFont typeface="Arial" charset="0"/>
              <a:buChar char="•"/>
              <a:tabLst>
                <a:tab pos="723900" algn="l"/>
                <a:tab pos="1447800" algn="l"/>
                <a:tab pos="2171700" algn="l"/>
                <a:tab pos="2895600" algn="l"/>
                <a:tab pos="3619500" algn="l"/>
                <a:tab pos="4343400" algn="l"/>
              </a:tabLst>
              <a:defRPr sz="2400">
                <a:solidFill>
                  <a:schemeClr val="tx1"/>
                </a:solidFill>
                <a:latin typeface="Calibri" charset="0"/>
                <a:ea typeface="ＭＳ Ｐゴシック" charset="-128"/>
                <a:cs typeface="Arial" charset="0"/>
              </a:defRPr>
            </a:lvl3pPr>
            <a:lvl4pPr marL="1260475" indent="-231775" defTabSz="457200">
              <a:spcBef>
                <a:spcPct val="20000"/>
              </a:spcBef>
              <a:buFont typeface="Arial" charset="0"/>
              <a:buChar char="–"/>
              <a:tabLst>
                <a:tab pos="723900" algn="l"/>
                <a:tab pos="1447800" algn="l"/>
                <a:tab pos="2171700" algn="l"/>
                <a:tab pos="2895600" algn="l"/>
                <a:tab pos="3619500" algn="l"/>
                <a:tab pos="4343400" algn="l"/>
              </a:tabLst>
              <a:defRPr sz="2000">
                <a:solidFill>
                  <a:schemeClr val="tx1"/>
                </a:solidFill>
                <a:latin typeface="Calibri" charset="0"/>
                <a:ea typeface="ＭＳ Ｐゴシック" charset="-128"/>
                <a:cs typeface="Arial" charset="0"/>
              </a:defRPr>
            </a:lvl4pPr>
            <a:lvl5pPr marL="1595438" indent="-220663" defTabSz="457200">
              <a:spcBef>
                <a:spcPct val="20000"/>
              </a:spcBef>
              <a:buFont typeface="Arial" charset="0"/>
              <a:buChar char="»"/>
              <a:tabLst>
                <a:tab pos="723900" algn="l"/>
                <a:tab pos="1447800" algn="l"/>
                <a:tab pos="2171700" algn="l"/>
                <a:tab pos="2895600" algn="l"/>
                <a:tab pos="3619500" algn="l"/>
                <a:tab pos="4343400" algn="l"/>
              </a:tabLst>
              <a:defRPr sz="2000">
                <a:solidFill>
                  <a:schemeClr val="tx1"/>
                </a:solidFill>
                <a:latin typeface="Calibri" charset="0"/>
                <a:ea typeface="ＭＳ Ｐゴシック" charset="-128"/>
                <a:cs typeface="Arial" charset="0"/>
              </a:defRPr>
            </a:lvl5pPr>
            <a:lvl6pPr marL="2052638" indent="-220663" defTabSz="457200" fontAlgn="base">
              <a:spcBef>
                <a:spcPct val="20000"/>
              </a:spcBef>
              <a:spcAft>
                <a:spcPct val="0"/>
              </a:spcAft>
              <a:buFont typeface="Arial" charset="0"/>
              <a:buChar char="»"/>
              <a:tabLst>
                <a:tab pos="723900" algn="l"/>
                <a:tab pos="1447800" algn="l"/>
                <a:tab pos="2171700" algn="l"/>
                <a:tab pos="2895600" algn="l"/>
                <a:tab pos="3619500" algn="l"/>
                <a:tab pos="4343400" algn="l"/>
              </a:tabLst>
              <a:defRPr sz="2000">
                <a:solidFill>
                  <a:schemeClr val="tx1"/>
                </a:solidFill>
                <a:latin typeface="Calibri" charset="0"/>
                <a:ea typeface="ＭＳ Ｐゴシック" charset="-128"/>
                <a:cs typeface="Arial" charset="0"/>
              </a:defRPr>
            </a:lvl6pPr>
            <a:lvl7pPr marL="2509838" indent="-220663" defTabSz="457200" fontAlgn="base">
              <a:spcBef>
                <a:spcPct val="20000"/>
              </a:spcBef>
              <a:spcAft>
                <a:spcPct val="0"/>
              </a:spcAft>
              <a:buFont typeface="Arial" charset="0"/>
              <a:buChar char="»"/>
              <a:tabLst>
                <a:tab pos="723900" algn="l"/>
                <a:tab pos="1447800" algn="l"/>
                <a:tab pos="2171700" algn="l"/>
                <a:tab pos="2895600" algn="l"/>
                <a:tab pos="3619500" algn="l"/>
                <a:tab pos="4343400" algn="l"/>
              </a:tabLst>
              <a:defRPr sz="2000">
                <a:solidFill>
                  <a:schemeClr val="tx1"/>
                </a:solidFill>
                <a:latin typeface="Calibri" charset="0"/>
                <a:ea typeface="ＭＳ Ｐゴシック" charset="-128"/>
                <a:cs typeface="Arial" charset="0"/>
              </a:defRPr>
            </a:lvl7pPr>
            <a:lvl8pPr marL="2967038" indent="-220663" defTabSz="457200" fontAlgn="base">
              <a:spcBef>
                <a:spcPct val="20000"/>
              </a:spcBef>
              <a:spcAft>
                <a:spcPct val="0"/>
              </a:spcAft>
              <a:buFont typeface="Arial" charset="0"/>
              <a:buChar char="»"/>
              <a:tabLst>
                <a:tab pos="723900" algn="l"/>
                <a:tab pos="1447800" algn="l"/>
                <a:tab pos="2171700" algn="l"/>
                <a:tab pos="2895600" algn="l"/>
                <a:tab pos="3619500" algn="l"/>
                <a:tab pos="4343400" algn="l"/>
              </a:tabLst>
              <a:defRPr sz="2000">
                <a:solidFill>
                  <a:schemeClr val="tx1"/>
                </a:solidFill>
                <a:latin typeface="Calibri" charset="0"/>
                <a:ea typeface="ＭＳ Ｐゴシック" charset="-128"/>
                <a:cs typeface="Arial" charset="0"/>
              </a:defRPr>
            </a:lvl8pPr>
            <a:lvl9pPr marL="3424238" indent="-220663" defTabSz="457200" fontAlgn="base">
              <a:spcBef>
                <a:spcPct val="20000"/>
              </a:spcBef>
              <a:spcAft>
                <a:spcPct val="0"/>
              </a:spcAft>
              <a:buFont typeface="Arial" charset="0"/>
              <a:buChar char="»"/>
              <a:tabLst>
                <a:tab pos="723900" algn="l"/>
                <a:tab pos="1447800" algn="l"/>
                <a:tab pos="2171700" algn="l"/>
                <a:tab pos="2895600" algn="l"/>
                <a:tab pos="3619500" algn="l"/>
                <a:tab pos="4343400" algn="l"/>
              </a:tabLst>
              <a:defRPr sz="2000">
                <a:solidFill>
                  <a:schemeClr val="tx1"/>
                </a:solidFill>
                <a:latin typeface="Calibri" charset="0"/>
                <a:ea typeface="ＭＳ Ｐゴシック" charset="-128"/>
                <a:cs typeface="Arial" charset="0"/>
              </a:defRPr>
            </a:lvl9pPr>
          </a:lstStyle>
          <a:p>
            <a:pPr>
              <a:lnSpc>
                <a:spcPct val="94000"/>
              </a:lnSpc>
              <a:spcBef>
                <a:spcPts val="1213"/>
              </a:spcBef>
              <a:buSzPct val="55000"/>
              <a:buFont typeface="Times New Roman" charset="0"/>
              <a:buChar char="■"/>
            </a:pPr>
            <a:r>
              <a:rPr lang="en-GB" altLang="en-US" sz="2000"/>
              <a:t>A subscription can be durable or non durable</a:t>
            </a:r>
          </a:p>
          <a:p>
            <a:pPr lvl="1">
              <a:lnSpc>
                <a:spcPct val="97000"/>
              </a:lnSpc>
              <a:spcBef>
                <a:spcPts val="100"/>
              </a:spcBef>
            </a:pPr>
            <a:r>
              <a:rPr lang="en-GB" altLang="en-US" sz="1800"/>
              <a:t>Durable:</a:t>
            </a:r>
          </a:p>
          <a:p>
            <a:pPr lvl="2">
              <a:lnSpc>
                <a:spcPct val="97000"/>
              </a:lnSpc>
              <a:spcBef>
                <a:spcPts val="100"/>
              </a:spcBef>
            </a:pPr>
            <a:r>
              <a:rPr lang="en-GB" altLang="en-US" sz="1600"/>
              <a:t>Once a subscription is in place a broker will forward matching messages to the subscriber:</a:t>
            </a:r>
          </a:p>
          <a:p>
            <a:pPr lvl="3">
              <a:lnSpc>
                <a:spcPct val="97000"/>
              </a:lnSpc>
              <a:spcBef>
                <a:spcPts val="100"/>
              </a:spcBef>
            </a:pPr>
            <a:r>
              <a:rPr lang="en-GB" altLang="en-US" sz="1400"/>
              <a:t>Immediately if the subscriber is connected</a:t>
            </a:r>
          </a:p>
          <a:p>
            <a:pPr lvl="3">
              <a:lnSpc>
                <a:spcPct val="97000"/>
              </a:lnSpc>
              <a:spcBef>
                <a:spcPts val="100"/>
              </a:spcBef>
            </a:pPr>
            <a:r>
              <a:rPr lang="en-GB" altLang="en-US" sz="1400"/>
              <a:t>If the subscriber is not connected messages are stored on the server/broker until the next time the subscriber connects</a:t>
            </a:r>
          </a:p>
          <a:p>
            <a:pPr lvl="1">
              <a:lnSpc>
                <a:spcPct val="97000"/>
              </a:lnSpc>
              <a:spcBef>
                <a:spcPts val="100"/>
              </a:spcBef>
            </a:pPr>
            <a:r>
              <a:rPr lang="en-GB" altLang="en-US" sz="2000"/>
              <a:t>Non-d</a:t>
            </a:r>
            <a:r>
              <a:rPr lang="en-GB" altLang="en-US" sz="1800"/>
              <a:t>urable: The subscription lifetime is the same as the time the subscriber is connected to the server / broker</a:t>
            </a:r>
          </a:p>
          <a:p>
            <a:pPr lvl="2">
              <a:lnSpc>
                <a:spcPct val="94000"/>
              </a:lnSpc>
              <a:spcBef>
                <a:spcPts val="1213"/>
              </a:spcBef>
              <a:buSzPct val="55000"/>
              <a:buFont typeface="Times New Roman" charset="0"/>
              <a:buChar char="■"/>
            </a:pPr>
            <a:endParaRPr lang="en-GB" altLang="en-US" sz="1600"/>
          </a:p>
          <a:p>
            <a:pPr>
              <a:lnSpc>
                <a:spcPct val="97000"/>
              </a:lnSpc>
              <a:spcBef>
                <a:spcPts val="100"/>
              </a:spcBef>
            </a:pPr>
            <a:r>
              <a:rPr lang="en-GB" altLang="en-US" sz="2000"/>
              <a:t>A publication may be retained</a:t>
            </a:r>
            <a:endParaRPr lang="en-US" altLang="en-US" sz="1800"/>
          </a:p>
          <a:p>
            <a:pPr lvl="1"/>
            <a:r>
              <a:rPr lang="en-GB" altLang="en-US" sz="1800"/>
              <a:t>A publisher can mark a publication as retained</a:t>
            </a:r>
          </a:p>
          <a:p>
            <a:pPr lvl="1"/>
            <a:r>
              <a:rPr lang="en-GB" altLang="en-US" sz="1800"/>
              <a:t>The broker / server remembers the last known good message of a retained topic</a:t>
            </a:r>
          </a:p>
          <a:p>
            <a:pPr lvl="1"/>
            <a:r>
              <a:rPr lang="en-GB" altLang="en-US" sz="1800"/>
              <a:t>The broker / server gives the last known good message to new subscribers</a:t>
            </a:r>
          </a:p>
          <a:p>
            <a:pPr lvl="2"/>
            <a:r>
              <a:rPr lang="en-GB" altLang="en-US" sz="1600"/>
              <a:t>i.e. the new subscriber does not have to wait for a publisher to publish a message in order to receive its first message</a:t>
            </a:r>
            <a:endParaRPr lang="en-GB" altLang="en-US" sz="1400"/>
          </a:p>
          <a:p>
            <a:pPr>
              <a:lnSpc>
                <a:spcPct val="97000"/>
              </a:lnSpc>
              <a:spcBef>
                <a:spcPts val="100"/>
              </a:spcBef>
              <a:buFont typeface="Arial" charset="0"/>
              <a:buNone/>
            </a:pPr>
            <a:endParaRPr lang="en-GB" altLang="en-US" sz="1800"/>
          </a:p>
        </p:txBody>
      </p:sp>
    </p:spTree>
    <p:extLst>
      <p:ext uri="{BB962C8B-B14F-4D97-AF65-F5344CB8AC3E}">
        <p14:creationId xmlns:p14="http://schemas.microsoft.com/office/powerpoint/2010/main" val="1820840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79805-83CA-290D-1F52-7C3149029167}"/>
            </a:ext>
          </a:extLst>
        </p:cNvPr>
        <p:cNvGrpSpPr/>
        <p:nvPr/>
      </p:nvGrpSpPr>
      <p:grpSpPr>
        <a:xfrm>
          <a:off x="0" y="0"/>
          <a:ext cx="0" cy="0"/>
          <a:chOff x="0" y="0"/>
          <a:chExt cx="0" cy="0"/>
        </a:xfrm>
      </p:grpSpPr>
      <p:sp>
        <p:nvSpPr>
          <p:cNvPr id="10242" name="Rectangle 2">
            <a:extLst>
              <a:ext uri="{FF2B5EF4-FFF2-40B4-BE49-F238E27FC236}">
                <a16:creationId xmlns:a16="http://schemas.microsoft.com/office/drawing/2014/main" id="{0367B4EF-A52F-B5BC-E5DD-320092B6B1C6}"/>
              </a:ext>
            </a:extLst>
          </p:cNvPr>
          <p:cNvSpPr>
            <a:spLocks noGrp="1"/>
          </p:cNvSpPr>
          <p:nvPr>
            <p:ph type="title"/>
          </p:nvPr>
        </p:nvSpPr>
        <p:spPr>
          <a:xfrm>
            <a:off x="179388" y="261938"/>
            <a:ext cx="8682037" cy="635000"/>
          </a:xfrm>
        </p:spPr>
        <p:txBody>
          <a:bodyPr/>
          <a:lstStyle/>
          <a:p>
            <a:r>
              <a:rPr lang="en-GB" altLang="en-US" sz="2400"/>
              <a:t>Use on Constrained Networks</a:t>
            </a:r>
          </a:p>
        </p:txBody>
      </p:sp>
      <p:sp>
        <p:nvSpPr>
          <p:cNvPr id="10243" name="Rectangle 3">
            <a:extLst>
              <a:ext uri="{FF2B5EF4-FFF2-40B4-BE49-F238E27FC236}">
                <a16:creationId xmlns:a16="http://schemas.microsoft.com/office/drawing/2014/main" id="{B5C9EA6D-730D-7AD7-06C7-1BA6D00EBB5D}"/>
              </a:ext>
            </a:extLst>
          </p:cNvPr>
          <p:cNvSpPr>
            <a:spLocks noGrp="1"/>
          </p:cNvSpPr>
          <p:nvPr>
            <p:ph type="body" idx="1"/>
          </p:nvPr>
        </p:nvSpPr>
        <p:spPr>
          <a:xfrm>
            <a:off x="179388" y="1125538"/>
            <a:ext cx="5873750" cy="4906962"/>
          </a:xfrm>
        </p:spPr>
        <p:txBody>
          <a:bodyPr/>
          <a:lstStyle/>
          <a:p>
            <a:pPr>
              <a:lnSpc>
                <a:spcPct val="94000"/>
              </a:lnSpc>
              <a:spcBef>
                <a:spcPts val="1213"/>
              </a:spcBef>
              <a:buSzPct val="55000"/>
              <a:buFont typeface="Times New Roman" charset="0"/>
              <a:buChar char="■"/>
            </a:pPr>
            <a:r>
              <a:rPr lang="en-GB" altLang="en-US" sz="1600"/>
              <a:t>Designed for constrained networks:</a:t>
            </a:r>
          </a:p>
          <a:p>
            <a:pPr lvl="1">
              <a:lnSpc>
                <a:spcPct val="97000"/>
              </a:lnSpc>
              <a:spcBef>
                <a:spcPts val="100"/>
              </a:spcBef>
            </a:pPr>
            <a:r>
              <a:rPr lang="en-GB" altLang="en-US" sz="1400"/>
              <a:t>Protocol compressed into bit-wise headers and variable length fields.</a:t>
            </a:r>
          </a:p>
          <a:p>
            <a:pPr lvl="1">
              <a:lnSpc>
                <a:spcPct val="97000"/>
              </a:lnSpc>
              <a:spcBef>
                <a:spcPts val="100"/>
              </a:spcBef>
            </a:pPr>
            <a:r>
              <a:rPr lang="en-GB" altLang="en-US" sz="1400"/>
              <a:t>Smallest possible packet size is 2 bytes</a:t>
            </a:r>
          </a:p>
          <a:p>
            <a:pPr lvl="1">
              <a:lnSpc>
                <a:spcPct val="97000"/>
              </a:lnSpc>
              <a:spcBef>
                <a:spcPts val="100"/>
              </a:spcBef>
            </a:pPr>
            <a:r>
              <a:rPr lang="en-GB" altLang="en-US" sz="1400"/>
              <a:t>Asynchronous bidirectional “</a:t>
            </a:r>
            <a:r>
              <a:rPr lang="en-GB" altLang="en-US" sz="1400" b="1"/>
              <a:t>push</a:t>
            </a:r>
            <a:r>
              <a:rPr lang="en-GB" altLang="en-US" sz="1400"/>
              <a:t>” delivery of messages to applications </a:t>
            </a:r>
            <a:r>
              <a:rPr lang="en-GB" altLang="en-US" sz="1400" b="1"/>
              <a:t>(no polling)</a:t>
            </a:r>
          </a:p>
          <a:p>
            <a:pPr lvl="2">
              <a:lnSpc>
                <a:spcPct val="97000"/>
              </a:lnSpc>
              <a:spcBef>
                <a:spcPts val="100"/>
              </a:spcBef>
            </a:pPr>
            <a:r>
              <a:rPr lang="en-GB" altLang="en-US" sz="1200"/>
              <a:t>Client to server and server to client</a:t>
            </a:r>
          </a:p>
          <a:p>
            <a:pPr lvl="1">
              <a:lnSpc>
                <a:spcPct val="90000"/>
              </a:lnSpc>
            </a:pPr>
            <a:r>
              <a:rPr lang="en-US" altLang="en-US" sz="1400"/>
              <a:t>Supports always-connected and sometimes-connected models</a:t>
            </a:r>
            <a:endParaRPr lang="en-GB" altLang="en-US" sz="1400"/>
          </a:p>
          <a:p>
            <a:pPr lvl="1">
              <a:lnSpc>
                <a:spcPct val="97000"/>
              </a:lnSpc>
              <a:spcBef>
                <a:spcPts val="100"/>
              </a:spcBef>
            </a:pPr>
            <a:r>
              <a:rPr lang="en-GB" altLang="en-US" sz="1400"/>
              <a:t>Provides Session awareness</a:t>
            </a:r>
          </a:p>
          <a:p>
            <a:pPr lvl="2">
              <a:lnSpc>
                <a:spcPct val="97000"/>
              </a:lnSpc>
              <a:spcBef>
                <a:spcPts val="100"/>
              </a:spcBef>
            </a:pPr>
            <a:r>
              <a:rPr lang="en-GB" altLang="en-US" sz="1200"/>
              <a:t>Configurable keep alive providing granular session awareness</a:t>
            </a:r>
          </a:p>
          <a:p>
            <a:pPr lvl="2">
              <a:lnSpc>
                <a:spcPct val="97000"/>
              </a:lnSpc>
              <a:spcBef>
                <a:spcPts val="100"/>
              </a:spcBef>
            </a:pPr>
            <a:r>
              <a:rPr lang="en-GB" altLang="en-US" sz="1200"/>
              <a:t>“Last will and testament” enable applications to know when a client goes offline abnormally</a:t>
            </a:r>
          </a:p>
          <a:p>
            <a:pPr lvl="1">
              <a:lnSpc>
                <a:spcPct val="97000"/>
              </a:lnSpc>
              <a:spcBef>
                <a:spcPts val="100"/>
              </a:spcBef>
            </a:pPr>
            <a:r>
              <a:rPr lang="en-GB" altLang="en-US" sz="1400"/>
              <a:t>Typically utilises TCP based networks e.g. Webscokets</a:t>
            </a:r>
          </a:p>
          <a:p>
            <a:pPr lvl="1">
              <a:lnSpc>
                <a:spcPct val="97000"/>
              </a:lnSpc>
              <a:spcBef>
                <a:spcPts val="100"/>
              </a:spcBef>
            </a:pPr>
            <a:r>
              <a:rPr lang="en-GB" altLang="en-US" sz="1400"/>
              <a:t>Tested on many networks – vsat, gprs, 2G…. </a:t>
            </a:r>
          </a:p>
          <a:p>
            <a:pPr>
              <a:lnSpc>
                <a:spcPct val="94000"/>
              </a:lnSpc>
              <a:spcBef>
                <a:spcPts val="1213"/>
              </a:spcBef>
              <a:buSzPct val="55000"/>
              <a:buFont typeface="Times New Roman" charset="0"/>
              <a:buChar char="■"/>
            </a:pPr>
            <a:r>
              <a:rPr lang="en-GB" altLang="en-US" sz="1800"/>
              <a:t>Provides multiple deterministic message delivery qualities of service</a:t>
            </a:r>
            <a:endParaRPr lang="en-GB" altLang="en-US" sz="2800"/>
          </a:p>
          <a:p>
            <a:pPr lvl="1">
              <a:lnSpc>
                <a:spcPct val="93000"/>
              </a:lnSpc>
              <a:spcBef>
                <a:spcPts val="100"/>
              </a:spcBef>
              <a:spcAft>
                <a:spcPct val="15000"/>
              </a:spcAft>
            </a:pPr>
            <a:r>
              <a:rPr lang="en-GB" altLang="en-US" sz="1200"/>
              <a:t>0 – message delivered at most once.</a:t>
            </a:r>
          </a:p>
          <a:p>
            <a:pPr lvl="1">
              <a:lnSpc>
                <a:spcPct val="93000"/>
              </a:lnSpc>
              <a:spcBef>
                <a:spcPts val="100"/>
              </a:spcBef>
              <a:spcAft>
                <a:spcPct val="15000"/>
              </a:spcAft>
            </a:pPr>
            <a:r>
              <a:rPr lang="en-GB" altLang="en-US" sz="1200"/>
              <a:t>1 – message will be delivered but may be duplicated</a:t>
            </a:r>
          </a:p>
          <a:p>
            <a:pPr lvl="1">
              <a:lnSpc>
                <a:spcPct val="93000"/>
              </a:lnSpc>
              <a:spcBef>
                <a:spcPts val="100"/>
              </a:spcBef>
              <a:spcAft>
                <a:spcPct val="15000"/>
              </a:spcAft>
            </a:pPr>
            <a:r>
              <a:rPr lang="en-GB" altLang="en-US" sz="1200"/>
              <a:t>2 – once and once only delivery</a:t>
            </a:r>
          </a:p>
          <a:p>
            <a:pPr lvl="1">
              <a:lnSpc>
                <a:spcPct val="93000"/>
              </a:lnSpc>
              <a:spcBef>
                <a:spcPts val="100"/>
              </a:spcBef>
              <a:spcAft>
                <a:spcPct val="15000"/>
              </a:spcAft>
            </a:pPr>
            <a:r>
              <a:rPr lang="en-GB" altLang="en-US" sz="1400" i="1"/>
              <a:t>QOS maintained over fragile network even if connection breaks</a:t>
            </a:r>
          </a:p>
        </p:txBody>
      </p:sp>
      <p:pic>
        <p:nvPicPr>
          <p:cNvPr id="10244" name="Picture 4">
            <a:extLst>
              <a:ext uri="{FF2B5EF4-FFF2-40B4-BE49-F238E27FC236}">
                <a16:creationId xmlns:a16="http://schemas.microsoft.com/office/drawing/2014/main" id="{CA31D446-2B37-5E3E-CD87-633EEB7B6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8" y="1268413"/>
            <a:ext cx="2801937" cy="4392612"/>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spTree>
    <p:extLst>
      <p:ext uri="{BB962C8B-B14F-4D97-AF65-F5344CB8AC3E}">
        <p14:creationId xmlns:p14="http://schemas.microsoft.com/office/powerpoint/2010/main" val="122213592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3E87D-5FA5-8BB9-350E-0829F1311A3B}"/>
            </a:ext>
          </a:extLst>
        </p:cNvPr>
        <p:cNvGrpSpPr/>
        <p:nvPr/>
      </p:nvGrpSpPr>
      <p:grpSpPr>
        <a:xfrm>
          <a:off x="0" y="0"/>
          <a:ext cx="0" cy="0"/>
          <a:chOff x="0" y="0"/>
          <a:chExt cx="0" cy="0"/>
        </a:xfrm>
      </p:grpSpPr>
      <p:sp>
        <p:nvSpPr>
          <p:cNvPr id="12290" name="Rectangle 2">
            <a:extLst>
              <a:ext uri="{FF2B5EF4-FFF2-40B4-BE49-F238E27FC236}">
                <a16:creationId xmlns:a16="http://schemas.microsoft.com/office/drawing/2014/main" id="{03B899EF-8083-1B8A-7EE3-EC1E1BAA2EAD}"/>
              </a:ext>
            </a:extLst>
          </p:cNvPr>
          <p:cNvSpPr>
            <a:spLocks noGrp="1"/>
          </p:cNvSpPr>
          <p:nvPr>
            <p:ph type="title"/>
          </p:nvPr>
        </p:nvSpPr>
        <p:spPr>
          <a:xfrm>
            <a:off x="179388" y="188913"/>
            <a:ext cx="8682037" cy="635000"/>
          </a:xfrm>
        </p:spPr>
        <p:txBody>
          <a:bodyPr/>
          <a:lstStyle/>
          <a:p>
            <a:r>
              <a:rPr lang="en-GB" altLang="en-US" sz="3200"/>
              <a:t>Constrained Device</a:t>
            </a:r>
          </a:p>
        </p:txBody>
      </p:sp>
      <p:sp>
        <p:nvSpPr>
          <p:cNvPr id="12291" name="Rectangle 3">
            <a:extLst>
              <a:ext uri="{FF2B5EF4-FFF2-40B4-BE49-F238E27FC236}">
                <a16:creationId xmlns:a16="http://schemas.microsoft.com/office/drawing/2014/main" id="{7F9792CC-CDA6-A0C7-824D-B786D627E947}"/>
              </a:ext>
            </a:extLst>
          </p:cNvPr>
          <p:cNvSpPr>
            <a:spLocks noGrp="1"/>
          </p:cNvSpPr>
          <p:nvPr>
            <p:ph type="body" idx="1"/>
          </p:nvPr>
        </p:nvSpPr>
        <p:spPr>
          <a:xfrm>
            <a:off x="179388" y="1196975"/>
            <a:ext cx="5468937" cy="4865688"/>
          </a:xfrm>
        </p:spPr>
        <p:txBody>
          <a:bodyPr/>
          <a:lstStyle/>
          <a:p>
            <a:pPr>
              <a:lnSpc>
                <a:spcPct val="97000"/>
              </a:lnSpc>
              <a:spcBef>
                <a:spcPts val="100"/>
              </a:spcBef>
            </a:pPr>
            <a:r>
              <a:rPr lang="en-GB" altLang="en-US" sz="2400"/>
              <a:t>Designed for constrained devices:</a:t>
            </a:r>
          </a:p>
          <a:p>
            <a:pPr lvl="1">
              <a:lnSpc>
                <a:spcPct val="97000"/>
              </a:lnSpc>
              <a:spcBef>
                <a:spcPts val="100"/>
              </a:spcBef>
            </a:pPr>
            <a:r>
              <a:rPr lang="en-GB" altLang="en-US" sz="2000"/>
              <a:t>Suited to applications / devices that may have limited resources available</a:t>
            </a:r>
          </a:p>
          <a:p>
            <a:pPr lvl="2">
              <a:lnSpc>
                <a:spcPct val="97000"/>
              </a:lnSpc>
              <a:spcBef>
                <a:spcPts val="100"/>
              </a:spcBef>
            </a:pPr>
            <a:r>
              <a:rPr lang="en-GB" altLang="en-US" sz="1800"/>
              <a:t>8 Bit controllers upwards</a:t>
            </a:r>
          </a:p>
          <a:p>
            <a:pPr lvl="2">
              <a:lnSpc>
                <a:spcPct val="97000"/>
              </a:lnSpc>
              <a:spcBef>
                <a:spcPts val="100"/>
              </a:spcBef>
            </a:pPr>
            <a:r>
              <a:rPr lang="en-GB" altLang="en-US" sz="1800"/>
              <a:t>Battery</a:t>
            </a:r>
          </a:p>
          <a:p>
            <a:pPr lvl="1">
              <a:lnSpc>
                <a:spcPct val="97000"/>
              </a:lnSpc>
              <a:spcBef>
                <a:spcPts val="100"/>
              </a:spcBef>
            </a:pPr>
            <a:r>
              <a:rPr lang="en-GB" altLang="en-US" sz="2000"/>
              <a:t>Multiple MQTT client implementations available in many form factors / languages</a:t>
            </a:r>
          </a:p>
          <a:p>
            <a:pPr lvl="2">
              <a:lnSpc>
                <a:spcPct val="97000"/>
              </a:lnSpc>
              <a:spcBef>
                <a:spcPts val="100"/>
              </a:spcBef>
            </a:pPr>
            <a:r>
              <a:rPr lang="en-GB" altLang="en-US" sz="1800"/>
              <a:t>Tiny footprint MQTT client (and server) libraries e.g. a c client lib in 30Kb and a Java lib in 64Kb</a:t>
            </a:r>
          </a:p>
          <a:p>
            <a:pPr lvl="1">
              <a:lnSpc>
                <a:spcPct val="97000"/>
              </a:lnSpc>
              <a:spcBef>
                <a:spcPts val="100"/>
              </a:spcBef>
              <a:buFont typeface="Arial" charset="0"/>
              <a:buNone/>
            </a:pPr>
            <a:endParaRPr lang="en-GB" altLang="en-US" sz="2000"/>
          </a:p>
          <a:p>
            <a:pPr lvl="2">
              <a:lnSpc>
                <a:spcPct val="97000"/>
              </a:lnSpc>
              <a:spcBef>
                <a:spcPts val="100"/>
              </a:spcBef>
            </a:pPr>
            <a:endParaRPr lang="en-GB" altLang="en-US" sz="1800"/>
          </a:p>
          <a:p>
            <a:pPr lvl="1">
              <a:lnSpc>
                <a:spcPct val="80000"/>
              </a:lnSpc>
            </a:pPr>
            <a:endParaRPr lang="en-GB" altLang="en-US"/>
          </a:p>
          <a:p>
            <a:pPr>
              <a:lnSpc>
                <a:spcPct val="80000"/>
              </a:lnSpc>
            </a:pPr>
            <a:endParaRPr lang="en-GB" altLang="en-US">
              <a:solidFill>
                <a:schemeClr val="accent2"/>
              </a:solidFill>
            </a:endParaRPr>
          </a:p>
        </p:txBody>
      </p:sp>
      <p:pic>
        <p:nvPicPr>
          <p:cNvPr id="12292" name="Picture 4">
            <a:extLst>
              <a:ext uri="{FF2B5EF4-FFF2-40B4-BE49-F238E27FC236}">
                <a16:creationId xmlns:a16="http://schemas.microsoft.com/office/drawing/2014/main" id="{1AD440DD-1EB3-3CFD-315E-0DAB9645B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8" y="1268413"/>
            <a:ext cx="2801937" cy="446563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spTree>
    <p:extLst>
      <p:ext uri="{BB962C8B-B14F-4D97-AF65-F5344CB8AC3E}">
        <p14:creationId xmlns:p14="http://schemas.microsoft.com/office/powerpoint/2010/main" val="15186399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4B4E1-BD2B-4726-624F-6B329AD7DE98}"/>
            </a:ext>
          </a:extLst>
        </p:cNvPr>
        <p:cNvGrpSpPr/>
        <p:nvPr/>
      </p:nvGrpSpPr>
      <p:grpSpPr>
        <a:xfrm>
          <a:off x="0" y="0"/>
          <a:ext cx="0" cy="0"/>
          <a:chOff x="0" y="0"/>
          <a:chExt cx="0" cy="0"/>
        </a:xfrm>
      </p:grpSpPr>
      <p:sp>
        <p:nvSpPr>
          <p:cNvPr id="11266" name="Slide Number Placeholder 3">
            <a:extLst>
              <a:ext uri="{FF2B5EF4-FFF2-40B4-BE49-F238E27FC236}">
                <a16:creationId xmlns:a16="http://schemas.microsoft.com/office/drawing/2014/main" id="{E5FE29D0-B4DE-BD65-9EA3-AE645A0BF37D}"/>
              </a:ext>
            </a:extLst>
          </p:cNvPr>
          <p:cNvSpPr>
            <a:spLocks noGrp="1"/>
          </p:cNvSpPr>
          <p:nvPr>
            <p:ph type="sldNum" sz="quarter" idx="4294967295"/>
          </p:nvPr>
        </p:nvSpPr>
        <p:spPr>
          <a:xfrm>
            <a:off x="182563" y="6537325"/>
            <a:ext cx="366712" cy="1841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a:solidFill>
                  <a:schemeClr val="hlink"/>
                </a:solidFill>
                <a:latin typeface="Arial" charset="0"/>
                <a:ea typeface="Arial" charset="0"/>
                <a:cs typeface="Arial" charset="0"/>
              </a:defRPr>
            </a:lvl1pPr>
            <a:lvl2pPr marL="742950" indent="-285750" eaLnBrk="0" hangingPunct="0">
              <a:defRPr sz="2200">
                <a:solidFill>
                  <a:schemeClr val="hlink"/>
                </a:solidFill>
                <a:latin typeface="Arial" charset="0"/>
                <a:ea typeface="Arial" charset="0"/>
                <a:cs typeface="Arial" charset="0"/>
              </a:defRPr>
            </a:lvl2pPr>
            <a:lvl3pPr marL="1143000" indent="-228600" eaLnBrk="0" hangingPunct="0">
              <a:defRPr sz="2200">
                <a:solidFill>
                  <a:schemeClr val="hlink"/>
                </a:solidFill>
                <a:latin typeface="Arial" charset="0"/>
                <a:ea typeface="Arial" charset="0"/>
                <a:cs typeface="Arial" charset="0"/>
              </a:defRPr>
            </a:lvl3pPr>
            <a:lvl4pPr marL="1600200" indent="-228600" eaLnBrk="0" hangingPunct="0">
              <a:defRPr sz="2200">
                <a:solidFill>
                  <a:schemeClr val="hlink"/>
                </a:solidFill>
                <a:latin typeface="Arial" charset="0"/>
                <a:ea typeface="Arial" charset="0"/>
                <a:cs typeface="Arial" charset="0"/>
              </a:defRPr>
            </a:lvl4pPr>
            <a:lvl5pPr marL="2057400" indent="-228600" eaLnBrk="0" hangingPunct="0">
              <a:defRPr sz="2200">
                <a:solidFill>
                  <a:schemeClr val="hlink"/>
                </a:solidFill>
                <a:latin typeface="Arial" charset="0"/>
                <a:ea typeface="Arial" charset="0"/>
                <a:cs typeface="Arial" charset="0"/>
              </a:defRPr>
            </a:lvl5pPr>
            <a:lvl6pPr marL="2514600" indent="-228600" eaLnBrk="0" fontAlgn="base" hangingPunct="0">
              <a:lnSpc>
                <a:spcPct val="90000"/>
              </a:lnSpc>
              <a:spcBef>
                <a:spcPct val="0"/>
              </a:spcBef>
              <a:spcAft>
                <a:spcPct val="0"/>
              </a:spcAft>
              <a:defRPr sz="2200">
                <a:solidFill>
                  <a:schemeClr val="hlink"/>
                </a:solidFill>
                <a:latin typeface="Arial" charset="0"/>
                <a:ea typeface="Arial" charset="0"/>
                <a:cs typeface="Arial" charset="0"/>
              </a:defRPr>
            </a:lvl6pPr>
            <a:lvl7pPr marL="2971800" indent="-228600" eaLnBrk="0" fontAlgn="base" hangingPunct="0">
              <a:lnSpc>
                <a:spcPct val="90000"/>
              </a:lnSpc>
              <a:spcBef>
                <a:spcPct val="0"/>
              </a:spcBef>
              <a:spcAft>
                <a:spcPct val="0"/>
              </a:spcAft>
              <a:defRPr sz="2200">
                <a:solidFill>
                  <a:schemeClr val="hlink"/>
                </a:solidFill>
                <a:latin typeface="Arial" charset="0"/>
                <a:ea typeface="Arial" charset="0"/>
                <a:cs typeface="Arial" charset="0"/>
              </a:defRPr>
            </a:lvl7pPr>
            <a:lvl8pPr marL="3429000" indent="-228600" eaLnBrk="0" fontAlgn="base" hangingPunct="0">
              <a:lnSpc>
                <a:spcPct val="90000"/>
              </a:lnSpc>
              <a:spcBef>
                <a:spcPct val="0"/>
              </a:spcBef>
              <a:spcAft>
                <a:spcPct val="0"/>
              </a:spcAft>
              <a:defRPr sz="2200">
                <a:solidFill>
                  <a:schemeClr val="hlink"/>
                </a:solidFill>
                <a:latin typeface="Arial" charset="0"/>
                <a:ea typeface="Arial" charset="0"/>
                <a:cs typeface="Arial" charset="0"/>
              </a:defRPr>
            </a:lvl8pPr>
            <a:lvl9pPr marL="3886200" indent="-228600" eaLnBrk="0" fontAlgn="base" hangingPunct="0">
              <a:lnSpc>
                <a:spcPct val="90000"/>
              </a:lnSpc>
              <a:spcBef>
                <a:spcPct val="0"/>
              </a:spcBef>
              <a:spcAft>
                <a:spcPct val="0"/>
              </a:spcAft>
              <a:defRPr sz="2200">
                <a:solidFill>
                  <a:schemeClr val="hlink"/>
                </a:solidFill>
                <a:latin typeface="Arial" charset="0"/>
                <a:ea typeface="Arial" charset="0"/>
                <a:cs typeface="Arial" charset="0"/>
              </a:defRPr>
            </a:lvl9pPr>
          </a:lstStyle>
          <a:p>
            <a:pPr eaLnBrk="1" hangingPunct="1"/>
            <a:fld id="{1911F0BD-E4C5-F24A-895A-2D2858124964}" type="slidenum">
              <a:rPr lang="en-US" altLang="en-US" sz="800">
                <a:solidFill>
                  <a:schemeClr val="tx1"/>
                </a:solidFill>
              </a:rPr>
              <a:pPr eaLnBrk="1" hangingPunct="1"/>
              <a:t>24</a:t>
            </a:fld>
            <a:endParaRPr lang="en-US" altLang="en-US" sz="800">
              <a:solidFill>
                <a:schemeClr val="tx1"/>
              </a:solidFill>
            </a:endParaRPr>
          </a:p>
        </p:txBody>
      </p:sp>
      <p:sp>
        <p:nvSpPr>
          <p:cNvPr id="11267" name="Rectangle 2">
            <a:extLst>
              <a:ext uri="{FF2B5EF4-FFF2-40B4-BE49-F238E27FC236}">
                <a16:creationId xmlns:a16="http://schemas.microsoft.com/office/drawing/2014/main" id="{DA256382-90A2-D8D1-CD51-F622C21FC3DF}"/>
              </a:ext>
            </a:extLst>
          </p:cNvPr>
          <p:cNvSpPr>
            <a:spLocks noGrp="1" noChangeArrowheads="1"/>
          </p:cNvSpPr>
          <p:nvPr>
            <p:ph type="title"/>
          </p:nvPr>
        </p:nvSpPr>
        <p:spPr/>
        <p:txBody>
          <a:bodyPr>
            <a:normAutofit fontScale="90000"/>
          </a:bodyPr>
          <a:lstStyle/>
          <a:p>
            <a:pPr eaLnBrk="1" hangingPunct="1"/>
            <a:r>
              <a:rPr lang="en-GB" altLang="en-US" dirty="0"/>
              <a:t>MQTT Client Implementations</a:t>
            </a:r>
            <a:endParaRPr lang="en-US" altLang="en-US" dirty="0"/>
          </a:p>
        </p:txBody>
      </p:sp>
      <p:sp>
        <p:nvSpPr>
          <p:cNvPr id="11268" name="Rectangle 3">
            <a:extLst>
              <a:ext uri="{FF2B5EF4-FFF2-40B4-BE49-F238E27FC236}">
                <a16:creationId xmlns:a16="http://schemas.microsoft.com/office/drawing/2014/main" id="{96D56F10-433D-68EC-E9B0-8177C0472AAD}"/>
              </a:ext>
            </a:extLst>
          </p:cNvPr>
          <p:cNvSpPr>
            <a:spLocks noGrp="1" noChangeArrowheads="1"/>
          </p:cNvSpPr>
          <p:nvPr>
            <p:ph type="body" idx="1"/>
          </p:nvPr>
        </p:nvSpPr>
        <p:spPr/>
        <p:txBody>
          <a:bodyPr>
            <a:normAutofit fontScale="70000" lnSpcReduction="20000"/>
          </a:bodyPr>
          <a:lstStyle/>
          <a:p>
            <a:pPr eaLnBrk="1" hangingPunct="1"/>
            <a:r>
              <a:rPr lang="en-GB" altLang="en-US"/>
              <a:t>C clients</a:t>
            </a:r>
          </a:p>
          <a:p>
            <a:pPr lvl="1" eaLnBrk="1" hangingPunct="1"/>
            <a:endParaRPr lang="en-GB" altLang="en-US"/>
          </a:p>
          <a:p>
            <a:pPr eaLnBrk="1" hangingPunct="1"/>
            <a:r>
              <a:rPr lang="en-GB" altLang="en-US"/>
              <a:t>Java clients </a:t>
            </a:r>
          </a:p>
          <a:p>
            <a:pPr lvl="1" eaLnBrk="1" hangingPunct="1"/>
            <a:r>
              <a:rPr lang="en-GB" altLang="en-US"/>
              <a:t>Java SE client</a:t>
            </a:r>
          </a:p>
          <a:p>
            <a:pPr lvl="1" eaLnBrk="1" hangingPunct="1"/>
            <a:r>
              <a:rPr lang="en-GB" altLang="en-US"/>
              <a:t>OSGi</a:t>
            </a:r>
          </a:p>
          <a:p>
            <a:pPr lvl="1" eaLnBrk="1" hangingPunct="1"/>
            <a:r>
              <a:rPr lang="en-GB" altLang="en-US"/>
              <a:t>Java ME / MIDP 2.0</a:t>
            </a:r>
          </a:p>
          <a:p>
            <a:pPr lvl="1" eaLnBrk="1" hangingPunct="1"/>
            <a:endParaRPr lang="en-GB" altLang="en-US"/>
          </a:p>
          <a:p>
            <a:pPr eaLnBrk="1" hangingPunct="1"/>
            <a:r>
              <a:rPr lang="en-GB" altLang="en-US"/>
              <a:t>MQTT Daemon</a:t>
            </a:r>
          </a:p>
          <a:p>
            <a:pPr lvl="1" eaLnBrk="1" hangingPunct="1"/>
            <a:r>
              <a:rPr lang="en-GB" altLang="en-US"/>
              <a:t>MQTT listener and bridge</a:t>
            </a:r>
          </a:p>
          <a:p>
            <a:pPr lvl="1" eaLnBrk="1" hangingPunct="1"/>
            <a:r>
              <a:rPr lang="en-GB" altLang="en-US"/>
              <a:t>Concentrator</a:t>
            </a:r>
          </a:p>
          <a:p>
            <a:pPr lvl="1" eaLnBrk="1" hangingPunct="1"/>
            <a:r>
              <a:rPr lang="en-GB" altLang="en-US"/>
              <a:t>Gateway to WebSphere MQ</a:t>
            </a:r>
          </a:p>
          <a:p>
            <a:pPr lvl="1" eaLnBrk="1" hangingPunct="1"/>
            <a:endParaRPr lang="en-GB" altLang="en-US"/>
          </a:p>
          <a:p>
            <a:pPr eaLnBrk="1" hangingPunct="1"/>
            <a:r>
              <a:rPr lang="en-GB" altLang="en-US"/>
              <a:t>Write your own ! </a:t>
            </a:r>
            <a:endParaRPr lang="en-US" altLang="en-US"/>
          </a:p>
        </p:txBody>
      </p:sp>
    </p:spTree>
    <p:extLst>
      <p:ext uri="{BB962C8B-B14F-4D97-AF65-F5344CB8AC3E}">
        <p14:creationId xmlns:p14="http://schemas.microsoft.com/office/powerpoint/2010/main" val="3251168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BC453-AF83-4D03-E1D2-25FB279BE7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1BC6FF-D1C2-A14D-A833-8F706D8BB565}"/>
              </a:ext>
            </a:extLst>
          </p:cNvPr>
          <p:cNvSpPr>
            <a:spLocks noGrp="1"/>
          </p:cNvSpPr>
          <p:nvPr>
            <p:ph type="title"/>
          </p:nvPr>
        </p:nvSpPr>
        <p:spPr/>
        <p:txBody>
          <a:bodyPr/>
          <a:lstStyle/>
          <a:p>
            <a:r>
              <a:rPr lang="en-US" dirty="0"/>
              <a:t>Channels in MQTT</a:t>
            </a:r>
          </a:p>
        </p:txBody>
      </p:sp>
      <p:sp>
        <p:nvSpPr>
          <p:cNvPr id="3" name="Content Placeholder 2">
            <a:extLst>
              <a:ext uri="{FF2B5EF4-FFF2-40B4-BE49-F238E27FC236}">
                <a16:creationId xmlns:a16="http://schemas.microsoft.com/office/drawing/2014/main" id="{C5A36E0E-F5D4-3C01-C260-982F439FAC94}"/>
              </a:ext>
            </a:extLst>
          </p:cNvPr>
          <p:cNvSpPr>
            <a:spLocks noGrp="1"/>
          </p:cNvSpPr>
          <p:nvPr>
            <p:ph idx="1"/>
          </p:nvPr>
        </p:nvSpPr>
        <p:spPr/>
        <p:txBody>
          <a:bodyPr>
            <a:normAutofit fontScale="92500" lnSpcReduction="10000"/>
          </a:bodyPr>
          <a:lstStyle/>
          <a:p>
            <a:r>
              <a:rPr lang="en-US" dirty="0"/>
              <a:t>Channels/topics in MQTT work like file paths</a:t>
            </a:r>
          </a:p>
          <a:p>
            <a:endParaRPr lang="en-US" dirty="0"/>
          </a:p>
          <a:p>
            <a:endParaRPr lang="en-US" dirty="0"/>
          </a:p>
          <a:p>
            <a:endParaRPr lang="en-US" dirty="0"/>
          </a:p>
          <a:p>
            <a:r>
              <a:rPr lang="en-US" dirty="0"/>
              <a:t>When subscribing to a channel we have to specify the whole path</a:t>
            </a:r>
          </a:p>
          <a:p>
            <a:r>
              <a:rPr lang="en-US" dirty="0"/>
              <a:t>Or use a </a:t>
            </a:r>
            <a:r>
              <a:rPr lang="en-US" b="1" dirty="0"/>
              <a:t>wildcard</a:t>
            </a:r>
          </a:p>
          <a:p>
            <a:pPr lvl="1"/>
            <a:r>
              <a:rPr lang="en-US" b="1" dirty="0"/>
              <a:t>+</a:t>
            </a:r>
          </a:p>
          <a:p>
            <a:pPr lvl="1"/>
            <a:r>
              <a:rPr lang="en-US" b="1" dirty="0"/>
              <a:t>#</a:t>
            </a:r>
          </a:p>
        </p:txBody>
      </p:sp>
      <p:pic>
        <p:nvPicPr>
          <p:cNvPr id="1026" name="Picture 2" descr="topic_basics">
            <a:extLst>
              <a:ext uri="{FF2B5EF4-FFF2-40B4-BE49-F238E27FC236}">
                <a16:creationId xmlns:a16="http://schemas.microsoft.com/office/drawing/2014/main" id="{63E3787B-B318-BBFD-E337-F821B06070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72" y="1826490"/>
            <a:ext cx="6748632" cy="157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10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4758E-1C6B-23A9-74B0-E7BA2BC63E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FD378B-E102-B355-0DA3-F8E06E6A6459}"/>
              </a:ext>
            </a:extLst>
          </p:cNvPr>
          <p:cNvSpPr>
            <a:spLocks noGrp="1"/>
          </p:cNvSpPr>
          <p:nvPr>
            <p:ph type="title"/>
          </p:nvPr>
        </p:nvSpPr>
        <p:spPr/>
        <p:txBody>
          <a:bodyPr/>
          <a:lstStyle/>
          <a:p>
            <a:r>
              <a:rPr lang="en-US" dirty="0"/>
              <a:t>+ Wildcard</a:t>
            </a:r>
          </a:p>
        </p:txBody>
      </p:sp>
      <p:pic>
        <p:nvPicPr>
          <p:cNvPr id="2050" name="Picture 2" descr="topic_wildcard_plus">
            <a:extLst>
              <a:ext uri="{FF2B5EF4-FFF2-40B4-BE49-F238E27FC236}">
                <a16:creationId xmlns:a16="http://schemas.microsoft.com/office/drawing/2014/main" id="{1A038A24-DC81-4AD3-524C-8C417CA98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429" y="1366092"/>
            <a:ext cx="9515717" cy="21707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opic_wildcard_plus_example">
            <a:extLst>
              <a:ext uri="{FF2B5EF4-FFF2-40B4-BE49-F238E27FC236}">
                <a16:creationId xmlns:a16="http://schemas.microsoft.com/office/drawing/2014/main" id="{89815CB2-1B3A-ECD1-C19A-83BE89B3D7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303" y="3864212"/>
            <a:ext cx="6523908" cy="2087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219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C31D7-48ED-8FB2-B841-1EB78BE25A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FBB0AF-4FB7-975D-362E-C7C4B2A0C499}"/>
              </a:ext>
            </a:extLst>
          </p:cNvPr>
          <p:cNvSpPr>
            <a:spLocks noGrp="1"/>
          </p:cNvSpPr>
          <p:nvPr>
            <p:ph type="title"/>
          </p:nvPr>
        </p:nvSpPr>
        <p:spPr/>
        <p:txBody>
          <a:bodyPr/>
          <a:lstStyle/>
          <a:p>
            <a:r>
              <a:rPr lang="en-US" dirty="0"/>
              <a:t># Wildcard</a:t>
            </a:r>
          </a:p>
        </p:txBody>
      </p:sp>
      <p:pic>
        <p:nvPicPr>
          <p:cNvPr id="3078" name="Picture 6" descr="topic_wildcard_hash">
            <a:extLst>
              <a:ext uri="{FF2B5EF4-FFF2-40B4-BE49-F238E27FC236}">
                <a16:creationId xmlns:a16="http://schemas.microsoft.com/office/drawing/2014/main" id="{FEDE08D1-558B-8CDB-B142-2D2970ABCE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515" y="1462217"/>
            <a:ext cx="9056033" cy="165555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topic_wildcard_hash_example">
            <a:extLst>
              <a:ext uri="{FF2B5EF4-FFF2-40B4-BE49-F238E27FC236}">
                <a16:creationId xmlns:a16="http://schemas.microsoft.com/office/drawing/2014/main" id="{07372B2D-5BC4-0A25-5FAB-1E4474EFC8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18" y="3208595"/>
            <a:ext cx="7609099" cy="2035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327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581C9-D2F5-8A9D-E933-ED6E72DFA0C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A5ADEDC-A001-4CEF-4E69-240D2A1A4392}"/>
              </a:ext>
            </a:extLst>
          </p:cNvPr>
          <p:cNvSpPr txBox="1">
            <a:spLocks noGrp="1"/>
          </p:cNvSpPr>
          <p:nvPr>
            <p:ph type="title"/>
          </p:nvPr>
        </p:nvSpPr>
        <p:spPr>
          <a:xfrm>
            <a:off x="3646584" y="337528"/>
            <a:ext cx="4950808" cy="690574"/>
          </a:xfrm>
          <a:prstGeom prst="rect">
            <a:avLst/>
          </a:prstGeom>
        </p:spPr>
        <p:txBody>
          <a:bodyPr vert="horz" wrap="square" lIns="0" tIns="13335" rIns="0" bIns="0" rtlCol="0">
            <a:spAutoFit/>
          </a:bodyPr>
          <a:lstStyle/>
          <a:p>
            <a:pPr marL="12700">
              <a:lnSpc>
                <a:spcPct val="100000"/>
              </a:lnSpc>
              <a:spcBef>
                <a:spcPts val="105"/>
              </a:spcBef>
              <a:tabLst>
                <a:tab pos="1387475" algn="l"/>
              </a:tabLst>
            </a:pPr>
            <a:r>
              <a:rPr dirty="0"/>
              <a:t>MQTT	fl</a:t>
            </a:r>
            <a:r>
              <a:rPr spc="-15" dirty="0"/>
              <a:t>a</a:t>
            </a:r>
            <a:r>
              <a:rPr dirty="0"/>
              <a:t>ws</a:t>
            </a:r>
          </a:p>
        </p:txBody>
      </p:sp>
      <p:sp>
        <p:nvSpPr>
          <p:cNvPr id="3" name="object 3">
            <a:extLst>
              <a:ext uri="{FF2B5EF4-FFF2-40B4-BE49-F238E27FC236}">
                <a16:creationId xmlns:a16="http://schemas.microsoft.com/office/drawing/2014/main" id="{ED977900-FDA6-191E-C8ED-42AB0133BA3C}"/>
              </a:ext>
            </a:extLst>
          </p:cNvPr>
          <p:cNvSpPr txBox="1"/>
          <p:nvPr/>
        </p:nvSpPr>
        <p:spPr>
          <a:xfrm>
            <a:off x="735888" y="1018223"/>
            <a:ext cx="5909945" cy="4903470"/>
          </a:xfrm>
          <a:prstGeom prst="rect">
            <a:avLst/>
          </a:prstGeom>
        </p:spPr>
        <p:txBody>
          <a:bodyPr vert="horz" wrap="square" lIns="0" tIns="86360" rIns="0" bIns="0" rtlCol="0">
            <a:spAutoFit/>
          </a:bodyPr>
          <a:lstStyle/>
          <a:p>
            <a:pPr marL="355600" indent="-342900">
              <a:lnSpc>
                <a:spcPct val="100000"/>
              </a:lnSpc>
              <a:spcBef>
                <a:spcPts val="680"/>
              </a:spcBef>
              <a:buClr>
                <a:srgbClr val="336699"/>
              </a:buClr>
              <a:buFont typeface="Wingdings"/>
              <a:buChar char=""/>
              <a:tabLst>
                <a:tab pos="355600" algn="l"/>
              </a:tabLst>
            </a:pPr>
            <a:r>
              <a:rPr sz="2400" spc="-5" dirty="0">
                <a:latin typeface="Arial"/>
                <a:cs typeface="Arial"/>
              </a:rPr>
              <a:t>Allows</a:t>
            </a:r>
            <a:r>
              <a:rPr sz="2400" spc="-20" dirty="0">
                <a:latin typeface="Arial"/>
                <a:cs typeface="Arial"/>
              </a:rPr>
              <a:t> </a:t>
            </a:r>
            <a:r>
              <a:rPr sz="2400" dirty="0">
                <a:latin typeface="Arial"/>
                <a:cs typeface="Arial"/>
              </a:rPr>
              <a:t>Injection</a:t>
            </a:r>
            <a:endParaRPr sz="2400">
              <a:latin typeface="Arial"/>
              <a:cs typeface="Arial"/>
            </a:endParaRPr>
          </a:p>
          <a:p>
            <a:pPr marL="355600" indent="-342900">
              <a:lnSpc>
                <a:spcPct val="100000"/>
              </a:lnSpc>
              <a:spcBef>
                <a:spcPts val="575"/>
              </a:spcBef>
              <a:buClr>
                <a:srgbClr val="336699"/>
              </a:buClr>
              <a:buFont typeface="Wingdings"/>
              <a:buChar char=""/>
              <a:tabLst>
                <a:tab pos="355600" algn="l"/>
              </a:tabLst>
            </a:pPr>
            <a:r>
              <a:rPr sz="2400" spc="-5" dirty="0">
                <a:latin typeface="Arial"/>
                <a:cs typeface="Arial"/>
              </a:rPr>
              <a:t>Allows</a:t>
            </a:r>
            <a:r>
              <a:rPr sz="2400" dirty="0">
                <a:latin typeface="Arial"/>
                <a:cs typeface="Arial"/>
              </a:rPr>
              <a:t> </a:t>
            </a:r>
            <a:r>
              <a:rPr sz="2400" spc="-5" dirty="0">
                <a:latin typeface="Arial"/>
                <a:cs typeface="Arial"/>
              </a:rPr>
              <a:t>full</a:t>
            </a:r>
            <a:r>
              <a:rPr sz="2400" spc="-10" dirty="0">
                <a:latin typeface="Arial"/>
                <a:cs typeface="Arial"/>
              </a:rPr>
              <a:t> </a:t>
            </a:r>
            <a:r>
              <a:rPr sz="2400" dirty="0">
                <a:latin typeface="Arial"/>
                <a:cs typeface="Arial"/>
              </a:rPr>
              <a:t>site</a:t>
            </a:r>
            <a:r>
              <a:rPr sz="2400" spc="-20" dirty="0">
                <a:latin typeface="Arial"/>
                <a:cs typeface="Arial"/>
              </a:rPr>
              <a:t> </a:t>
            </a:r>
            <a:r>
              <a:rPr sz="2400" dirty="0">
                <a:latin typeface="Arial"/>
                <a:cs typeface="Arial"/>
              </a:rPr>
              <a:t>sniffing.</a:t>
            </a:r>
            <a:endParaRPr sz="2400">
              <a:latin typeface="Arial"/>
              <a:cs typeface="Arial"/>
            </a:endParaRPr>
          </a:p>
          <a:p>
            <a:pPr marL="355600" indent="-342900">
              <a:lnSpc>
                <a:spcPct val="100000"/>
              </a:lnSpc>
              <a:spcBef>
                <a:spcPts val="580"/>
              </a:spcBef>
              <a:buClr>
                <a:srgbClr val="336699"/>
              </a:buClr>
              <a:buFont typeface="Wingdings"/>
              <a:buChar char=""/>
              <a:tabLst>
                <a:tab pos="355600" algn="l"/>
              </a:tabLst>
            </a:pPr>
            <a:r>
              <a:rPr sz="2400" spc="-5" dirty="0">
                <a:latin typeface="Arial"/>
                <a:cs typeface="Arial"/>
              </a:rPr>
              <a:t>Clear-text Passwords</a:t>
            </a:r>
            <a:endParaRPr sz="2400">
              <a:latin typeface="Arial"/>
              <a:cs typeface="Arial"/>
            </a:endParaRPr>
          </a:p>
          <a:p>
            <a:pPr marL="756285" lvl="1" indent="-287020">
              <a:lnSpc>
                <a:spcPct val="100000"/>
              </a:lnSpc>
              <a:spcBef>
                <a:spcPts val="520"/>
              </a:spcBef>
              <a:buClr>
                <a:srgbClr val="336699"/>
              </a:buClr>
              <a:buFont typeface="Wingdings"/>
              <a:buChar char=""/>
              <a:tabLst>
                <a:tab pos="756920" algn="l"/>
              </a:tabLst>
            </a:pPr>
            <a:r>
              <a:rPr sz="2200" spc="-5" dirty="0">
                <a:latin typeface="Arial"/>
                <a:cs typeface="Arial"/>
              </a:rPr>
              <a:t>Requires</a:t>
            </a:r>
            <a:r>
              <a:rPr sz="2200" dirty="0">
                <a:latin typeface="Arial"/>
                <a:cs typeface="Arial"/>
              </a:rPr>
              <a:t> </a:t>
            </a:r>
            <a:r>
              <a:rPr sz="2200" spc="-5" dirty="0">
                <a:latin typeface="Arial"/>
                <a:cs typeface="Arial"/>
              </a:rPr>
              <a:t>implementation</a:t>
            </a:r>
            <a:r>
              <a:rPr sz="2200" spc="25" dirty="0">
                <a:latin typeface="Arial"/>
                <a:cs typeface="Arial"/>
              </a:rPr>
              <a:t> </a:t>
            </a:r>
            <a:r>
              <a:rPr sz="2200" spc="-5" dirty="0">
                <a:latin typeface="Arial"/>
                <a:cs typeface="Arial"/>
              </a:rPr>
              <a:t>of</a:t>
            </a:r>
            <a:r>
              <a:rPr sz="2200" dirty="0">
                <a:latin typeface="Arial"/>
                <a:cs typeface="Arial"/>
              </a:rPr>
              <a:t> </a:t>
            </a:r>
            <a:r>
              <a:rPr sz="2200" spc="-5" dirty="0">
                <a:latin typeface="Arial"/>
                <a:cs typeface="Arial"/>
              </a:rPr>
              <a:t>SSL/TLS</a:t>
            </a:r>
            <a:r>
              <a:rPr sz="2200" spc="10" dirty="0">
                <a:latin typeface="Arial"/>
                <a:cs typeface="Arial"/>
              </a:rPr>
              <a:t> </a:t>
            </a:r>
            <a:r>
              <a:rPr sz="2200" spc="-5" dirty="0">
                <a:latin typeface="Arial"/>
                <a:cs typeface="Arial"/>
              </a:rPr>
              <a:t>and</a:t>
            </a:r>
            <a:endParaRPr sz="2200">
              <a:latin typeface="Arial"/>
              <a:cs typeface="Arial"/>
            </a:endParaRPr>
          </a:p>
          <a:p>
            <a:pPr marL="756285">
              <a:lnSpc>
                <a:spcPct val="100000"/>
              </a:lnSpc>
            </a:pPr>
            <a:r>
              <a:rPr sz="2200" spc="-5" dirty="0">
                <a:latin typeface="Arial"/>
                <a:cs typeface="Arial"/>
              </a:rPr>
              <a:t>other</a:t>
            </a:r>
            <a:r>
              <a:rPr sz="2200" spc="25" dirty="0">
                <a:latin typeface="Arial"/>
                <a:cs typeface="Arial"/>
              </a:rPr>
              <a:t> </a:t>
            </a:r>
            <a:r>
              <a:rPr sz="2200" spc="-5" dirty="0">
                <a:latin typeface="Arial"/>
                <a:cs typeface="Arial"/>
              </a:rPr>
              <a:t>non-light</a:t>
            </a:r>
            <a:r>
              <a:rPr sz="2200" spc="15" dirty="0">
                <a:latin typeface="Arial"/>
                <a:cs typeface="Arial"/>
              </a:rPr>
              <a:t> </a:t>
            </a:r>
            <a:r>
              <a:rPr sz="2200" spc="-5" dirty="0">
                <a:latin typeface="Arial"/>
                <a:cs typeface="Arial"/>
              </a:rPr>
              <a:t>weight</a:t>
            </a:r>
            <a:r>
              <a:rPr sz="2200" spc="10" dirty="0">
                <a:latin typeface="Arial"/>
                <a:cs typeface="Arial"/>
              </a:rPr>
              <a:t> </a:t>
            </a:r>
            <a:r>
              <a:rPr sz="2200" spc="-5" dirty="0">
                <a:latin typeface="Arial"/>
                <a:cs typeface="Arial"/>
              </a:rPr>
              <a:t>technologies</a:t>
            </a:r>
            <a:endParaRPr sz="2200">
              <a:latin typeface="Arial"/>
              <a:cs typeface="Arial"/>
            </a:endParaRPr>
          </a:p>
          <a:p>
            <a:pPr marL="355600" indent="-342900">
              <a:lnSpc>
                <a:spcPct val="100000"/>
              </a:lnSpc>
              <a:spcBef>
                <a:spcPts val="585"/>
              </a:spcBef>
              <a:buClr>
                <a:srgbClr val="336699"/>
              </a:buClr>
              <a:buFont typeface="Wingdings"/>
              <a:buChar char=""/>
              <a:tabLst>
                <a:tab pos="355600" algn="l"/>
              </a:tabLst>
            </a:pPr>
            <a:r>
              <a:rPr sz="2400" spc="-5" dirty="0">
                <a:latin typeface="Arial"/>
                <a:cs typeface="Arial"/>
              </a:rPr>
              <a:t>No</a:t>
            </a:r>
            <a:r>
              <a:rPr sz="2400" spc="-40" dirty="0">
                <a:latin typeface="Arial"/>
                <a:cs typeface="Arial"/>
              </a:rPr>
              <a:t> </a:t>
            </a:r>
            <a:r>
              <a:rPr sz="2400" dirty="0">
                <a:latin typeface="Arial"/>
                <a:cs typeface="Arial"/>
              </a:rPr>
              <a:t>content</a:t>
            </a:r>
            <a:r>
              <a:rPr sz="2400" spc="-25" dirty="0">
                <a:latin typeface="Arial"/>
                <a:cs typeface="Arial"/>
              </a:rPr>
              <a:t> </a:t>
            </a:r>
            <a:r>
              <a:rPr sz="2400" dirty="0">
                <a:latin typeface="Arial"/>
                <a:cs typeface="Arial"/>
              </a:rPr>
              <a:t>type</a:t>
            </a:r>
            <a:endParaRPr sz="2400">
              <a:latin typeface="Arial"/>
              <a:cs typeface="Arial"/>
            </a:endParaRPr>
          </a:p>
          <a:p>
            <a:pPr marL="756285" lvl="1" indent="-287020">
              <a:lnSpc>
                <a:spcPct val="100000"/>
              </a:lnSpc>
              <a:spcBef>
                <a:spcPts val="525"/>
              </a:spcBef>
              <a:buClr>
                <a:srgbClr val="336699"/>
              </a:buClr>
              <a:buFont typeface="Wingdings"/>
              <a:buChar char=""/>
              <a:tabLst>
                <a:tab pos="756920" algn="l"/>
              </a:tabLst>
            </a:pPr>
            <a:r>
              <a:rPr sz="2200" spc="-5" dirty="0">
                <a:latin typeface="Arial"/>
                <a:cs typeface="Arial"/>
              </a:rPr>
              <a:t>Makes</a:t>
            </a:r>
            <a:r>
              <a:rPr sz="2200" spc="20" dirty="0">
                <a:latin typeface="Arial"/>
                <a:cs typeface="Arial"/>
              </a:rPr>
              <a:t> </a:t>
            </a:r>
            <a:r>
              <a:rPr sz="2200" spc="-5" dirty="0">
                <a:latin typeface="Arial"/>
                <a:cs typeface="Arial"/>
              </a:rPr>
              <a:t>interoperability</a:t>
            </a:r>
            <a:r>
              <a:rPr sz="2200" dirty="0">
                <a:latin typeface="Arial"/>
                <a:cs typeface="Arial"/>
              </a:rPr>
              <a:t> </a:t>
            </a:r>
            <a:r>
              <a:rPr sz="2200" spc="-5" dirty="0">
                <a:latin typeface="Arial"/>
                <a:cs typeface="Arial"/>
              </a:rPr>
              <a:t>impossible</a:t>
            </a:r>
            <a:endParaRPr sz="2200">
              <a:latin typeface="Arial"/>
              <a:cs typeface="Arial"/>
            </a:endParaRPr>
          </a:p>
          <a:p>
            <a:pPr marL="756285" lvl="1" indent="-287020">
              <a:lnSpc>
                <a:spcPct val="100000"/>
              </a:lnSpc>
              <a:spcBef>
                <a:spcPts val="525"/>
              </a:spcBef>
              <a:buClr>
                <a:srgbClr val="336699"/>
              </a:buClr>
              <a:buFont typeface="Wingdings"/>
              <a:buChar char=""/>
              <a:tabLst>
                <a:tab pos="756920" algn="l"/>
              </a:tabLst>
            </a:pPr>
            <a:r>
              <a:rPr sz="2200" spc="-5" dirty="0">
                <a:latin typeface="Arial"/>
                <a:cs typeface="Arial"/>
              </a:rPr>
              <a:t>Makes</a:t>
            </a:r>
            <a:r>
              <a:rPr sz="2200" spc="20" dirty="0">
                <a:latin typeface="Arial"/>
                <a:cs typeface="Arial"/>
              </a:rPr>
              <a:t> </a:t>
            </a:r>
            <a:r>
              <a:rPr sz="2200" spc="-5" dirty="0">
                <a:latin typeface="Arial"/>
                <a:cs typeface="Arial"/>
              </a:rPr>
              <a:t>integration</a:t>
            </a:r>
            <a:r>
              <a:rPr sz="2200" spc="5" dirty="0">
                <a:latin typeface="Arial"/>
                <a:cs typeface="Arial"/>
              </a:rPr>
              <a:t> </a:t>
            </a:r>
            <a:r>
              <a:rPr sz="2200" spc="-5" dirty="0">
                <a:latin typeface="Arial"/>
                <a:cs typeface="Arial"/>
              </a:rPr>
              <a:t>and</a:t>
            </a:r>
            <a:r>
              <a:rPr sz="2200" spc="10" dirty="0">
                <a:latin typeface="Arial"/>
                <a:cs typeface="Arial"/>
              </a:rPr>
              <a:t> </a:t>
            </a:r>
            <a:r>
              <a:rPr sz="2200" spc="-5" dirty="0">
                <a:latin typeface="Arial"/>
                <a:cs typeface="Arial"/>
              </a:rPr>
              <a:t>testing</a:t>
            </a:r>
            <a:r>
              <a:rPr sz="2200" spc="5" dirty="0">
                <a:latin typeface="Arial"/>
                <a:cs typeface="Arial"/>
              </a:rPr>
              <a:t> </a:t>
            </a:r>
            <a:r>
              <a:rPr sz="2200" spc="-5" dirty="0">
                <a:latin typeface="Arial"/>
                <a:cs typeface="Arial"/>
              </a:rPr>
              <a:t>difficult.</a:t>
            </a:r>
            <a:endParaRPr sz="2200">
              <a:latin typeface="Arial"/>
              <a:cs typeface="Arial"/>
            </a:endParaRPr>
          </a:p>
          <a:p>
            <a:pPr marL="355600" indent="-342900">
              <a:lnSpc>
                <a:spcPct val="100000"/>
              </a:lnSpc>
              <a:spcBef>
                <a:spcPts val="585"/>
              </a:spcBef>
              <a:buClr>
                <a:srgbClr val="336699"/>
              </a:buClr>
              <a:buFont typeface="Wingdings"/>
              <a:buChar char=""/>
              <a:tabLst>
                <a:tab pos="355600" algn="l"/>
              </a:tabLst>
            </a:pPr>
            <a:r>
              <a:rPr sz="2400" spc="-5" dirty="0">
                <a:latin typeface="Arial"/>
                <a:cs typeface="Arial"/>
              </a:rPr>
              <a:t>No</a:t>
            </a:r>
            <a:r>
              <a:rPr sz="2400" spc="-15" dirty="0">
                <a:latin typeface="Arial"/>
                <a:cs typeface="Arial"/>
              </a:rPr>
              <a:t> </a:t>
            </a:r>
            <a:r>
              <a:rPr sz="2400" spc="-5" dirty="0">
                <a:latin typeface="Arial"/>
                <a:cs typeface="Arial"/>
              </a:rPr>
              <a:t>forwarding</a:t>
            </a:r>
            <a:r>
              <a:rPr sz="2400" spc="15" dirty="0">
                <a:latin typeface="Arial"/>
                <a:cs typeface="Arial"/>
              </a:rPr>
              <a:t> </a:t>
            </a:r>
            <a:r>
              <a:rPr sz="2400" dirty="0">
                <a:latin typeface="Arial"/>
                <a:cs typeface="Arial"/>
              </a:rPr>
              <a:t>of</a:t>
            </a:r>
            <a:r>
              <a:rPr sz="2400" spc="-5" dirty="0">
                <a:latin typeface="Arial"/>
                <a:cs typeface="Arial"/>
              </a:rPr>
              <a:t> identities.</a:t>
            </a:r>
            <a:endParaRPr sz="2400">
              <a:latin typeface="Arial"/>
              <a:cs typeface="Arial"/>
            </a:endParaRPr>
          </a:p>
          <a:p>
            <a:pPr marL="756285" lvl="1" indent="-287020">
              <a:lnSpc>
                <a:spcPct val="100000"/>
              </a:lnSpc>
              <a:spcBef>
                <a:spcPts val="525"/>
              </a:spcBef>
              <a:buClr>
                <a:srgbClr val="336699"/>
              </a:buClr>
              <a:buFont typeface="Wingdings"/>
              <a:buChar char=""/>
              <a:tabLst>
                <a:tab pos="756920" algn="l"/>
              </a:tabLst>
            </a:pPr>
            <a:r>
              <a:rPr sz="2200" spc="-5" dirty="0">
                <a:latin typeface="Arial"/>
                <a:cs typeface="Arial"/>
              </a:rPr>
              <a:t>Making</a:t>
            </a:r>
            <a:r>
              <a:rPr sz="2200" spc="20" dirty="0">
                <a:latin typeface="Arial"/>
                <a:cs typeface="Arial"/>
              </a:rPr>
              <a:t> </a:t>
            </a:r>
            <a:r>
              <a:rPr sz="2200" spc="-5" dirty="0">
                <a:latin typeface="Arial"/>
                <a:cs typeface="Arial"/>
              </a:rPr>
              <a:t>security</a:t>
            </a:r>
            <a:r>
              <a:rPr sz="2200" dirty="0">
                <a:latin typeface="Arial"/>
                <a:cs typeface="Arial"/>
              </a:rPr>
              <a:t> </a:t>
            </a:r>
            <a:r>
              <a:rPr sz="2200" spc="-5" dirty="0">
                <a:latin typeface="Arial"/>
                <a:cs typeface="Arial"/>
              </a:rPr>
              <a:t>decisions difficult</a:t>
            </a:r>
            <a:endParaRPr sz="2200">
              <a:latin typeface="Arial"/>
              <a:cs typeface="Arial"/>
            </a:endParaRPr>
          </a:p>
          <a:p>
            <a:pPr marL="756285" marR="478790" lvl="1" indent="-287020">
              <a:lnSpc>
                <a:spcPct val="100000"/>
              </a:lnSpc>
              <a:spcBef>
                <a:spcPts val="525"/>
              </a:spcBef>
              <a:buClr>
                <a:srgbClr val="336699"/>
              </a:buClr>
              <a:buFont typeface="Wingdings"/>
              <a:buChar char=""/>
              <a:tabLst>
                <a:tab pos="756920" algn="l"/>
              </a:tabLst>
            </a:pPr>
            <a:r>
              <a:rPr sz="2200" spc="-5" dirty="0">
                <a:latin typeface="Arial"/>
                <a:cs typeface="Arial"/>
              </a:rPr>
              <a:t>Requires </a:t>
            </a:r>
            <a:r>
              <a:rPr sz="2200" dirty="0">
                <a:latin typeface="Arial"/>
                <a:cs typeface="Arial"/>
              </a:rPr>
              <a:t>non-light</a:t>
            </a:r>
            <a:r>
              <a:rPr sz="2200" spc="5" dirty="0">
                <a:latin typeface="Arial"/>
                <a:cs typeface="Arial"/>
              </a:rPr>
              <a:t> </a:t>
            </a:r>
            <a:r>
              <a:rPr sz="2200" spc="-5" dirty="0">
                <a:latin typeface="Arial"/>
                <a:cs typeface="Arial"/>
              </a:rPr>
              <a:t>weight</a:t>
            </a:r>
            <a:r>
              <a:rPr sz="2200" spc="-10" dirty="0">
                <a:latin typeface="Arial"/>
                <a:cs typeface="Arial"/>
              </a:rPr>
              <a:t> </a:t>
            </a:r>
            <a:r>
              <a:rPr sz="2200" dirty="0">
                <a:latin typeface="Arial"/>
                <a:cs typeface="Arial"/>
              </a:rPr>
              <a:t>security </a:t>
            </a:r>
            <a:r>
              <a:rPr sz="2200" spc="5" dirty="0">
                <a:latin typeface="Arial"/>
                <a:cs typeface="Arial"/>
              </a:rPr>
              <a:t> </a:t>
            </a:r>
            <a:r>
              <a:rPr sz="2200" spc="-5" dirty="0">
                <a:latin typeface="Arial"/>
                <a:cs typeface="Arial"/>
              </a:rPr>
              <a:t>countermeasures</a:t>
            </a:r>
            <a:r>
              <a:rPr sz="2200" spc="25" dirty="0">
                <a:latin typeface="Arial"/>
                <a:cs typeface="Arial"/>
              </a:rPr>
              <a:t> </a:t>
            </a:r>
            <a:r>
              <a:rPr sz="2200" spc="-5" dirty="0">
                <a:latin typeface="Arial"/>
                <a:cs typeface="Arial"/>
              </a:rPr>
              <a:t>to be added</a:t>
            </a:r>
            <a:r>
              <a:rPr sz="2200" spc="10" dirty="0">
                <a:latin typeface="Arial"/>
                <a:cs typeface="Arial"/>
              </a:rPr>
              <a:t> </a:t>
            </a:r>
            <a:r>
              <a:rPr sz="2200" dirty="0">
                <a:latin typeface="Arial"/>
                <a:cs typeface="Arial"/>
              </a:rPr>
              <a:t>on-top.</a:t>
            </a:r>
            <a:endParaRPr sz="2200">
              <a:latin typeface="Arial"/>
              <a:cs typeface="Arial"/>
            </a:endParaRPr>
          </a:p>
        </p:txBody>
      </p:sp>
    </p:spTree>
    <p:extLst>
      <p:ext uri="{BB962C8B-B14F-4D97-AF65-F5344CB8AC3E}">
        <p14:creationId xmlns:p14="http://schemas.microsoft.com/office/powerpoint/2010/main" val="2527136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F4ADA-00DF-AEDB-C9E5-A91C16D2072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7919EC3-E8C2-A407-68A3-C8176EC8A8C2}"/>
              </a:ext>
            </a:extLst>
          </p:cNvPr>
          <p:cNvSpPr>
            <a:spLocks noGrp="1"/>
          </p:cNvSpPr>
          <p:nvPr>
            <p:ph type="title"/>
          </p:nvPr>
        </p:nvSpPr>
        <p:spPr/>
        <p:txBody>
          <a:bodyPr>
            <a:normAutofit fontScale="90000"/>
          </a:bodyPr>
          <a:lstStyle/>
          <a:p>
            <a:pPr algn="ctr"/>
            <a:r>
              <a:rPr lang="en-US" b="0" dirty="0"/>
              <a:t>XMPP</a:t>
            </a:r>
            <a:br>
              <a:rPr lang="en-US" b="0" dirty="0"/>
            </a:br>
            <a:r>
              <a:rPr lang="en-US" b="0" dirty="0"/>
              <a:t>Extensible Messaging and Presence Protocol)</a:t>
            </a:r>
            <a:endParaRPr lang="en-US" dirty="0"/>
          </a:p>
        </p:txBody>
      </p:sp>
      <p:sp>
        <p:nvSpPr>
          <p:cNvPr id="5" name="Text Placeholder 4">
            <a:extLst>
              <a:ext uri="{FF2B5EF4-FFF2-40B4-BE49-F238E27FC236}">
                <a16:creationId xmlns:a16="http://schemas.microsoft.com/office/drawing/2014/main" id="{307C2276-5507-541F-47A8-26F540012E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39288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idx="4294967295"/>
          </p:nvPr>
        </p:nvSpPr>
        <p:spPr/>
        <p:txBody>
          <a:bodyPr/>
          <a:lstStyle/>
          <a:p>
            <a:r>
              <a:rPr lang="en-GB">
                <a:latin typeface="Verdana" charset="0"/>
                <a:cs typeface="Arial" charset="0"/>
              </a:rPr>
              <a:t>Sensor Data</a:t>
            </a:r>
          </a:p>
        </p:txBody>
      </p:sp>
      <p:sp>
        <p:nvSpPr>
          <p:cNvPr id="8195" name="Content Placeholder 2"/>
          <p:cNvSpPr>
            <a:spLocks noGrp="1"/>
          </p:cNvSpPr>
          <p:nvPr>
            <p:ph idx="4294967295"/>
          </p:nvPr>
        </p:nvSpPr>
        <p:spPr/>
        <p:txBody>
          <a:bodyPr/>
          <a:lstStyle/>
          <a:p>
            <a:pPr>
              <a:spcBef>
                <a:spcPts val="1200"/>
              </a:spcBef>
            </a:pPr>
            <a:r>
              <a:rPr lang="en-GB" sz="1800" dirty="0">
                <a:latin typeface="Verdana" charset="0"/>
                <a:cs typeface="Arial" charset="0"/>
              </a:rPr>
              <a:t>The sensory data represents physical world observation and measurement and requires time and location and other descriptive attributes to make the data more meaningful. </a:t>
            </a:r>
          </a:p>
          <a:p>
            <a:pPr>
              <a:spcBef>
                <a:spcPts val="1200"/>
              </a:spcBef>
            </a:pPr>
            <a:r>
              <a:rPr lang="en-GB" sz="1800" dirty="0">
                <a:latin typeface="Verdana" charset="0"/>
                <a:cs typeface="Arial" charset="0"/>
              </a:rPr>
              <a:t>For example, a temperature value of </a:t>
            </a:r>
            <a:r>
              <a:rPr lang="en-GB" sz="1800" dirty="0">
                <a:solidFill>
                  <a:srgbClr val="FF0000"/>
                </a:solidFill>
                <a:latin typeface="Verdana" charset="0"/>
                <a:cs typeface="Arial" charset="0"/>
              </a:rPr>
              <a:t>15 degree</a:t>
            </a:r>
            <a:r>
              <a:rPr lang="en-GB" sz="1800" dirty="0">
                <a:latin typeface="Verdana" charset="0"/>
                <a:cs typeface="Arial" charset="0"/>
              </a:rPr>
              <a:t> will be more meaningful when it is described with spatial (e.g. </a:t>
            </a:r>
            <a:r>
              <a:rPr lang="en-GB" sz="1800" dirty="0">
                <a:solidFill>
                  <a:srgbClr val="FF0000"/>
                </a:solidFill>
                <a:latin typeface="Verdana" charset="0"/>
                <a:cs typeface="Arial" charset="0"/>
              </a:rPr>
              <a:t>Guildford city centre</a:t>
            </a:r>
            <a:r>
              <a:rPr lang="en-GB" sz="1800" dirty="0">
                <a:latin typeface="Verdana" charset="0"/>
                <a:cs typeface="Arial" charset="0"/>
              </a:rPr>
              <a:t>) and temporal (e.g. </a:t>
            </a:r>
            <a:r>
              <a:rPr lang="en-GB" sz="1800" dirty="0">
                <a:solidFill>
                  <a:srgbClr val="FF0000"/>
                </a:solidFill>
                <a:latin typeface="Verdana" charset="0"/>
                <a:cs typeface="Arial" charset="0"/>
              </a:rPr>
              <a:t>8:15AM GMT</a:t>
            </a:r>
            <a:r>
              <a:rPr lang="en-GB" sz="1800" dirty="0">
                <a:latin typeface="Verdana" charset="0"/>
                <a:cs typeface="Arial" charset="0"/>
              </a:rPr>
              <a:t>, </a:t>
            </a:r>
            <a:r>
              <a:rPr lang="en-GB" sz="1800" dirty="0">
                <a:solidFill>
                  <a:srgbClr val="FF0000"/>
                </a:solidFill>
                <a:latin typeface="Verdana" charset="0"/>
                <a:cs typeface="Arial" charset="0"/>
              </a:rPr>
              <a:t>21-03-2013</a:t>
            </a:r>
            <a:r>
              <a:rPr lang="en-GB" sz="1800" dirty="0">
                <a:latin typeface="Verdana" charset="0"/>
                <a:cs typeface="Arial" charset="0"/>
              </a:rPr>
              <a:t>), and unit (e.g. Celsius) attributes. </a:t>
            </a:r>
          </a:p>
          <a:p>
            <a:pPr>
              <a:spcBef>
                <a:spcPts val="1200"/>
              </a:spcBef>
            </a:pPr>
            <a:r>
              <a:rPr lang="en-GB" sz="1800" dirty="0">
                <a:latin typeface="Verdana" charset="0"/>
                <a:cs typeface="Arial" charset="0"/>
              </a:rPr>
              <a:t>The sensory data can also include other detailed meta-data that describe quality or device related attributes (e.g. </a:t>
            </a:r>
            <a:r>
              <a:rPr lang="en-GB" sz="1800" dirty="0">
                <a:solidFill>
                  <a:srgbClr val="FF0000"/>
                </a:solidFill>
                <a:latin typeface="Verdana" charset="0"/>
                <a:cs typeface="Arial" charset="0"/>
              </a:rPr>
              <a:t>Precision</a:t>
            </a:r>
            <a:r>
              <a:rPr lang="en-GB" sz="1800" dirty="0">
                <a:latin typeface="Verdana" charset="0"/>
                <a:cs typeface="Arial" charset="0"/>
              </a:rPr>
              <a:t>, </a:t>
            </a:r>
            <a:r>
              <a:rPr lang="en-GB" sz="1800" dirty="0">
                <a:solidFill>
                  <a:srgbClr val="FF0000"/>
                </a:solidFill>
                <a:latin typeface="Verdana" charset="0"/>
                <a:cs typeface="Arial" charset="0"/>
              </a:rPr>
              <a:t>Accuracy</a:t>
            </a:r>
            <a:r>
              <a:rPr lang="en-GB" sz="1800" dirty="0">
                <a:latin typeface="Verdana" charset="0"/>
                <a:cs typeface="Arial" charset="0"/>
              </a:rPr>
              <a:t>).</a:t>
            </a:r>
          </a:p>
        </p:txBody>
      </p:sp>
      <p:sp>
        <p:nvSpPr>
          <p:cNvPr id="8196"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6CDEC4A-78DD-6344-A9DE-45B5A4A63586}" type="slidenum">
              <a:rPr lang="en-GB">
                <a:solidFill>
                  <a:srgbClr val="000000"/>
                </a:solidFill>
                <a:latin typeface="Verdana" charset="0"/>
                <a:ea typeface="MS PGothic" charset="0"/>
                <a:cs typeface="MS PGothic" charset="0"/>
              </a:rPr>
              <a:pPr eaLnBrk="1" hangingPunct="1"/>
              <a:t>3</a:t>
            </a:fld>
            <a:endParaRPr lang="en-GB">
              <a:solidFill>
                <a:srgbClr val="000000"/>
              </a:solidFill>
              <a:latin typeface="Verdana" charset="0"/>
              <a:ea typeface="MS PGothic" charset="0"/>
              <a:cs typeface="MS PGothic" charset="0"/>
            </a:endParaRPr>
          </a:p>
        </p:txBody>
      </p:sp>
    </p:spTree>
    <p:extLst>
      <p:ext uri="{BB962C8B-B14F-4D97-AF65-F5344CB8AC3E}">
        <p14:creationId xmlns:p14="http://schemas.microsoft.com/office/powerpoint/2010/main" val="2085859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FD1F7-3150-352B-C4E4-F1CCACB020F4}"/>
            </a:ext>
          </a:extLst>
        </p:cNvPr>
        <p:cNvGrpSpPr/>
        <p:nvPr/>
      </p:nvGrpSpPr>
      <p:grpSpPr>
        <a:xfrm>
          <a:off x="0" y="0"/>
          <a:ext cx="0" cy="0"/>
          <a:chOff x="0" y="0"/>
          <a:chExt cx="0" cy="0"/>
        </a:xfrm>
      </p:grpSpPr>
      <p:sp>
        <p:nvSpPr>
          <p:cNvPr id="18434" name="Rectangle 6">
            <a:extLst>
              <a:ext uri="{FF2B5EF4-FFF2-40B4-BE49-F238E27FC236}">
                <a16:creationId xmlns:a16="http://schemas.microsoft.com/office/drawing/2014/main" id="{F9E089CB-BC07-3CB3-3132-38D1086B116C}"/>
              </a:ext>
            </a:extLst>
          </p:cNvPr>
          <p:cNvSpPr>
            <a:spLocks noGrp="1" noChangeArrowheads="1"/>
          </p:cNvSpPr>
          <p:nvPr>
            <p:ph type="title"/>
          </p:nvPr>
        </p:nvSpPr>
        <p:spPr/>
        <p:txBody>
          <a:bodyPr/>
          <a:lstStyle/>
          <a:p>
            <a:r>
              <a:rPr lang="en-US" altLang="en-US"/>
              <a:t>What is XMPP?</a:t>
            </a:r>
          </a:p>
        </p:txBody>
      </p:sp>
      <p:sp>
        <p:nvSpPr>
          <p:cNvPr id="18435" name="Rectangle 7">
            <a:extLst>
              <a:ext uri="{FF2B5EF4-FFF2-40B4-BE49-F238E27FC236}">
                <a16:creationId xmlns:a16="http://schemas.microsoft.com/office/drawing/2014/main" id="{BE72E590-EF67-D8C0-71C3-B63C4B3AF656}"/>
              </a:ext>
            </a:extLst>
          </p:cNvPr>
          <p:cNvSpPr>
            <a:spLocks noGrp="1" noChangeArrowheads="1"/>
          </p:cNvSpPr>
          <p:nvPr>
            <p:ph type="body" idx="1"/>
          </p:nvPr>
        </p:nvSpPr>
        <p:spPr/>
        <p:txBody>
          <a:bodyPr>
            <a:normAutofit fontScale="85000" lnSpcReduction="20000"/>
          </a:bodyPr>
          <a:lstStyle/>
          <a:p>
            <a:r>
              <a:rPr lang="en-US" altLang="en-US"/>
              <a:t>eXtensible Messaging and Presence Protocol</a:t>
            </a:r>
          </a:p>
          <a:p>
            <a:r>
              <a:rPr lang="en-US" altLang="en-US"/>
              <a:t>Bi-directional streaming XML</a:t>
            </a:r>
          </a:p>
          <a:p>
            <a:r>
              <a:rPr lang="en-US" altLang="en-US"/>
              <a:t>Core: IETF RFC </a:t>
            </a:r>
            <a:r>
              <a:rPr lang="en-US" altLang="en-US">
                <a:hlinkClick r:id="rId3"/>
              </a:rPr>
              <a:t>3920</a:t>
            </a:r>
            <a:r>
              <a:rPr lang="en-US" altLang="en-US"/>
              <a:t>, </a:t>
            </a:r>
            <a:r>
              <a:rPr lang="en-US" altLang="en-US">
                <a:hlinkClick r:id="rId4"/>
              </a:rPr>
              <a:t>3921</a:t>
            </a:r>
            <a:endParaRPr lang="en-US" altLang="en-US"/>
          </a:p>
          <a:p>
            <a:r>
              <a:rPr lang="en-US" altLang="en-US"/>
              <a:t>Extensions: XMPP Standards Foundation (XSF)</a:t>
            </a:r>
          </a:p>
          <a:p>
            <a:pPr lvl="1"/>
            <a:r>
              <a:rPr lang="en-US" altLang="en-US"/>
              <a:t>Membership-based</a:t>
            </a:r>
          </a:p>
          <a:p>
            <a:pPr lvl="1"/>
            <a:r>
              <a:rPr lang="en-US" altLang="en-US"/>
              <a:t>Elected technical council</a:t>
            </a:r>
          </a:p>
          <a:p>
            <a:pPr lvl="1"/>
            <a:r>
              <a:rPr lang="en-US" altLang="en-US"/>
              <a:t>Unit of work: XMPP Extension Protocol (XEP)</a:t>
            </a:r>
          </a:p>
          <a:p>
            <a:pPr lvl="1"/>
            <a:r>
              <a:rPr lang="en-US" altLang="en-US"/>
              <a:t>Process: Experimental, Proposed, Draft, Final</a:t>
            </a:r>
          </a:p>
          <a:p>
            <a:r>
              <a:rPr lang="en-US" altLang="en-US"/>
              <a:t>Goals:</a:t>
            </a:r>
          </a:p>
          <a:p>
            <a:pPr lvl="1"/>
            <a:r>
              <a:rPr lang="en-US" altLang="en-US"/>
              <a:t>Simple clients</a:t>
            </a:r>
          </a:p>
          <a:p>
            <a:pPr lvl="1"/>
            <a:r>
              <a:rPr lang="en-US" altLang="en-US"/>
              <a:t>Federate everything</a:t>
            </a:r>
          </a:p>
        </p:txBody>
      </p:sp>
    </p:spTree>
    <p:extLst>
      <p:ext uri="{BB962C8B-B14F-4D97-AF65-F5344CB8AC3E}">
        <p14:creationId xmlns:p14="http://schemas.microsoft.com/office/powerpoint/2010/main" val="3557589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DFAFE-6AD6-86A5-34D9-DF6C92162D0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EA4B66-0082-B174-7EFD-2C3F0FB21EE4}"/>
              </a:ext>
            </a:extLst>
          </p:cNvPr>
          <p:cNvSpPr>
            <a:spLocks noGrp="1"/>
          </p:cNvSpPr>
          <p:nvPr>
            <p:ph idx="1"/>
          </p:nvPr>
        </p:nvSpPr>
        <p:spPr/>
        <p:txBody>
          <a:bodyPr>
            <a:normAutofit fontScale="77500" lnSpcReduction="20000"/>
          </a:bodyPr>
          <a:lstStyle/>
          <a:p>
            <a:pPr marL="385763" indent="-385763">
              <a:buAutoNum type="alphaLcParenR"/>
            </a:pPr>
            <a:r>
              <a:rPr lang="en-US" dirty="0"/>
              <a:t>Asynchronous messages, sent from one entity to another. </a:t>
            </a:r>
          </a:p>
          <a:p>
            <a:pPr marL="385763" indent="-385763">
              <a:buAutoNum type="alphaLcParenR"/>
            </a:pPr>
            <a:r>
              <a:rPr lang="en-US" dirty="0"/>
              <a:t>Request/Response, where one entity requests information from another, who responds once for each request. </a:t>
            </a:r>
          </a:p>
          <a:p>
            <a:pPr marL="385763" indent="-385763">
              <a:buAutoNum type="alphaLcParenR"/>
            </a:pPr>
            <a:r>
              <a:rPr lang="en-US" dirty="0"/>
              <a:t>Publish/Subscribe, where publishers publish information to a broker, which persists it, and later distributes it to a negotiated set of subscribers. </a:t>
            </a:r>
          </a:p>
          <a:p>
            <a:pPr marL="385763" indent="-385763">
              <a:buAutoNum type="alphaLcParenR"/>
            </a:pPr>
            <a:r>
              <a:rPr lang="en-US" dirty="0"/>
              <a:t>Multicasting, like Publish/Subscribe, but without data persistence. </a:t>
            </a:r>
          </a:p>
          <a:p>
            <a:pPr marL="385763" indent="-385763">
              <a:buAutoNum type="alphaLcParenR"/>
            </a:pPr>
            <a:r>
              <a:rPr lang="en-US" dirty="0"/>
              <a:t>Queues, to who Data providers push data when available, and where Consumers pull data, when they are ready.</a:t>
            </a:r>
          </a:p>
        </p:txBody>
      </p:sp>
      <p:sp>
        <p:nvSpPr>
          <p:cNvPr id="3" name="Title 2">
            <a:extLst>
              <a:ext uri="{FF2B5EF4-FFF2-40B4-BE49-F238E27FC236}">
                <a16:creationId xmlns:a16="http://schemas.microsoft.com/office/drawing/2014/main" id="{0C912C70-2C8E-06A3-8D42-01B9A9835F20}"/>
              </a:ext>
            </a:extLst>
          </p:cNvPr>
          <p:cNvSpPr>
            <a:spLocks noGrp="1"/>
          </p:cNvSpPr>
          <p:nvPr>
            <p:ph type="title"/>
          </p:nvPr>
        </p:nvSpPr>
        <p:spPr/>
        <p:txBody>
          <a:bodyPr>
            <a:normAutofit/>
          </a:bodyPr>
          <a:lstStyle/>
          <a:p>
            <a:r>
              <a:rPr lang="en-US" dirty="0"/>
              <a:t>XMPP potential for the </a:t>
            </a:r>
            <a:r>
              <a:rPr lang="en-US" dirty="0" err="1"/>
              <a:t>IoT</a:t>
            </a:r>
            <a:endParaRPr lang="en-US" dirty="0"/>
          </a:p>
        </p:txBody>
      </p:sp>
    </p:spTree>
    <p:extLst>
      <p:ext uri="{BB962C8B-B14F-4D97-AF65-F5344CB8AC3E}">
        <p14:creationId xmlns:p14="http://schemas.microsoft.com/office/powerpoint/2010/main" val="2955093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6EAE7-B795-BE55-09D8-D2164EC43EB0}"/>
            </a:ext>
          </a:extLst>
        </p:cNvPr>
        <p:cNvGrpSpPr/>
        <p:nvPr/>
      </p:nvGrpSpPr>
      <p:grpSpPr>
        <a:xfrm>
          <a:off x="0" y="0"/>
          <a:ext cx="0" cy="0"/>
          <a:chOff x="0" y="0"/>
          <a:chExt cx="0" cy="0"/>
        </a:xfrm>
      </p:grpSpPr>
      <p:sp>
        <p:nvSpPr>
          <p:cNvPr id="20482" name="Rectangle 2">
            <a:extLst>
              <a:ext uri="{FF2B5EF4-FFF2-40B4-BE49-F238E27FC236}">
                <a16:creationId xmlns:a16="http://schemas.microsoft.com/office/drawing/2014/main" id="{8368BE2A-8A54-13FF-07EB-E9CA2FFF909C}"/>
              </a:ext>
            </a:extLst>
          </p:cNvPr>
          <p:cNvSpPr>
            <a:spLocks noGrp="1" noChangeArrowheads="1"/>
          </p:cNvSpPr>
          <p:nvPr>
            <p:ph type="title"/>
          </p:nvPr>
        </p:nvSpPr>
        <p:spPr/>
        <p:txBody>
          <a:bodyPr/>
          <a:lstStyle/>
          <a:p>
            <a:r>
              <a:rPr lang="en-US" altLang="en-US"/>
              <a:t>XMPP Architecture</a:t>
            </a:r>
          </a:p>
        </p:txBody>
      </p:sp>
      <p:sp>
        <p:nvSpPr>
          <p:cNvPr id="20483" name="Rectangle 3">
            <a:extLst>
              <a:ext uri="{FF2B5EF4-FFF2-40B4-BE49-F238E27FC236}">
                <a16:creationId xmlns:a16="http://schemas.microsoft.com/office/drawing/2014/main" id="{7769AD34-BD9F-E35F-E9E0-6625CAA0D612}"/>
              </a:ext>
            </a:extLst>
          </p:cNvPr>
          <p:cNvSpPr>
            <a:spLocks noGrp="1" noChangeArrowheads="1"/>
          </p:cNvSpPr>
          <p:nvPr>
            <p:ph type="body" idx="1"/>
          </p:nvPr>
        </p:nvSpPr>
        <p:spPr>
          <a:xfrm>
            <a:off x="1634728" y="1838326"/>
            <a:ext cx="6023372" cy="3394472"/>
          </a:xfrm>
        </p:spPr>
        <p:txBody>
          <a:bodyPr>
            <a:normAutofit fontScale="92500" lnSpcReduction="10000"/>
          </a:bodyPr>
          <a:lstStyle/>
          <a:p>
            <a:r>
              <a:rPr lang="en-US" altLang="en-US" sz="1500"/>
              <a:t>Addressing Scheme: </a:t>
            </a:r>
            <a:r>
              <a:rPr lang="en-US" altLang="en-US" sz="1200">
                <a:solidFill>
                  <a:srgbClr val="9194C7"/>
                </a:solidFill>
                <a:latin typeface="Courier" charset="0"/>
              </a:rPr>
              <a:t>node@domain/resource</a:t>
            </a:r>
            <a:endParaRPr lang="en-US" altLang="en-US" sz="1500"/>
          </a:p>
          <a:p>
            <a:pPr lvl="1">
              <a:spcBef>
                <a:spcPts val="450"/>
              </a:spcBef>
            </a:pPr>
            <a:r>
              <a:rPr lang="en-US" altLang="en-US" sz="1350"/>
              <a:t>JID = Jabber ID</a:t>
            </a:r>
          </a:p>
          <a:p>
            <a:pPr lvl="1">
              <a:spcBef>
                <a:spcPts val="450"/>
              </a:spcBef>
            </a:pPr>
            <a:r>
              <a:rPr lang="en-US" altLang="en-US" sz="1350"/>
              <a:t>Node: identity, e.g. user name</a:t>
            </a:r>
          </a:p>
          <a:p>
            <a:pPr lvl="1">
              <a:spcBef>
                <a:spcPts val="450"/>
              </a:spcBef>
            </a:pPr>
            <a:r>
              <a:rPr lang="en-US" altLang="en-US" sz="1350"/>
              <a:t>Domain: DNS domain name</a:t>
            </a:r>
          </a:p>
          <a:p>
            <a:pPr lvl="1">
              <a:spcBef>
                <a:spcPts val="450"/>
              </a:spcBef>
            </a:pPr>
            <a:r>
              <a:rPr lang="en-US" altLang="en-US" sz="1350"/>
              <a:t>Resource: device identifier</a:t>
            </a:r>
          </a:p>
          <a:p>
            <a:pPr lvl="1">
              <a:spcBef>
                <a:spcPts val="450"/>
              </a:spcBef>
            </a:pPr>
            <a:r>
              <a:rPr lang="en-US" altLang="en-US" sz="1200">
                <a:solidFill>
                  <a:srgbClr val="9194C7"/>
                </a:solidFill>
                <a:latin typeface="Courier" charset="0"/>
              </a:rPr>
              <a:t>node@domain</a:t>
            </a:r>
            <a:r>
              <a:rPr lang="en-US" altLang="en-US" sz="1350"/>
              <a:t> identifies a person</a:t>
            </a:r>
          </a:p>
          <a:p>
            <a:r>
              <a:rPr lang="en-US" altLang="en-US" sz="1500"/>
              <a:t>Client talks to “local” server</a:t>
            </a:r>
          </a:p>
          <a:p>
            <a:pPr lvl="1">
              <a:spcBef>
                <a:spcPts val="450"/>
              </a:spcBef>
            </a:pPr>
            <a:r>
              <a:rPr lang="en-US" altLang="en-US" sz="1350"/>
              <a:t>Wherever the user account is hosted</a:t>
            </a:r>
          </a:p>
          <a:p>
            <a:pPr lvl="1">
              <a:spcBef>
                <a:spcPts val="450"/>
              </a:spcBef>
            </a:pPr>
            <a:r>
              <a:rPr lang="en-US" altLang="en-US" sz="1350"/>
              <a:t>Tied to directory if desired</a:t>
            </a:r>
          </a:p>
          <a:p>
            <a:pPr lvl="1">
              <a:spcBef>
                <a:spcPts val="450"/>
              </a:spcBef>
            </a:pPr>
            <a:r>
              <a:rPr lang="en-US" altLang="en-US" sz="1350"/>
              <a:t>Organizational policy enforced</a:t>
            </a:r>
          </a:p>
          <a:p>
            <a:r>
              <a:rPr lang="en-US" altLang="en-US" sz="1500"/>
              <a:t>Servers talk to other servers</a:t>
            </a:r>
          </a:p>
          <a:p>
            <a:pPr lvl="1">
              <a:spcBef>
                <a:spcPts val="450"/>
              </a:spcBef>
            </a:pPr>
            <a:r>
              <a:rPr lang="en-US" altLang="en-US" sz="1350"/>
              <a:t>DNS lookup on domain portion of address</a:t>
            </a:r>
          </a:p>
          <a:p>
            <a:pPr lvl="1">
              <a:spcBef>
                <a:spcPts val="450"/>
              </a:spcBef>
            </a:pPr>
            <a:r>
              <a:rPr lang="en-US" altLang="en-US" sz="1350"/>
              <a:t>Dialback, MTLS for security</a:t>
            </a:r>
          </a:p>
          <a:p>
            <a:pPr lvl="1">
              <a:spcBef>
                <a:spcPts val="450"/>
              </a:spcBef>
            </a:pPr>
            <a:r>
              <a:rPr lang="en-US" altLang="en-US" sz="1350"/>
              <a:t>One connection for many conversations</a:t>
            </a:r>
          </a:p>
        </p:txBody>
      </p:sp>
      <p:pic>
        <p:nvPicPr>
          <p:cNvPr id="20484" name="Picture 7" descr="federation">
            <a:extLst>
              <a:ext uri="{FF2B5EF4-FFF2-40B4-BE49-F238E27FC236}">
                <a16:creationId xmlns:a16="http://schemas.microsoft.com/office/drawing/2014/main" id="{E93FB926-18D1-F0CC-CCF6-DF9BE7EA9A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7900" y="1714500"/>
            <a:ext cx="1533525" cy="3925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997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979FE-4DA9-BF23-7D7A-C3D5C1C02B9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B667686-578D-4306-550C-8A0E013E48A3}"/>
              </a:ext>
            </a:extLst>
          </p:cNvPr>
          <p:cNvSpPr txBox="1">
            <a:spLocks noGrp="1"/>
          </p:cNvSpPr>
          <p:nvPr>
            <p:ph type="title"/>
          </p:nvPr>
        </p:nvSpPr>
        <p:spPr>
          <a:xfrm>
            <a:off x="1652530" y="91306"/>
            <a:ext cx="6946259" cy="1183016"/>
          </a:xfrm>
          <a:prstGeom prst="rect">
            <a:avLst/>
          </a:prstGeom>
        </p:spPr>
        <p:txBody>
          <a:bodyPr vert="horz" wrap="square" lIns="0" tIns="13335" rIns="0" bIns="0" rtlCol="0">
            <a:spAutoFit/>
          </a:bodyPr>
          <a:lstStyle/>
          <a:p>
            <a:pPr marL="12700">
              <a:lnSpc>
                <a:spcPct val="100000"/>
              </a:lnSpc>
              <a:spcBef>
                <a:spcPts val="425"/>
              </a:spcBef>
            </a:pPr>
            <a:r>
              <a:rPr lang="en-GB" dirty="0"/>
              <a:t>IoT</a:t>
            </a:r>
            <a:r>
              <a:rPr lang="en-GB" spc="-35" dirty="0"/>
              <a:t> </a:t>
            </a:r>
            <a:r>
              <a:rPr lang="en-GB" spc="-5" dirty="0"/>
              <a:t>Harmonization</a:t>
            </a:r>
            <a:br>
              <a:rPr lang="en-GB" dirty="0"/>
            </a:br>
            <a:r>
              <a:rPr lang="en-GB" sz="3200" dirty="0"/>
              <a:t>Using</a:t>
            </a:r>
            <a:r>
              <a:rPr lang="en-GB" sz="3200" spc="-55" dirty="0"/>
              <a:t> </a:t>
            </a:r>
            <a:r>
              <a:rPr lang="en-GB" sz="3200" dirty="0"/>
              <a:t>XMPP</a:t>
            </a:r>
            <a:endParaRPr spc="-5" dirty="0"/>
          </a:p>
        </p:txBody>
      </p:sp>
      <p:sp>
        <p:nvSpPr>
          <p:cNvPr id="3" name="object 3">
            <a:extLst>
              <a:ext uri="{FF2B5EF4-FFF2-40B4-BE49-F238E27FC236}">
                <a16:creationId xmlns:a16="http://schemas.microsoft.com/office/drawing/2014/main" id="{C2B25C6B-7B77-75EC-D694-54ECC0DBBC79}"/>
              </a:ext>
            </a:extLst>
          </p:cNvPr>
          <p:cNvSpPr txBox="1"/>
          <p:nvPr/>
        </p:nvSpPr>
        <p:spPr>
          <a:xfrm>
            <a:off x="4019550" y="2853689"/>
            <a:ext cx="1386840" cy="1027430"/>
          </a:xfrm>
          <a:prstGeom prst="rect">
            <a:avLst/>
          </a:prstGeom>
          <a:solidFill>
            <a:srgbClr val="336699"/>
          </a:solidFill>
          <a:ln w="25907">
            <a:solidFill>
              <a:srgbClr val="22486E"/>
            </a:solidFill>
          </a:ln>
        </p:spPr>
        <p:txBody>
          <a:bodyPr vert="horz" wrap="square" lIns="0" tIns="5080" rIns="0" bIns="0" rtlCol="0">
            <a:spAutoFit/>
          </a:bodyPr>
          <a:lstStyle/>
          <a:p>
            <a:pPr>
              <a:lnSpc>
                <a:spcPct val="100000"/>
              </a:lnSpc>
              <a:spcBef>
                <a:spcPts val="40"/>
              </a:spcBef>
            </a:pPr>
            <a:endParaRPr sz="2500">
              <a:latin typeface="Times New Roman"/>
              <a:cs typeface="Times New Roman"/>
            </a:endParaRPr>
          </a:p>
          <a:p>
            <a:pPr marL="363855">
              <a:lnSpc>
                <a:spcPct val="100000"/>
              </a:lnSpc>
            </a:pPr>
            <a:r>
              <a:rPr sz="1800" i="1" spc="-5" dirty="0">
                <a:solidFill>
                  <a:srgbClr val="FFFFFF"/>
                </a:solidFill>
                <a:latin typeface="Arial"/>
                <a:cs typeface="Arial"/>
              </a:rPr>
              <a:t>Bridge</a:t>
            </a:r>
            <a:endParaRPr sz="1800">
              <a:latin typeface="Arial"/>
              <a:cs typeface="Arial"/>
            </a:endParaRPr>
          </a:p>
        </p:txBody>
      </p:sp>
      <p:sp>
        <p:nvSpPr>
          <p:cNvPr id="4" name="object 4">
            <a:extLst>
              <a:ext uri="{FF2B5EF4-FFF2-40B4-BE49-F238E27FC236}">
                <a16:creationId xmlns:a16="http://schemas.microsoft.com/office/drawing/2014/main" id="{5B1B3010-2530-2508-5FCA-BDF8298EE213}"/>
              </a:ext>
            </a:extLst>
          </p:cNvPr>
          <p:cNvSpPr txBox="1"/>
          <p:nvPr/>
        </p:nvSpPr>
        <p:spPr>
          <a:xfrm>
            <a:off x="778001" y="2849117"/>
            <a:ext cx="1386840" cy="1027430"/>
          </a:xfrm>
          <a:prstGeom prst="rect">
            <a:avLst/>
          </a:prstGeom>
          <a:solidFill>
            <a:srgbClr val="336699"/>
          </a:solidFill>
          <a:ln w="25908">
            <a:solidFill>
              <a:srgbClr val="22486E"/>
            </a:solidFill>
          </a:ln>
        </p:spPr>
        <p:txBody>
          <a:bodyPr vert="horz" wrap="square" lIns="0" tIns="6350" rIns="0" bIns="0" rtlCol="0">
            <a:spAutoFit/>
          </a:bodyPr>
          <a:lstStyle/>
          <a:p>
            <a:pPr>
              <a:lnSpc>
                <a:spcPct val="100000"/>
              </a:lnSpc>
              <a:spcBef>
                <a:spcPts val="50"/>
              </a:spcBef>
            </a:pPr>
            <a:endParaRPr sz="1550">
              <a:latin typeface="Times New Roman"/>
              <a:cs typeface="Times New Roman"/>
            </a:endParaRPr>
          </a:p>
          <a:p>
            <a:pPr marL="372745">
              <a:lnSpc>
                <a:spcPct val="100000"/>
              </a:lnSpc>
              <a:spcBef>
                <a:spcPts val="5"/>
              </a:spcBef>
            </a:pPr>
            <a:r>
              <a:rPr sz="1800" i="1" dirty="0">
                <a:solidFill>
                  <a:srgbClr val="FFFFFF"/>
                </a:solidFill>
                <a:latin typeface="Arial"/>
                <a:cs typeface="Arial"/>
              </a:rPr>
              <a:t>XMPP</a:t>
            </a:r>
            <a:endParaRPr sz="1800">
              <a:latin typeface="Arial"/>
              <a:cs typeface="Arial"/>
            </a:endParaRPr>
          </a:p>
          <a:p>
            <a:pPr marL="355600">
              <a:lnSpc>
                <a:spcPct val="100000"/>
              </a:lnSpc>
            </a:pPr>
            <a:r>
              <a:rPr sz="1800" i="1" spc="-5" dirty="0">
                <a:solidFill>
                  <a:srgbClr val="FFFFFF"/>
                </a:solidFill>
                <a:latin typeface="Arial"/>
                <a:cs typeface="Arial"/>
              </a:rPr>
              <a:t>Broker</a:t>
            </a:r>
            <a:endParaRPr sz="1800">
              <a:latin typeface="Arial"/>
              <a:cs typeface="Arial"/>
            </a:endParaRPr>
          </a:p>
        </p:txBody>
      </p:sp>
      <p:sp>
        <p:nvSpPr>
          <p:cNvPr id="5" name="object 5">
            <a:extLst>
              <a:ext uri="{FF2B5EF4-FFF2-40B4-BE49-F238E27FC236}">
                <a16:creationId xmlns:a16="http://schemas.microsoft.com/office/drawing/2014/main" id="{5344CB3E-173C-A11E-F0DD-821845D07E29}"/>
              </a:ext>
            </a:extLst>
          </p:cNvPr>
          <p:cNvSpPr/>
          <p:nvPr/>
        </p:nvSpPr>
        <p:spPr>
          <a:xfrm>
            <a:off x="2164079" y="3324097"/>
            <a:ext cx="1855470" cy="76200"/>
          </a:xfrm>
          <a:custGeom>
            <a:avLst/>
            <a:gdLst/>
            <a:ahLst/>
            <a:cxnLst/>
            <a:rect l="l" t="t" r="r" b="b"/>
            <a:pathLst>
              <a:path w="1855470" h="76200">
                <a:moveTo>
                  <a:pt x="76326" y="0"/>
                </a:moveTo>
                <a:lnTo>
                  <a:pt x="0" y="37846"/>
                </a:lnTo>
                <a:lnTo>
                  <a:pt x="76072" y="76200"/>
                </a:lnTo>
                <a:lnTo>
                  <a:pt x="76179" y="44355"/>
                </a:lnTo>
                <a:lnTo>
                  <a:pt x="63500" y="44323"/>
                </a:lnTo>
                <a:lnTo>
                  <a:pt x="63500" y="31623"/>
                </a:lnTo>
                <a:lnTo>
                  <a:pt x="76221" y="31623"/>
                </a:lnTo>
                <a:lnTo>
                  <a:pt x="76326" y="0"/>
                </a:lnTo>
                <a:close/>
              </a:path>
              <a:path w="1855470" h="76200">
                <a:moveTo>
                  <a:pt x="76221" y="31655"/>
                </a:moveTo>
                <a:lnTo>
                  <a:pt x="76179" y="44355"/>
                </a:lnTo>
                <a:lnTo>
                  <a:pt x="1855216" y="48894"/>
                </a:lnTo>
                <a:lnTo>
                  <a:pt x="1855216" y="36194"/>
                </a:lnTo>
                <a:lnTo>
                  <a:pt x="76221" y="31655"/>
                </a:lnTo>
                <a:close/>
              </a:path>
              <a:path w="1855470" h="76200">
                <a:moveTo>
                  <a:pt x="63500" y="31623"/>
                </a:moveTo>
                <a:lnTo>
                  <a:pt x="63500" y="44323"/>
                </a:lnTo>
                <a:lnTo>
                  <a:pt x="76179" y="44355"/>
                </a:lnTo>
                <a:lnTo>
                  <a:pt x="76221" y="31655"/>
                </a:lnTo>
                <a:lnTo>
                  <a:pt x="63500" y="31623"/>
                </a:lnTo>
                <a:close/>
              </a:path>
              <a:path w="1855470" h="76200">
                <a:moveTo>
                  <a:pt x="76221" y="31623"/>
                </a:moveTo>
                <a:lnTo>
                  <a:pt x="63500" y="31623"/>
                </a:lnTo>
                <a:lnTo>
                  <a:pt x="76221" y="31655"/>
                </a:lnTo>
                <a:close/>
              </a:path>
            </a:pathLst>
          </a:custGeom>
          <a:solidFill>
            <a:srgbClr val="2E6397"/>
          </a:solidFill>
        </p:spPr>
        <p:txBody>
          <a:bodyPr wrap="square" lIns="0" tIns="0" rIns="0" bIns="0" rtlCol="0"/>
          <a:lstStyle/>
          <a:p>
            <a:endParaRPr/>
          </a:p>
        </p:txBody>
      </p:sp>
      <p:grpSp>
        <p:nvGrpSpPr>
          <p:cNvPr id="6" name="object 6">
            <a:extLst>
              <a:ext uri="{FF2B5EF4-FFF2-40B4-BE49-F238E27FC236}">
                <a16:creationId xmlns:a16="http://schemas.microsoft.com/office/drawing/2014/main" id="{F0C7CA53-9B66-BC8E-9203-3AC4381DDBE0}"/>
              </a:ext>
            </a:extLst>
          </p:cNvPr>
          <p:cNvGrpSpPr/>
          <p:nvPr/>
        </p:nvGrpSpPr>
        <p:grpSpPr>
          <a:xfrm>
            <a:off x="7437119" y="2755392"/>
            <a:ext cx="1286510" cy="1285240"/>
            <a:chOff x="7437119" y="2755392"/>
            <a:chExt cx="1286510" cy="1285240"/>
          </a:xfrm>
        </p:grpSpPr>
        <p:pic>
          <p:nvPicPr>
            <p:cNvPr id="7" name="object 7">
              <a:extLst>
                <a:ext uri="{FF2B5EF4-FFF2-40B4-BE49-F238E27FC236}">
                  <a16:creationId xmlns:a16="http://schemas.microsoft.com/office/drawing/2014/main" id="{2EC12EC4-7231-52B2-6D0A-A8673B5D9B83}"/>
                </a:ext>
              </a:extLst>
            </p:cNvPr>
            <p:cNvPicPr/>
            <p:nvPr/>
          </p:nvPicPr>
          <p:blipFill>
            <a:blip r:embed="rId2" cstate="print"/>
            <a:stretch>
              <a:fillRect/>
            </a:stretch>
          </p:blipFill>
          <p:spPr>
            <a:xfrm>
              <a:off x="7437119" y="2755392"/>
              <a:ext cx="1286255" cy="1284731"/>
            </a:xfrm>
            <a:prstGeom prst="rect">
              <a:avLst/>
            </a:prstGeom>
          </p:spPr>
        </p:pic>
        <p:pic>
          <p:nvPicPr>
            <p:cNvPr id="8" name="object 8">
              <a:extLst>
                <a:ext uri="{FF2B5EF4-FFF2-40B4-BE49-F238E27FC236}">
                  <a16:creationId xmlns:a16="http://schemas.microsoft.com/office/drawing/2014/main" id="{F33EF53E-DF7F-90EC-F71E-D8E336B4057C}"/>
                </a:ext>
              </a:extLst>
            </p:cNvPr>
            <p:cNvPicPr/>
            <p:nvPr/>
          </p:nvPicPr>
          <p:blipFill>
            <a:blip r:embed="rId3" cstate="print"/>
            <a:stretch>
              <a:fillRect/>
            </a:stretch>
          </p:blipFill>
          <p:spPr>
            <a:xfrm>
              <a:off x="7604759" y="3051048"/>
              <a:ext cx="955548" cy="755903"/>
            </a:xfrm>
            <a:prstGeom prst="rect">
              <a:avLst/>
            </a:prstGeom>
          </p:spPr>
        </p:pic>
        <p:pic>
          <p:nvPicPr>
            <p:cNvPr id="9" name="object 9">
              <a:extLst>
                <a:ext uri="{FF2B5EF4-FFF2-40B4-BE49-F238E27FC236}">
                  <a16:creationId xmlns:a16="http://schemas.microsoft.com/office/drawing/2014/main" id="{6A0E8019-1253-FD15-55F0-FD682C8E51FE}"/>
                </a:ext>
              </a:extLst>
            </p:cNvPr>
            <p:cNvPicPr/>
            <p:nvPr/>
          </p:nvPicPr>
          <p:blipFill>
            <a:blip r:embed="rId4" cstate="print"/>
            <a:stretch>
              <a:fillRect/>
            </a:stretch>
          </p:blipFill>
          <p:spPr>
            <a:xfrm>
              <a:off x="7484363" y="2782824"/>
              <a:ext cx="1191767" cy="1190244"/>
            </a:xfrm>
            <a:prstGeom prst="rect">
              <a:avLst/>
            </a:prstGeom>
          </p:spPr>
        </p:pic>
        <p:sp>
          <p:nvSpPr>
            <p:cNvPr id="10" name="object 10">
              <a:extLst>
                <a:ext uri="{FF2B5EF4-FFF2-40B4-BE49-F238E27FC236}">
                  <a16:creationId xmlns:a16="http://schemas.microsoft.com/office/drawing/2014/main" id="{EBB2DCBC-F6AC-08D8-A57D-3D32810DEA07}"/>
                </a:ext>
              </a:extLst>
            </p:cNvPr>
            <p:cNvSpPr/>
            <p:nvPr/>
          </p:nvSpPr>
          <p:spPr>
            <a:xfrm>
              <a:off x="7484363" y="2782824"/>
              <a:ext cx="1191895" cy="1190625"/>
            </a:xfrm>
            <a:custGeom>
              <a:avLst/>
              <a:gdLst/>
              <a:ahLst/>
              <a:cxnLst/>
              <a:rect l="l" t="t" r="r" b="b"/>
              <a:pathLst>
                <a:path w="1191895" h="1190625">
                  <a:moveTo>
                    <a:pt x="0" y="595122"/>
                  </a:moveTo>
                  <a:lnTo>
                    <a:pt x="1975" y="546312"/>
                  </a:lnTo>
                  <a:lnTo>
                    <a:pt x="7800" y="498590"/>
                  </a:lnTo>
                  <a:lnTo>
                    <a:pt x="17320" y="452107"/>
                  </a:lnTo>
                  <a:lnTo>
                    <a:pt x="30382" y="407017"/>
                  </a:lnTo>
                  <a:lnTo>
                    <a:pt x="46833" y="363474"/>
                  </a:lnTo>
                  <a:lnTo>
                    <a:pt x="66519" y="321629"/>
                  </a:lnTo>
                  <a:lnTo>
                    <a:pt x="89286" y="281637"/>
                  </a:lnTo>
                  <a:lnTo>
                    <a:pt x="114982" y="243651"/>
                  </a:lnTo>
                  <a:lnTo>
                    <a:pt x="143453" y="207823"/>
                  </a:lnTo>
                  <a:lnTo>
                    <a:pt x="174545" y="174307"/>
                  </a:lnTo>
                  <a:lnTo>
                    <a:pt x="208105" y="143256"/>
                  </a:lnTo>
                  <a:lnTo>
                    <a:pt x="243980" y="114824"/>
                  </a:lnTo>
                  <a:lnTo>
                    <a:pt x="282015" y="89163"/>
                  </a:lnTo>
                  <a:lnTo>
                    <a:pt x="322058" y="66426"/>
                  </a:lnTo>
                  <a:lnTo>
                    <a:pt x="363956" y="46767"/>
                  </a:lnTo>
                  <a:lnTo>
                    <a:pt x="407554" y="30339"/>
                  </a:lnTo>
                  <a:lnTo>
                    <a:pt x="452699" y="17295"/>
                  </a:lnTo>
                  <a:lnTo>
                    <a:pt x="499238" y="7789"/>
                  </a:lnTo>
                  <a:lnTo>
                    <a:pt x="547017" y="1972"/>
                  </a:lnTo>
                  <a:lnTo>
                    <a:pt x="595883" y="0"/>
                  </a:lnTo>
                  <a:lnTo>
                    <a:pt x="644750" y="1972"/>
                  </a:lnTo>
                  <a:lnTo>
                    <a:pt x="692529" y="7789"/>
                  </a:lnTo>
                  <a:lnTo>
                    <a:pt x="739068" y="17295"/>
                  </a:lnTo>
                  <a:lnTo>
                    <a:pt x="784213" y="30339"/>
                  </a:lnTo>
                  <a:lnTo>
                    <a:pt x="827811" y="46767"/>
                  </a:lnTo>
                  <a:lnTo>
                    <a:pt x="869709" y="66426"/>
                  </a:lnTo>
                  <a:lnTo>
                    <a:pt x="909752" y="89163"/>
                  </a:lnTo>
                  <a:lnTo>
                    <a:pt x="947787" y="114824"/>
                  </a:lnTo>
                  <a:lnTo>
                    <a:pt x="983662" y="143256"/>
                  </a:lnTo>
                  <a:lnTo>
                    <a:pt x="1017222" y="174307"/>
                  </a:lnTo>
                  <a:lnTo>
                    <a:pt x="1048314" y="207823"/>
                  </a:lnTo>
                  <a:lnTo>
                    <a:pt x="1076785" y="243651"/>
                  </a:lnTo>
                  <a:lnTo>
                    <a:pt x="1102481" y="281637"/>
                  </a:lnTo>
                  <a:lnTo>
                    <a:pt x="1125248" y="321629"/>
                  </a:lnTo>
                  <a:lnTo>
                    <a:pt x="1144934" y="363474"/>
                  </a:lnTo>
                  <a:lnTo>
                    <a:pt x="1161385" y="407017"/>
                  </a:lnTo>
                  <a:lnTo>
                    <a:pt x="1174447" y="452107"/>
                  </a:lnTo>
                  <a:lnTo>
                    <a:pt x="1183967" y="498590"/>
                  </a:lnTo>
                  <a:lnTo>
                    <a:pt x="1189792" y="546312"/>
                  </a:lnTo>
                  <a:lnTo>
                    <a:pt x="1191767" y="595122"/>
                  </a:lnTo>
                  <a:lnTo>
                    <a:pt x="1189792" y="643931"/>
                  </a:lnTo>
                  <a:lnTo>
                    <a:pt x="1183967" y="691653"/>
                  </a:lnTo>
                  <a:lnTo>
                    <a:pt x="1174447" y="738136"/>
                  </a:lnTo>
                  <a:lnTo>
                    <a:pt x="1161385" y="783226"/>
                  </a:lnTo>
                  <a:lnTo>
                    <a:pt x="1144934" y="826769"/>
                  </a:lnTo>
                  <a:lnTo>
                    <a:pt x="1125248" y="868614"/>
                  </a:lnTo>
                  <a:lnTo>
                    <a:pt x="1102481" y="908606"/>
                  </a:lnTo>
                  <a:lnTo>
                    <a:pt x="1076785" y="946592"/>
                  </a:lnTo>
                  <a:lnTo>
                    <a:pt x="1048314" y="982420"/>
                  </a:lnTo>
                  <a:lnTo>
                    <a:pt x="1017222" y="1015936"/>
                  </a:lnTo>
                  <a:lnTo>
                    <a:pt x="983662" y="1046987"/>
                  </a:lnTo>
                  <a:lnTo>
                    <a:pt x="947787" y="1075419"/>
                  </a:lnTo>
                  <a:lnTo>
                    <a:pt x="909752" y="1101080"/>
                  </a:lnTo>
                  <a:lnTo>
                    <a:pt x="869709" y="1123817"/>
                  </a:lnTo>
                  <a:lnTo>
                    <a:pt x="827811" y="1143476"/>
                  </a:lnTo>
                  <a:lnTo>
                    <a:pt x="784213" y="1159904"/>
                  </a:lnTo>
                  <a:lnTo>
                    <a:pt x="739068" y="1172948"/>
                  </a:lnTo>
                  <a:lnTo>
                    <a:pt x="692529" y="1182454"/>
                  </a:lnTo>
                  <a:lnTo>
                    <a:pt x="644750" y="1188271"/>
                  </a:lnTo>
                  <a:lnTo>
                    <a:pt x="595883" y="1190244"/>
                  </a:lnTo>
                  <a:lnTo>
                    <a:pt x="547017" y="1188271"/>
                  </a:lnTo>
                  <a:lnTo>
                    <a:pt x="499238" y="1182454"/>
                  </a:lnTo>
                  <a:lnTo>
                    <a:pt x="452699" y="1172948"/>
                  </a:lnTo>
                  <a:lnTo>
                    <a:pt x="407554" y="1159904"/>
                  </a:lnTo>
                  <a:lnTo>
                    <a:pt x="363956" y="1143476"/>
                  </a:lnTo>
                  <a:lnTo>
                    <a:pt x="322058" y="1123817"/>
                  </a:lnTo>
                  <a:lnTo>
                    <a:pt x="282015" y="1101080"/>
                  </a:lnTo>
                  <a:lnTo>
                    <a:pt x="243980" y="1075419"/>
                  </a:lnTo>
                  <a:lnTo>
                    <a:pt x="208105" y="1046987"/>
                  </a:lnTo>
                  <a:lnTo>
                    <a:pt x="174545" y="1015936"/>
                  </a:lnTo>
                  <a:lnTo>
                    <a:pt x="143453" y="982420"/>
                  </a:lnTo>
                  <a:lnTo>
                    <a:pt x="114982" y="946592"/>
                  </a:lnTo>
                  <a:lnTo>
                    <a:pt x="89286" y="908606"/>
                  </a:lnTo>
                  <a:lnTo>
                    <a:pt x="66519" y="868614"/>
                  </a:lnTo>
                  <a:lnTo>
                    <a:pt x="46833" y="826770"/>
                  </a:lnTo>
                  <a:lnTo>
                    <a:pt x="30382" y="783226"/>
                  </a:lnTo>
                  <a:lnTo>
                    <a:pt x="17320" y="738136"/>
                  </a:lnTo>
                  <a:lnTo>
                    <a:pt x="7800" y="691653"/>
                  </a:lnTo>
                  <a:lnTo>
                    <a:pt x="1975" y="643931"/>
                  </a:lnTo>
                  <a:lnTo>
                    <a:pt x="0" y="595122"/>
                  </a:lnTo>
                  <a:close/>
                </a:path>
              </a:pathLst>
            </a:custGeom>
            <a:ln w="9144">
              <a:solidFill>
                <a:srgbClr val="2E6397"/>
              </a:solidFill>
            </a:ln>
          </p:spPr>
          <p:txBody>
            <a:bodyPr wrap="square" lIns="0" tIns="0" rIns="0" bIns="0" rtlCol="0"/>
            <a:lstStyle/>
            <a:p>
              <a:endParaRPr/>
            </a:p>
          </p:txBody>
        </p:sp>
      </p:grpSp>
      <p:sp>
        <p:nvSpPr>
          <p:cNvPr id="11" name="object 11">
            <a:extLst>
              <a:ext uri="{FF2B5EF4-FFF2-40B4-BE49-F238E27FC236}">
                <a16:creationId xmlns:a16="http://schemas.microsoft.com/office/drawing/2014/main" id="{E683C626-5D6C-4004-34DB-7CA5C5C6BC7C}"/>
              </a:ext>
            </a:extLst>
          </p:cNvPr>
          <p:cNvSpPr txBox="1"/>
          <p:nvPr/>
        </p:nvSpPr>
        <p:spPr>
          <a:xfrm>
            <a:off x="7757921" y="3117849"/>
            <a:ext cx="647065" cy="513080"/>
          </a:xfrm>
          <a:prstGeom prst="rect">
            <a:avLst/>
          </a:prstGeom>
        </p:spPr>
        <p:txBody>
          <a:bodyPr vert="horz" wrap="square" lIns="0" tIns="12065" rIns="0" bIns="0" rtlCol="0">
            <a:spAutoFit/>
          </a:bodyPr>
          <a:lstStyle/>
          <a:p>
            <a:pPr marL="60960">
              <a:lnSpc>
                <a:spcPct val="100000"/>
              </a:lnSpc>
              <a:spcBef>
                <a:spcPts val="95"/>
              </a:spcBef>
            </a:pPr>
            <a:r>
              <a:rPr sz="1600" i="1" spc="-5" dirty="0">
                <a:latin typeface="Arial"/>
                <a:cs typeface="Arial"/>
              </a:rPr>
              <a:t>CoAP</a:t>
            </a:r>
            <a:endParaRPr sz="1600">
              <a:latin typeface="Arial"/>
              <a:cs typeface="Arial"/>
            </a:endParaRPr>
          </a:p>
          <a:p>
            <a:pPr marL="12700">
              <a:lnSpc>
                <a:spcPct val="100000"/>
              </a:lnSpc>
            </a:pPr>
            <a:r>
              <a:rPr sz="1600" i="1" spc="-5" dirty="0">
                <a:latin typeface="Arial"/>
                <a:cs typeface="Arial"/>
              </a:rPr>
              <a:t>Device</a:t>
            </a:r>
            <a:endParaRPr sz="1600">
              <a:latin typeface="Arial"/>
              <a:cs typeface="Arial"/>
            </a:endParaRPr>
          </a:p>
        </p:txBody>
      </p:sp>
      <p:grpSp>
        <p:nvGrpSpPr>
          <p:cNvPr id="12" name="object 12">
            <a:extLst>
              <a:ext uri="{FF2B5EF4-FFF2-40B4-BE49-F238E27FC236}">
                <a16:creationId xmlns:a16="http://schemas.microsoft.com/office/drawing/2014/main" id="{FC1EACB1-FA79-3257-F083-934982CD62F0}"/>
              </a:ext>
            </a:extLst>
          </p:cNvPr>
          <p:cNvGrpSpPr/>
          <p:nvPr/>
        </p:nvGrpSpPr>
        <p:grpSpPr>
          <a:xfrm>
            <a:off x="7437119" y="1429511"/>
            <a:ext cx="1286510" cy="1286510"/>
            <a:chOff x="7437119" y="1429511"/>
            <a:chExt cx="1286510" cy="1286510"/>
          </a:xfrm>
        </p:grpSpPr>
        <p:pic>
          <p:nvPicPr>
            <p:cNvPr id="13" name="object 13">
              <a:extLst>
                <a:ext uri="{FF2B5EF4-FFF2-40B4-BE49-F238E27FC236}">
                  <a16:creationId xmlns:a16="http://schemas.microsoft.com/office/drawing/2014/main" id="{AF59E01D-EE1F-A498-9EC4-4A0C7AE21127}"/>
                </a:ext>
              </a:extLst>
            </p:cNvPr>
            <p:cNvPicPr/>
            <p:nvPr/>
          </p:nvPicPr>
          <p:blipFill>
            <a:blip r:embed="rId5" cstate="print"/>
            <a:stretch>
              <a:fillRect/>
            </a:stretch>
          </p:blipFill>
          <p:spPr>
            <a:xfrm>
              <a:off x="7437119" y="1429511"/>
              <a:ext cx="1286255" cy="1286256"/>
            </a:xfrm>
            <a:prstGeom prst="rect">
              <a:avLst/>
            </a:prstGeom>
          </p:spPr>
        </p:pic>
        <p:pic>
          <p:nvPicPr>
            <p:cNvPr id="14" name="object 14">
              <a:extLst>
                <a:ext uri="{FF2B5EF4-FFF2-40B4-BE49-F238E27FC236}">
                  <a16:creationId xmlns:a16="http://schemas.microsoft.com/office/drawing/2014/main" id="{2B5FE0E5-9FAA-BA52-B873-F97AE9B6B16B}"/>
                </a:ext>
              </a:extLst>
            </p:cNvPr>
            <p:cNvPicPr/>
            <p:nvPr/>
          </p:nvPicPr>
          <p:blipFill>
            <a:blip r:embed="rId6" cstate="print"/>
            <a:stretch>
              <a:fillRect/>
            </a:stretch>
          </p:blipFill>
          <p:spPr>
            <a:xfrm>
              <a:off x="7604759" y="1725167"/>
              <a:ext cx="955548" cy="755903"/>
            </a:xfrm>
            <a:prstGeom prst="rect">
              <a:avLst/>
            </a:prstGeom>
          </p:spPr>
        </p:pic>
        <p:pic>
          <p:nvPicPr>
            <p:cNvPr id="15" name="object 15">
              <a:extLst>
                <a:ext uri="{FF2B5EF4-FFF2-40B4-BE49-F238E27FC236}">
                  <a16:creationId xmlns:a16="http://schemas.microsoft.com/office/drawing/2014/main" id="{4DA3A907-9926-40A6-F64B-5F1AF794AACE}"/>
                </a:ext>
              </a:extLst>
            </p:cNvPr>
            <p:cNvPicPr/>
            <p:nvPr/>
          </p:nvPicPr>
          <p:blipFill>
            <a:blip r:embed="rId7" cstate="print"/>
            <a:stretch>
              <a:fillRect/>
            </a:stretch>
          </p:blipFill>
          <p:spPr>
            <a:xfrm>
              <a:off x="7484363" y="1456943"/>
              <a:ext cx="1191767" cy="1191767"/>
            </a:xfrm>
            <a:prstGeom prst="rect">
              <a:avLst/>
            </a:prstGeom>
          </p:spPr>
        </p:pic>
        <p:sp>
          <p:nvSpPr>
            <p:cNvPr id="16" name="object 16">
              <a:extLst>
                <a:ext uri="{FF2B5EF4-FFF2-40B4-BE49-F238E27FC236}">
                  <a16:creationId xmlns:a16="http://schemas.microsoft.com/office/drawing/2014/main" id="{C854079C-994F-686C-DFCA-FA93E514BDA2}"/>
                </a:ext>
              </a:extLst>
            </p:cNvPr>
            <p:cNvSpPr/>
            <p:nvPr/>
          </p:nvSpPr>
          <p:spPr>
            <a:xfrm>
              <a:off x="7484363" y="1456943"/>
              <a:ext cx="1191895" cy="1191895"/>
            </a:xfrm>
            <a:custGeom>
              <a:avLst/>
              <a:gdLst/>
              <a:ahLst/>
              <a:cxnLst/>
              <a:rect l="l" t="t" r="r" b="b"/>
              <a:pathLst>
                <a:path w="1191895" h="1191895">
                  <a:moveTo>
                    <a:pt x="0" y="595883"/>
                  </a:moveTo>
                  <a:lnTo>
                    <a:pt x="1975" y="547017"/>
                  </a:lnTo>
                  <a:lnTo>
                    <a:pt x="7800" y="499238"/>
                  </a:lnTo>
                  <a:lnTo>
                    <a:pt x="17320" y="452699"/>
                  </a:lnTo>
                  <a:lnTo>
                    <a:pt x="30382" y="407554"/>
                  </a:lnTo>
                  <a:lnTo>
                    <a:pt x="46833" y="363956"/>
                  </a:lnTo>
                  <a:lnTo>
                    <a:pt x="66519" y="322058"/>
                  </a:lnTo>
                  <a:lnTo>
                    <a:pt x="89286" y="282015"/>
                  </a:lnTo>
                  <a:lnTo>
                    <a:pt x="114982" y="243980"/>
                  </a:lnTo>
                  <a:lnTo>
                    <a:pt x="143453" y="208105"/>
                  </a:lnTo>
                  <a:lnTo>
                    <a:pt x="174545" y="174545"/>
                  </a:lnTo>
                  <a:lnTo>
                    <a:pt x="208105" y="143453"/>
                  </a:lnTo>
                  <a:lnTo>
                    <a:pt x="243980" y="114982"/>
                  </a:lnTo>
                  <a:lnTo>
                    <a:pt x="282015" y="89286"/>
                  </a:lnTo>
                  <a:lnTo>
                    <a:pt x="322058" y="66519"/>
                  </a:lnTo>
                  <a:lnTo>
                    <a:pt x="363956" y="46833"/>
                  </a:lnTo>
                  <a:lnTo>
                    <a:pt x="407554" y="30382"/>
                  </a:lnTo>
                  <a:lnTo>
                    <a:pt x="452699" y="17320"/>
                  </a:lnTo>
                  <a:lnTo>
                    <a:pt x="499238" y="7800"/>
                  </a:lnTo>
                  <a:lnTo>
                    <a:pt x="547017" y="1975"/>
                  </a:lnTo>
                  <a:lnTo>
                    <a:pt x="595883" y="0"/>
                  </a:lnTo>
                  <a:lnTo>
                    <a:pt x="644750" y="1975"/>
                  </a:lnTo>
                  <a:lnTo>
                    <a:pt x="692529" y="7800"/>
                  </a:lnTo>
                  <a:lnTo>
                    <a:pt x="739068" y="17320"/>
                  </a:lnTo>
                  <a:lnTo>
                    <a:pt x="784213" y="30382"/>
                  </a:lnTo>
                  <a:lnTo>
                    <a:pt x="827811" y="46833"/>
                  </a:lnTo>
                  <a:lnTo>
                    <a:pt x="869709" y="66519"/>
                  </a:lnTo>
                  <a:lnTo>
                    <a:pt x="909752" y="89286"/>
                  </a:lnTo>
                  <a:lnTo>
                    <a:pt x="947787" y="114982"/>
                  </a:lnTo>
                  <a:lnTo>
                    <a:pt x="983662" y="143453"/>
                  </a:lnTo>
                  <a:lnTo>
                    <a:pt x="1017222" y="174545"/>
                  </a:lnTo>
                  <a:lnTo>
                    <a:pt x="1048314" y="208105"/>
                  </a:lnTo>
                  <a:lnTo>
                    <a:pt x="1076785" y="243980"/>
                  </a:lnTo>
                  <a:lnTo>
                    <a:pt x="1102481" y="282015"/>
                  </a:lnTo>
                  <a:lnTo>
                    <a:pt x="1125248" y="322058"/>
                  </a:lnTo>
                  <a:lnTo>
                    <a:pt x="1144934" y="363956"/>
                  </a:lnTo>
                  <a:lnTo>
                    <a:pt x="1161385" y="407554"/>
                  </a:lnTo>
                  <a:lnTo>
                    <a:pt x="1174447" y="452699"/>
                  </a:lnTo>
                  <a:lnTo>
                    <a:pt x="1183967" y="499238"/>
                  </a:lnTo>
                  <a:lnTo>
                    <a:pt x="1189792" y="547017"/>
                  </a:lnTo>
                  <a:lnTo>
                    <a:pt x="1191767" y="595883"/>
                  </a:lnTo>
                  <a:lnTo>
                    <a:pt x="1189792" y="644750"/>
                  </a:lnTo>
                  <a:lnTo>
                    <a:pt x="1183967" y="692529"/>
                  </a:lnTo>
                  <a:lnTo>
                    <a:pt x="1174447" y="739068"/>
                  </a:lnTo>
                  <a:lnTo>
                    <a:pt x="1161385" y="784213"/>
                  </a:lnTo>
                  <a:lnTo>
                    <a:pt x="1144934" y="827811"/>
                  </a:lnTo>
                  <a:lnTo>
                    <a:pt x="1125248" y="869709"/>
                  </a:lnTo>
                  <a:lnTo>
                    <a:pt x="1102481" y="909752"/>
                  </a:lnTo>
                  <a:lnTo>
                    <a:pt x="1076785" y="947787"/>
                  </a:lnTo>
                  <a:lnTo>
                    <a:pt x="1048314" y="983662"/>
                  </a:lnTo>
                  <a:lnTo>
                    <a:pt x="1017222" y="1017222"/>
                  </a:lnTo>
                  <a:lnTo>
                    <a:pt x="983662" y="1048314"/>
                  </a:lnTo>
                  <a:lnTo>
                    <a:pt x="947787" y="1076785"/>
                  </a:lnTo>
                  <a:lnTo>
                    <a:pt x="909752" y="1102481"/>
                  </a:lnTo>
                  <a:lnTo>
                    <a:pt x="869709" y="1125248"/>
                  </a:lnTo>
                  <a:lnTo>
                    <a:pt x="827811" y="1144934"/>
                  </a:lnTo>
                  <a:lnTo>
                    <a:pt x="784213" y="1161385"/>
                  </a:lnTo>
                  <a:lnTo>
                    <a:pt x="739068" y="1174447"/>
                  </a:lnTo>
                  <a:lnTo>
                    <a:pt x="692529" y="1183967"/>
                  </a:lnTo>
                  <a:lnTo>
                    <a:pt x="644750" y="1189792"/>
                  </a:lnTo>
                  <a:lnTo>
                    <a:pt x="595883" y="1191767"/>
                  </a:lnTo>
                  <a:lnTo>
                    <a:pt x="547017" y="1189792"/>
                  </a:lnTo>
                  <a:lnTo>
                    <a:pt x="499238" y="1183967"/>
                  </a:lnTo>
                  <a:lnTo>
                    <a:pt x="452699" y="1174447"/>
                  </a:lnTo>
                  <a:lnTo>
                    <a:pt x="407554" y="1161385"/>
                  </a:lnTo>
                  <a:lnTo>
                    <a:pt x="363956" y="1144934"/>
                  </a:lnTo>
                  <a:lnTo>
                    <a:pt x="322058" y="1125248"/>
                  </a:lnTo>
                  <a:lnTo>
                    <a:pt x="282015" y="1102481"/>
                  </a:lnTo>
                  <a:lnTo>
                    <a:pt x="243980" y="1076785"/>
                  </a:lnTo>
                  <a:lnTo>
                    <a:pt x="208105" y="1048314"/>
                  </a:lnTo>
                  <a:lnTo>
                    <a:pt x="174545" y="1017222"/>
                  </a:lnTo>
                  <a:lnTo>
                    <a:pt x="143453" y="983662"/>
                  </a:lnTo>
                  <a:lnTo>
                    <a:pt x="114982" y="947787"/>
                  </a:lnTo>
                  <a:lnTo>
                    <a:pt x="89286" y="909752"/>
                  </a:lnTo>
                  <a:lnTo>
                    <a:pt x="66519" y="869709"/>
                  </a:lnTo>
                  <a:lnTo>
                    <a:pt x="46833" y="827811"/>
                  </a:lnTo>
                  <a:lnTo>
                    <a:pt x="30382" y="784213"/>
                  </a:lnTo>
                  <a:lnTo>
                    <a:pt x="17320" y="739068"/>
                  </a:lnTo>
                  <a:lnTo>
                    <a:pt x="7800" y="692529"/>
                  </a:lnTo>
                  <a:lnTo>
                    <a:pt x="1975" y="644750"/>
                  </a:lnTo>
                  <a:lnTo>
                    <a:pt x="0" y="595883"/>
                  </a:lnTo>
                  <a:close/>
                </a:path>
              </a:pathLst>
            </a:custGeom>
            <a:ln w="9144">
              <a:solidFill>
                <a:srgbClr val="2E6397"/>
              </a:solidFill>
            </a:ln>
          </p:spPr>
          <p:txBody>
            <a:bodyPr wrap="square" lIns="0" tIns="0" rIns="0" bIns="0" rtlCol="0"/>
            <a:lstStyle/>
            <a:p>
              <a:endParaRPr/>
            </a:p>
          </p:txBody>
        </p:sp>
      </p:grpSp>
      <p:sp>
        <p:nvSpPr>
          <p:cNvPr id="17" name="object 17">
            <a:extLst>
              <a:ext uri="{FF2B5EF4-FFF2-40B4-BE49-F238E27FC236}">
                <a16:creationId xmlns:a16="http://schemas.microsoft.com/office/drawing/2014/main" id="{DEC5EEFF-B17C-E433-DA85-267517B7688A}"/>
              </a:ext>
            </a:extLst>
          </p:cNvPr>
          <p:cNvSpPr txBox="1"/>
          <p:nvPr/>
        </p:nvSpPr>
        <p:spPr>
          <a:xfrm>
            <a:off x="7757921" y="1791969"/>
            <a:ext cx="647065" cy="513080"/>
          </a:xfrm>
          <a:prstGeom prst="rect">
            <a:avLst/>
          </a:prstGeom>
        </p:spPr>
        <p:txBody>
          <a:bodyPr vert="horz" wrap="square" lIns="0" tIns="12065" rIns="0" bIns="0" rtlCol="0">
            <a:spAutoFit/>
          </a:bodyPr>
          <a:lstStyle/>
          <a:p>
            <a:pPr marL="60960">
              <a:lnSpc>
                <a:spcPct val="100000"/>
              </a:lnSpc>
              <a:spcBef>
                <a:spcPts val="95"/>
              </a:spcBef>
            </a:pPr>
            <a:r>
              <a:rPr sz="1600" i="1" spc="-5" dirty="0">
                <a:latin typeface="Arial"/>
                <a:cs typeface="Arial"/>
              </a:rPr>
              <a:t>CoAP</a:t>
            </a:r>
            <a:endParaRPr sz="1600">
              <a:latin typeface="Arial"/>
              <a:cs typeface="Arial"/>
            </a:endParaRPr>
          </a:p>
          <a:p>
            <a:pPr marL="12700">
              <a:lnSpc>
                <a:spcPct val="100000"/>
              </a:lnSpc>
            </a:pPr>
            <a:r>
              <a:rPr sz="1600" i="1" spc="-5" dirty="0">
                <a:latin typeface="Arial"/>
                <a:cs typeface="Arial"/>
              </a:rPr>
              <a:t>Device</a:t>
            </a:r>
            <a:endParaRPr sz="1600">
              <a:latin typeface="Arial"/>
              <a:cs typeface="Arial"/>
            </a:endParaRPr>
          </a:p>
        </p:txBody>
      </p:sp>
      <p:grpSp>
        <p:nvGrpSpPr>
          <p:cNvPr id="18" name="object 18">
            <a:extLst>
              <a:ext uri="{FF2B5EF4-FFF2-40B4-BE49-F238E27FC236}">
                <a16:creationId xmlns:a16="http://schemas.microsoft.com/office/drawing/2014/main" id="{AAC998B2-21D7-302C-AF84-BFFE12676653}"/>
              </a:ext>
            </a:extLst>
          </p:cNvPr>
          <p:cNvGrpSpPr/>
          <p:nvPr/>
        </p:nvGrpSpPr>
        <p:grpSpPr>
          <a:xfrm>
            <a:off x="7437119" y="4081271"/>
            <a:ext cx="1286510" cy="1285240"/>
            <a:chOff x="7437119" y="4081271"/>
            <a:chExt cx="1286510" cy="1285240"/>
          </a:xfrm>
        </p:grpSpPr>
        <p:pic>
          <p:nvPicPr>
            <p:cNvPr id="19" name="object 19">
              <a:extLst>
                <a:ext uri="{FF2B5EF4-FFF2-40B4-BE49-F238E27FC236}">
                  <a16:creationId xmlns:a16="http://schemas.microsoft.com/office/drawing/2014/main" id="{1F03EC88-8718-F5C2-C5FE-9B9393B63164}"/>
                </a:ext>
              </a:extLst>
            </p:cNvPr>
            <p:cNvPicPr/>
            <p:nvPr/>
          </p:nvPicPr>
          <p:blipFill>
            <a:blip r:embed="rId2" cstate="print"/>
            <a:stretch>
              <a:fillRect/>
            </a:stretch>
          </p:blipFill>
          <p:spPr>
            <a:xfrm>
              <a:off x="7437119" y="4081271"/>
              <a:ext cx="1286255" cy="1284731"/>
            </a:xfrm>
            <a:prstGeom prst="rect">
              <a:avLst/>
            </a:prstGeom>
          </p:spPr>
        </p:pic>
        <p:pic>
          <p:nvPicPr>
            <p:cNvPr id="20" name="object 20">
              <a:extLst>
                <a:ext uri="{FF2B5EF4-FFF2-40B4-BE49-F238E27FC236}">
                  <a16:creationId xmlns:a16="http://schemas.microsoft.com/office/drawing/2014/main" id="{D84D43C8-FB26-29E6-8B41-3BE5497B7B35}"/>
                </a:ext>
              </a:extLst>
            </p:cNvPr>
            <p:cNvPicPr/>
            <p:nvPr/>
          </p:nvPicPr>
          <p:blipFill>
            <a:blip r:embed="rId8" cstate="print"/>
            <a:stretch>
              <a:fillRect/>
            </a:stretch>
          </p:blipFill>
          <p:spPr>
            <a:xfrm>
              <a:off x="7604759" y="4376927"/>
              <a:ext cx="955548" cy="755904"/>
            </a:xfrm>
            <a:prstGeom prst="rect">
              <a:avLst/>
            </a:prstGeom>
          </p:spPr>
        </p:pic>
        <p:pic>
          <p:nvPicPr>
            <p:cNvPr id="21" name="object 21">
              <a:extLst>
                <a:ext uri="{FF2B5EF4-FFF2-40B4-BE49-F238E27FC236}">
                  <a16:creationId xmlns:a16="http://schemas.microsoft.com/office/drawing/2014/main" id="{2A18AD92-4C66-5225-D435-CA8CB286EEDE}"/>
                </a:ext>
              </a:extLst>
            </p:cNvPr>
            <p:cNvPicPr/>
            <p:nvPr/>
          </p:nvPicPr>
          <p:blipFill>
            <a:blip r:embed="rId9" cstate="print"/>
            <a:stretch>
              <a:fillRect/>
            </a:stretch>
          </p:blipFill>
          <p:spPr>
            <a:xfrm>
              <a:off x="7484363" y="4108703"/>
              <a:ext cx="1191767" cy="1190243"/>
            </a:xfrm>
            <a:prstGeom prst="rect">
              <a:avLst/>
            </a:prstGeom>
          </p:spPr>
        </p:pic>
        <p:sp>
          <p:nvSpPr>
            <p:cNvPr id="22" name="object 22">
              <a:extLst>
                <a:ext uri="{FF2B5EF4-FFF2-40B4-BE49-F238E27FC236}">
                  <a16:creationId xmlns:a16="http://schemas.microsoft.com/office/drawing/2014/main" id="{CD14D5B7-F3B2-28A0-292D-CBB582EF76EE}"/>
                </a:ext>
              </a:extLst>
            </p:cNvPr>
            <p:cNvSpPr/>
            <p:nvPr/>
          </p:nvSpPr>
          <p:spPr>
            <a:xfrm>
              <a:off x="7484363" y="4108703"/>
              <a:ext cx="1191895" cy="1190625"/>
            </a:xfrm>
            <a:custGeom>
              <a:avLst/>
              <a:gdLst/>
              <a:ahLst/>
              <a:cxnLst/>
              <a:rect l="l" t="t" r="r" b="b"/>
              <a:pathLst>
                <a:path w="1191895" h="1190625">
                  <a:moveTo>
                    <a:pt x="0" y="595122"/>
                  </a:moveTo>
                  <a:lnTo>
                    <a:pt x="1975" y="546312"/>
                  </a:lnTo>
                  <a:lnTo>
                    <a:pt x="7800" y="498590"/>
                  </a:lnTo>
                  <a:lnTo>
                    <a:pt x="17320" y="452107"/>
                  </a:lnTo>
                  <a:lnTo>
                    <a:pt x="30382" y="407017"/>
                  </a:lnTo>
                  <a:lnTo>
                    <a:pt x="46833" y="363474"/>
                  </a:lnTo>
                  <a:lnTo>
                    <a:pt x="66519" y="321629"/>
                  </a:lnTo>
                  <a:lnTo>
                    <a:pt x="89286" y="281637"/>
                  </a:lnTo>
                  <a:lnTo>
                    <a:pt x="114982" y="243651"/>
                  </a:lnTo>
                  <a:lnTo>
                    <a:pt x="143453" y="207823"/>
                  </a:lnTo>
                  <a:lnTo>
                    <a:pt x="174545" y="174307"/>
                  </a:lnTo>
                  <a:lnTo>
                    <a:pt x="208105" y="143256"/>
                  </a:lnTo>
                  <a:lnTo>
                    <a:pt x="243980" y="114824"/>
                  </a:lnTo>
                  <a:lnTo>
                    <a:pt x="282015" y="89163"/>
                  </a:lnTo>
                  <a:lnTo>
                    <a:pt x="322058" y="66426"/>
                  </a:lnTo>
                  <a:lnTo>
                    <a:pt x="363956" y="46767"/>
                  </a:lnTo>
                  <a:lnTo>
                    <a:pt x="407554" y="30339"/>
                  </a:lnTo>
                  <a:lnTo>
                    <a:pt x="452699" y="17295"/>
                  </a:lnTo>
                  <a:lnTo>
                    <a:pt x="499238" y="7789"/>
                  </a:lnTo>
                  <a:lnTo>
                    <a:pt x="547017" y="1972"/>
                  </a:lnTo>
                  <a:lnTo>
                    <a:pt x="595883" y="0"/>
                  </a:lnTo>
                  <a:lnTo>
                    <a:pt x="644750" y="1972"/>
                  </a:lnTo>
                  <a:lnTo>
                    <a:pt x="692529" y="7789"/>
                  </a:lnTo>
                  <a:lnTo>
                    <a:pt x="739068" y="17295"/>
                  </a:lnTo>
                  <a:lnTo>
                    <a:pt x="784213" y="30339"/>
                  </a:lnTo>
                  <a:lnTo>
                    <a:pt x="827811" y="46767"/>
                  </a:lnTo>
                  <a:lnTo>
                    <a:pt x="869709" y="66426"/>
                  </a:lnTo>
                  <a:lnTo>
                    <a:pt x="909752" y="89163"/>
                  </a:lnTo>
                  <a:lnTo>
                    <a:pt x="947787" y="114824"/>
                  </a:lnTo>
                  <a:lnTo>
                    <a:pt x="983662" y="143256"/>
                  </a:lnTo>
                  <a:lnTo>
                    <a:pt x="1017222" y="174307"/>
                  </a:lnTo>
                  <a:lnTo>
                    <a:pt x="1048314" y="207823"/>
                  </a:lnTo>
                  <a:lnTo>
                    <a:pt x="1076785" y="243651"/>
                  </a:lnTo>
                  <a:lnTo>
                    <a:pt x="1102481" y="281637"/>
                  </a:lnTo>
                  <a:lnTo>
                    <a:pt x="1125248" y="321629"/>
                  </a:lnTo>
                  <a:lnTo>
                    <a:pt x="1144934" y="363474"/>
                  </a:lnTo>
                  <a:lnTo>
                    <a:pt x="1161385" y="407017"/>
                  </a:lnTo>
                  <a:lnTo>
                    <a:pt x="1174447" y="452107"/>
                  </a:lnTo>
                  <a:lnTo>
                    <a:pt x="1183967" y="498590"/>
                  </a:lnTo>
                  <a:lnTo>
                    <a:pt x="1189792" y="546312"/>
                  </a:lnTo>
                  <a:lnTo>
                    <a:pt x="1191767" y="595122"/>
                  </a:lnTo>
                  <a:lnTo>
                    <a:pt x="1189792" y="643931"/>
                  </a:lnTo>
                  <a:lnTo>
                    <a:pt x="1183967" y="691653"/>
                  </a:lnTo>
                  <a:lnTo>
                    <a:pt x="1174447" y="738136"/>
                  </a:lnTo>
                  <a:lnTo>
                    <a:pt x="1161385" y="783226"/>
                  </a:lnTo>
                  <a:lnTo>
                    <a:pt x="1144934" y="826769"/>
                  </a:lnTo>
                  <a:lnTo>
                    <a:pt x="1125248" y="868614"/>
                  </a:lnTo>
                  <a:lnTo>
                    <a:pt x="1102481" y="908606"/>
                  </a:lnTo>
                  <a:lnTo>
                    <a:pt x="1076785" y="946592"/>
                  </a:lnTo>
                  <a:lnTo>
                    <a:pt x="1048314" y="982420"/>
                  </a:lnTo>
                  <a:lnTo>
                    <a:pt x="1017222" y="1015936"/>
                  </a:lnTo>
                  <a:lnTo>
                    <a:pt x="983662" y="1046987"/>
                  </a:lnTo>
                  <a:lnTo>
                    <a:pt x="947787" y="1075419"/>
                  </a:lnTo>
                  <a:lnTo>
                    <a:pt x="909752" y="1101080"/>
                  </a:lnTo>
                  <a:lnTo>
                    <a:pt x="869709" y="1123817"/>
                  </a:lnTo>
                  <a:lnTo>
                    <a:pt x="827811" y="1143476"/>
                  </a:lnTo>
                  <a:lnTo>
                    <a:pt x="784213" y="1159904"/>
                  </a:lnTo>
                  <a:lnTo>
                    <a:pt x="739068" y="1172948"/>
                  </a:lnTo>
                  <a:lnTo>
                    <a:pt x="692529" y="1182454"/>
                  </a:lnTo>
                  <a:lnTo>
                    <a:pt x="644750" y="1188271"/>
                  </a:lnTo>
                  <a:lnTo>
                    <a:pt x="595883" y="1190244"/>
                  </a:lnTo>
                  <a:lnTo>
                    <a:pt x="547017" y="1188271"/>
                  </a:lnTo>
                  <a:lnTo>
                    <a:pt x="499238" y="1182454"/>
                  </a:lnTo>
                  <a:lnTo>
                    <a:pt x="452699" y="1172948"/>
                  </a:lnTo>
                  <a:lnTo>
                    <a:pt x="407554" y="1159904"/>
                  </a:lnTo>
                  <a:lnTo>
                    <a:pt x="363956" y="1143476"/>
                  </a:lnTo>
                  <a:lnTo>
                    <a:pt x="322058" y="1123817"/>
                  </a:lnTo>
                  <a:lnTo>
                    <a:pt x="282015" y="1101080"/>
                  </a:lnTo>
                  <a:lnTo>
                    <a:pt x="243980" y="1075419"/>
                  </a:lnTo>
                  <a:lnTo>
                    <a:pt x="208105" y="1046987"/>
                  </a:lnTo>
                  <a:lnTo>
                    <a:pt x="174545" y="1015936"/>
                  </a:lnTo>
                  <a:lnTo>
                    <a:pt x="143453" y="982420"/>
                  </a:lnTo>
                  <a:lnTo>
                    <a:pt x="114982" y="946592"/>
                  </a:lnTo>
                  <a:lnTo>
                    <a:pt x="89286" y="908606"/>
                  </a:lnTo>
                  <a:lnTo>
                    <a:pt x="66519" y="868614"/>
                  </a:lnTo>
                  <a:lnTo>
                    <a:pt x="46833" y="826770"/>
                  </a:lnTo>
                  <a:lnTo>
                    <a:pt x="30382" y="783226"/>
                  </a:lnTo>
                  <a:lnTo>
                    <a:pt x="17320" y="738136"/>
                  </a:lnTo>
                  <a:lnTo>
                    <a:pt x="7800" y="691653"/>
                  </a:lnTo>
                  <a:lnTo>
                    <a:pt x="1975" y="643931"/>
                  </a:lnTo>
                  <a:lnTo>
                    <a:pt x="0" y="595122"/>
                  </a:lnTo>
                  <a:close/>
                </a:path>
              </a:pathLst>
            </a:custGeom>
            <a:ln w="9143">
              <a:solidFill>
                <a:srgbClr val="2E6397"/>
              </a:solidFill>
            </a:ln>
          </p:spPr>
          <p:txBody>
            <a:bodyPr wrap="square" lIns="0" tIns="0" rIns="0" bIns="0" rtlCol="0"/>
            <a:lstStyle/>
            <a:p>
              <a:endParaRPr/>
            </a:p>
          </p:txBody>
        </p:sp>
      </p:grpSp>
      <p:sp>
        <p:nvSpPr>
          <p:cNvPr id="23" name="object 23">
            <a:extLst>
              <a:ext uri="{FF2B5EF4-FFF2-40B4-BE49-F238E27FC236}">
                <a16:creationId xmlns:a16="http://schemas.microsoft.com/office/drawing/2014/main" id="{D9169525-FCD6-5155-74CB-182060F60D29}"/>
              </a:ext>
            </a:extLst>
          </p:cNvPr>
          <p:cNvSpPr txBox="1"/>
          <p:nvPr/>
        </p:nvSpPr>
        <p:spPr>
          <a:xfrm>
            <a:off x="7757921" y="4443729"/>
            <a:ext cx="647065" cy="513080"/>
          </a:xfrm>
          <a:prstGeom prst="rect">
            <a:avLst/>
          </a:prstGeom>
        </p:spPr>
        <p:txBody>
          <a:bodyPr vert="horz" wrap="square" lIns="0" tIns="12065" rIns="0" bIns="0" rtlCol="0">
            <a:spAutoFit/>
          </a:bodyPr>
          <a:lstStyle/>
          <a:p>
            <a:pPr marL="60960">
              <a:lnSpc>
                <a:spcPct val="100000"/>
              </a:lnSpc>
              <a:spcBef>
                <a:spcPts val="95"/>
              </a:spcBef>
            </a:pPr>
            <a:r>
              <a:rPr sz="1600" i="1" spc="-5" dirty="0">
                <a:latin typeface="Arial"/>
                <a:cs typeface="Arial"/>
              </a:rPr>
              <a:t>CoAP</a:t>
            </a:r>
            <a:endParaRPr sz="1600">
              <a:latin typeface="Arial"/>
              <a:cs typeface="Arial"/>
            </a:endParaRPr>
          </a:p>
          <a:p>
            <a:pPr marL="12700">
              <a:lnSpc>
                <a:spcPct val="100000"/>
              </a:lnSpc>
            </a:pPr>
            <a:r>
              <a:rPr sz="1600" i="1" spc="-5" dirty="0">
                <a:latin typeface="Arial"/>
                <a:cs typeface="Arial"/>
              </a:rPr>
              <a:t>Device</a:t>
            </a:r>
            <a:endParaRPr sz="1600">
              <a:latin typeface="Arial"/>
              <a:cs typeface="Arial"/>
            </a:endParaRPr>
          </a:p>
        </p:txBody>
      </p:sp>
      <p:sp>
        <p:nvSpPr>
          <p:cNvPr id="24" name="object 24">
            <a:extLst>
              <a:ext uri="{FF2B5EF4-FFF2-40B4-BE49-F238E27FC236}">
                <a16:creationId xmlns:a16="http://schemas.microsoft.com/office/drawing/2014/main" id="{300512A7-4CC4-9A48-E714-153E60403AAF}"/>
              </a:ext>
            </a:extLst>
          </p:cNvPr>
          <p:cNvSpPr/>
          <p:nvPr/>
        </p:nvSpPr>
        <p:spPr>
          <a:xfrm>
            <a:off x="5402199" y="2052827"/>
            <a:ext cx="2084070" cy="2651125"/>
          </a:xfrm>
          <a:custGeom>
            <a:avLst/>
            <a:gdLst/>
            <a:ahLst/>
            <a:cxnLst/>
            <a:rect l="l" t="t" r="r" b="b"/>
            <a:pathLst>
              <a:path w="2084070" h="2651125">
                <a:moveTo>
                  <a:pt x="2071204" y="1331214"/>
                </a:moveTo>
                <a:lnTo>
                  <a:pt x="2020062" y="1331214"/>
                </a:lnTo>
                <a:lnTo>
                  <a:pt x="2007260" y="1331214"/>
                </a:lnTo>
                <a:lnTo>
                  <a:pt x="2007108" y="1362837"/>
                </a:lnTo>
                <a:lnTo>
                  <a:pt x="2071204" y="1331214"/>
                </a:lnTo>
                <a:close/>
              </a:path>
              <a:path w="2084070" h="2651125">
                <a:moveTo>
                  <a:pt x="2083562" y="0"/>
                </a:moveTo>
                <a:lnTo>
                  <a:pt x="1998726" y="8509"/>
                </a:lnTo>
                <a:lnTo>
                  <a:pt x="2015705" y="35344"/>
                </a:lnTo>
                <a:lnTo>
                  <a:pt x="0" y="1308735"/>
                </a:lnTo>
                <a:lnTo>
                  <a:pt x="3302" y="1313878"/>
                </a:lnTo>
                <a:lnTo>
                  <a:pt x="0" y="1319022"/>
                </a:lnTo>
                <a:lnTo>
                  <a:pt x="2015972" y="2614917"/>
                </a:lnTo>
                <a:lnTo>
                  <a:pt x="1998853" y="2641600"/>
                </a:lnTo>
                <a:lnTo>
                  <a:pt x="2083562" y="2650744"/>
                </a:lnTo>
                <a:lnTo>
                  <a:pt x="2066340" y="2621788"/>
                </a:lnTo>
                <a:lnTo>
                  <a:pt x="2040001" y="2577465"/>
                </a:lnTo>
                <a:lnTo>
                  <a:pt x="2022868" y="2604160"/>
                </a:lnTo>
                <a:lnTo>
                  <a:pt x="25222" y="1320165"/>
                </a:lnTo>
                <a:lnTo>
                  <a:pt x="2007260" y="1331150"/>
                </a:lnTo>
                <a:lnTo>
                  <a:pt x="2020062" y="1331214"/>
                </a:lnTo>
                <a:lnTo>
                  <a:pt x="2071344" y="1331150"/>
                </a:lnTo>
                <a:lnTo>
                  <a:pt x="2083562" y="1325118"/>
                </a:lnTo>
                <a:lnTo>
                  <a:pt x="2007489" y="1286637"/>
                </a:lnTo>
                <a:lnTo>
                  <a:pt x="2007323" y="1318450"/>
                </a:lnTo>
                <a:lnTo>
                  <a:pt x="25755" y="1307465"/>
                </a:lnTo>
                <a:lnTo>
                  <a:pt x="2022487" y="46050"/>
                </a:lnTo>
                <a:lnTo>
                  <a:pt x="2039493" y="72898"/>
                </a:lnTo>
                <a:lnTo>
                  <a:pt x="2066277" y="28575"/>
                </a:lnTo>
                <a:lnTo>
                  <a:pt x="2083562" y="0"/>
                </a:lnTo>
                <a:close/>
              </a:path>
            </a:pathLst>
          </a:custGeom>
          <a:solidFill>
            <a:srgbClr val="2E6397"/>
          </a:solidFill>
        </p:spPr>
        <p:txBody>
          <a:bodyPr wrap="square" lIns="0" tIns="0" rIns="0" bIns="0" rtlCol="0"/>
          <a:lstStyle/>
          <a:p>
            <a:endParaRPr/>
          </a:p>
        </p:txBody>
      </p:sp>
      <p:grpSp>
        <p:nvGrpSpPr>
          <p:cNvPr id="25" name="object 25">
            <a:extLst>
              <a:ext uri="{FF2B5EF4-FFF2-40B4-BE49-F238E27FC236}">
                <a16:creationId xmlns:a16="http://schemas.microsoft.com/office/drawing/2014/main" id="{C54CFA6C-62A5-0718-273F-785D1C21742C}"/>
              </a:ext>
            </a:extLst>
          </p:cNvPr>
          <p:cNvGrpSpPr/>
          <p:nvPr/>
        </p:nvGrpSpPr>
        <p:grpSpPr>
          <a:xfrm>
            <a:off x="827532" y="4454652"/>
            <a:ext cx="1285240" cy="1285240"/>
            <a:chOff x="827532" y="4454652"/>
            <a:chExt cx="1285240" cy="1285240"/>
          </a:xfrm>
        </p:grpSpPr>
        <p:pic>
          <p:nvPicPr>
            <p:cNvPr id="26" name="object 26">
              <a:extLst>
                <a:ext uri="{FF2B5EF4-FFF2-40B4-BE49-F238E27FC236}">
                  <a16:creationId xmlns:a16="http://schemas.microsoft.com/office/drawing/2014/main" id="{E28D9F6C-6AF3-3C73-670A-038D355C1F13}"/>
                </a:ext>
              </a:extLst>
            </p:cNvPr>
            <p:cNvPicPr/>
            <p:nvPr/>
          </p:nvPicPr>
          <p:blipFill>
            <a:blip r:embed="rId10" cstate="print"/>
            <a:stretch>
              <a:fillRect/>
            </a:stretch>
          </p:blipFill>
          <p:spPr>
            <a:xfrm>
              <a:off x="827532" y="4454652"/>
              <a:ext cx="1284732" cy="1284732"/>
            </a:xfrm>
            <a:prstGeom prst="rect">
              <a:avLst/>
            </a:prstGeom>
          </p:spPr>
        </p:pic>
        <p:pic>
          <p:nvPicPr>
            <p:cNvPr id="27" name="object 27">
              <a:extLst>
                <a:ext uri="{FF2B5EF4-FFF2-40B4-BE49-F238E27FC236}">
                  <a16:creationId xmlns:a16="http://schemas.microsoft.com/office/drawing/2014/main" id="{908C3797-97A9-91CC-1BAB-0DBD9D267FE1}"/>
                </a:ext>
              </a:extLst>
            </p:cNvPr>
            <p:cNvPicPr/>
            <p:nvPr/>
          </p:nvPicPr>
          <p:blipFill>
            <a:blip r:embed="rId11" cstate="print"/>
            <a:stretch>
              <a:fillRect/>
            </a:stretch>
          </p:blipFill>
          <p:spPr>
            <a:xfrm>
              <a:off x="995172" y="4750308"/>
              <a:ext cx="981455" cy="755904"/>
            </a:xfrm>
            <a:prstGeom prst="rect">
              <a:avLst/>
            </a:prstGeom>
          </p:spPr>
        </p:pic>
        <p:pic>
          <p:nvPicPr>
            <p:cNvPr id="28" name="object 28">
              <a:extLst>
                <a:ext uri="{FF2B5EF4-FFF2-40B4-BE49-F238E27FC236}">
                  <a16:creationId xmlns:a16="http://schemas.microsoft.com/office/drawing/2014/main" id="{DE9B0C76-9BBC-9882-412D-F747E817EEB1}"/>
                </a:ext>
              </a:extLst>
            </p:cNvPr>
            <p:cNvPicPr/>
            <p:nvPr/>
          </p:nvPicPr>
          <p:blipFill>
            <a:blip r:embed="rId12" cstate="print"/>
            <a:stretch>
              <a:fillRect/>
            </a:stretch>
          </p:blipFill>
          <p:spPr>
            <a:xfrm>
              <a:off x="874776" y="4482084"/>
              <a:ext cx="1190244" cy="1190244"/>
            </a:xfrm>
            <a:prstGeom prst="rect">
              <a:avLst/>
            </a:prstGeom>
          </p:spPr>
        </p:pic>
        <p:sp>
          <p:nvSpPr>
            <p:cNvPr id="29" name="object 29">
              <a:extLst>
                <a:ext uri="{FF2B5EF4-FFF2-40B4-BE49-F238E27FC236}">
                  <a16:creationId xmlns:a16="http://schemas.microsoft.com/office/drawing/2014/main" id="{520DC498-7F16-A44C-11E1-FE3A5254D3D8}"/>
                </a:ext>
              </a:extLst>
            </p:cNvPr>
            <p:cNvSpPr/>
            <p:nvPr/>
          </p:nvSpPr>
          <p:spPr>
            <a:xfrm>
              <a:off x="874776" y="4482084"/>
              <a:ext cx="1190625" cy="1190625"/>
            </a:xfrm>
            <a:custGeom>
              <a:avLst/>
              <a:gdLst/>
              <a:ahLst/>
              <a:cxnLst/>
              <a:rect l="l" t="t" r="r" b="b"/>
              <a:pathLst>
                <a:path w="1190625" h="1190625">
                  <a:moveTo>
                    <a:pt x="0" y="595122"/>
                  </a:moveTo>
                  <a:lnTo>
                    <a:pt x="1972" y="546312"/>
                  </a:lnTo>
                  <a:lnTo>
                    <a:pt x="7789" y="498590"/>
                  </a:lnTo>
                  <a:lnTo>
                    <a:pt x="17295" y="452107"/>
                  </a:lnTo>
                  <a:lnTo>
                    <a:pt x="30339" y="407017"/>
                  </a:lnTo>
                  <a:lnTo>
                    <a:pt x="46767" y="363474"/>
                  </a:lnTo>
                  <a:lnTo>
                    <a:pt x="66426" y="321629"/>
                  </a:lnTo>
                  <a:lnTo>
                    <a:pt x="89163" y="281637"/>
                  </a:lnTo>
                  <a:lnTo>
                    <a:pt x="114824" y="243651"/>
                  </a:lnTo>
                  <a:lnTo>
                    <a:pt x="143256" y="207823"/>
                  </a:lnTo>
                  <a:lnTo>
                    <a:pt x="174307" y="174307"/>
                  </a:lnTo>
                  <a:lnTo>
                    <a:pt x="207823" y="143256"/>
                  </a:lnTo>
                  <a:lnTo>
                    <a:pt x="243651" y="114824"/>
                  </a:lnTo>
                  <a:lnTo>
                    <a:pt x="281637" y="89163"/>
                  </a:lnTo>
                  <a:lnTo>
                    <a:pt x="321629" y="66426"/>
                  </a:lnTo>
                  <a:lnTo>
                    <a:pt x="363474" y="46767"/>
                  </a:lnTo>
                  <a:lnTo>
                    <a:pt x="407017" y="30339"/>
                  </a:lnTo>
                  <a:lnTo>
                    <a:pt x="452107" y="17295"/>
                  </a:lnTo>
                  <a:lnTo>
                    <a:pt x="498590" y="7789"/>
                  </a:lnTo>
                  <a:lnTo>
                    <a:pt x="546312" y="1972"/>
                  </a:lnTo>
                  <a:lnTo>
                    <a:pt x="595122" y="0"/>
                  </a:lnTo>
                  <a:lnTo>
                    <a:pt x="643931" y="1972"/>
                  </a:lnTo>
                  <a:lnTo>
                    <a:pt x="691653" y="7789"/>
                  </a:lnTo>
                  <a:lnTo>
                    <a:pt x="738136" y="17295"/>
                  </a:lnTo>
                  <a:lnTo>
                    <a:pt x="783226" y="30339"/>
                  </a:lnTo>
                  <a:lnTo>
                    <a:pt x="826770" y="46767"/>
                  </a:lnTo>
                  <a:lnTo>
                    <a:pt x="868614" y="66426"/>
                  </a:lnTo>
                  <a:lnTo>
                    <a:pt x="908606" y="89163"/>
                  </a:lnTo>
                  <a:lnTo>
                    <a:pt x="946592" y="114824"/>
                  </a:lnTo>
                  <a:lnTo>
                    <a:pt x="982420" y="143256"/>
                  </a:lnTo>
                  <a:lnTo>
                    <a:pt x="1015936" y="174307"/>
                  </a:lnTo>
                  <a:lnTo>
                    <a:pt x="1046987" y="207823"/>
                  </a:lnTo>
                  <a:lnTo>
                    <a:pt x="1075419" y="243651"/>
                  </a:lnTo>
                  <a:lnTo>
                    <a:pt x="1101080" y="281637"/>
                  </a:lnTo>
                  <a:lnTo>
                    <a:pt x="1123817" y="321629"/>
                  </a:lnTo>
                  <a:lnTo>
                    <a:pt x="1143476" y="363474"/>
                  </a:lnTo>
                  <a:lnTo>
                    <a:pt x="1159904" y="407017"/>
                  </a:lnTo>
                  <a:lnTo>
                    <a:pt x="1172948" y="452107"/>
                  </a:lnTo>
                  <a:lnTo>
                    <a:pt x="1182454" y="498590"/>
                  </a:lnTo>
                  <a:lnTo>
                    <a:pt x="1188271" y="546312"/>
                  </a:lnTo>
                  <a:lnTo>
                    <a:pt x="1190244" y="595122"/>
                  </a:lnTo>
                  <a:lnTo>
                    <a:pt x="1188271" y="643931"/>
                  </a:lnTo>
                  <a:lnTo>
                    <a:pt x="1182454" y="691653"/>
                  </a:lnTo>
                  <a:lnTo>
                    <a:pt x="1172948" y="738136"/>
                  </a:lnTo>
                  <a:lnTo>
                    <a:pt x="1159904" y="783226"/>
                  </a:lnTo>
                  <a:lnTo>
                    <a:pt x="1143476" y="826770"/>
                  </a:lnTo>
                  <a:lnTo>
                    <a:pt x="1123817" y="868614"/>
                  </a:lnTo>
                  <a:lnTo>
                    <a:pt x="1101080" y="908606"/>
                  </a:lnTo>
                  <a:lnTo>
                    <a:pt x="1075419" y="946592"/>
                  </a:lnTo>
                  <a:lnTo>
                    <a:pt x="1046987" y="982420"/>
                  </a:lnTo>
                  <a:lnTo>
                    <a:pt x="1015936" y="1015936"/>
                  </a:lnTo>
                  <a:lnTo>
                    <a:pt x="982420" y="1046987"/>
                  </a:lnTo>
                  <a:lnTo>
                    <a:pt x="946592" y="1075419"/>
                  </a:lnTo>
                  <a:lnTo>
                    <a:pt x="908606" y="1101080"/>
                  </a:lnTo>
                  <a:lnTo>
                    <a:pt x="868614" y="1123817"/>
                  </a:lnTo>
                  <a:lnTo>
                    <a:pt x="826770" y="1143476"/>
                  </a:lnTo>
                  <a:lnTo>
                    <a:pt x="783226" y="1159904"/>
                  </a:lnTo>
                  <a:lnTo>
                    <a:pt x="738136" y="1172948"/>
                  </a:lnTo>
                  <a:lnTo>
                    <a:pt x="691653" y="1182454"/>
                  </a:lnTo>
                  <a:lnTo>
                    <a:pt x="643931" y="1188271"/>
                  </a:lnTo>
                  <a:lnTo>
                    <a:pt x="595122" y="1190244"/>
                  </a:lnTo>
                  <a:lnTo>
                    <a:pt x="546312" y="1188271"/>
                  </a:lnTo>
                  <a:lnTo>
                    <a:pt x="498590" y="1182454"/>
                  </a:lnTo>
                  <a:lnTo>
                    <a:pt x="452107" y="1172948"/>
                  </a:lnTo>
                  <a:lnTo>
                    <a:pt x="407017" y="1159904"/>
                  </a:lnTo>
                  <a:lnTo>
                    <a:pt x="363474" y="1143476"/>
                  </a:lnTo>
                  <a:lnTo>
                    <a:pt x="321629" y="1123817"/>
                  </a:lnTo>
                  <a:lnTo>
                    <a:pt x="281637" y="1101080"/>
                  </a:lnTo>
                  <a:lnTo>
                    <a:pt x="243651" y="1075419"/>
                  </a:lnTo>
                  <a:lnTo>
                    <a:pt x="207823" y="1046987"/>
                  </a:lnTo>
                  <a:lnTo>
                    <a:pt x="174307" y="1015936"/>
                  </a:lnTo>
                  <a:lnTo>
                    <a:pt x="143256" y="982420"/>
                  </a:lnTo>
                  <a:lnTo>
                    <a:pt x="114824" y="946592"/>
                  </a:lnTo>
                  <a:lnTo>
                    <a:pt x="89163" y="908606"/>
                  </a:lnTo>
                  <a:lnTo>
                    <a:pt x="66426" y="868614"/>
                  </a:lnTo>
                  <a:lnTo>
                    <a:pt x="46767" y="826770"/>
                  </a:lnTo>
                  <a:lnTo>
                    <a:pt x="30339" y="783226"/>
                  </a:lnTo>
                  <a:lnTo>
                    <a:pt x="17295" y="738136"/>
                  </a:lnTo>
                  <a:lnTo>
                    <a:pt x="7789" y="691653"/>
                  </a:lnTo>
                  <a:lnTo>
                    <a:pt x="1972" y="643931"/>
                  </a:lnTo>
                  <a:lnTo>
                    <a:pt x="0" y="595122"/>
                  </a:lnTo>
                  <a:close/>
                </a:path>
              </a:pathLst>
            </a:custGeom>
            <a:ln w="9144">
              <a:solidFill>
                <a:srgbClr val="2E6397"/>
              </a:solidFill>
            </a:ln>
          </p:spPr>
          <p:txBody>
            <a:bodyPr wrap="square" lIns="0" tIns="0" rIns="0" bIns="0" rtlCol="0"/>
            <a:lstStyle/>
            <a:p>
              <a:endParaRPr/>
            </a:p>
          </p:txBody>
        </p:sp>
      </p:grpSp>
      <p:sp>
        <p:nvSpPr>
          <p:cNvPr id="30" name="object 30">
            <a:extLst>
              <a:ext uri="{FF2B5EF4-FFF2-40B4-BE49-F238E27FC236}">
                <a16:creationId xmlns:a16="http://schemas.microsoft.com/office/drawing/2014/main" id="{40DBC604-56E0-3C97-1105-038501BCBA37}"/>
              </a:ext>
            </a:extLst>
          </p:cNvPr>
          <p:cNvSpPr txBox="1"/>
          <p:nvPr/>
        </p:nvSpPr>
        <p:spPr>
          <a:xfrm>
            <a:off x="1146759" y="4816805"/>
            <a:ext cx="647065" cy="513715"/>
          </a:xfrm>
          <a:prstGeom prst="rect">
            <a:avLst/>
          </a:prstGeom>
        </p:spPr>
        <p:txBody>
          <a:bodyPr vert="horz" wrap="square" lIns="0" tIns="12065" rIns="0" bIns="0" rtlCol="0">
            <a:spAutoFit/>
          </a:bodyPr>
          <a:lstStyle/>
          <a:p>
            <a:pPr marL="40005">
              <a:lnSpc>
                <a:spcPct val="100000"/>
              </a:lnSpc>
              <a:spcBef>
                <a:spcPts val="95"/>
              </a:spcBef>
            </a:pPr>
            <a:r>
              <a:rPr sz="1600" i="1" spc="-5" dirty="0">
                <a:latin typeface="Arial"/>
                <a:cs typeface="Arial"/>
              </a:rPr>
              <a:t>XMPP</a:t>
            </a:r>
            <a:endParaRPr sz="1600" dirty="0">
              <a:latin typeface="Arial"/>
              <a:cs typeface="Arial"/>
            </a:endParaRPr>
          </a:p>
          <a:p>
            <a:pPr marL="12700">
              <a:lnSpc>
                <a:spcPct val="100000"/>
              </a:lnSpc>
              <a:spcBef>
                <a:spcPts val="5"/>
              </a:spcBef>
            </a:pPr>
            <a:r>
              <a:rPr sz="1600" i="1" spc="-5" dirty="0">
                <a:latin typeface="Arial"/>
                <a:cs typeface="Arial"/>
              </a:rPr>
              <a:t>Device</a:t>
            </a:r>
            <a:endParaRPr sz="1600" dirty="0">
              <a:latin typeface="Arial"/>
              <a:cs typeface="Arial"/>
            </a:endParaRPr>
          </a:p>
        </p:txBody>
      </p:sp>
      <p:sp>
        <p:nvSpPr>
          <p:cNvPr id="31" name="object 31">
            <a:extLst>
              <a:ext uri="{FF2B5EF4-FFF2-40B4-BE49-F238E27FC236}">
                <a16:creationId xmlns:a16="http://schemas.microsoft.com/office/drawing/2014/main" id="{67344F7D-E1D4-4153-A81E-36D234B208FB}"/>
              </a:ext>
            </a:extLst>
          </p:cNvPr>
          <p:cNvSpPr/>
          <p:nvPr/>
        </p:nvSpPr>
        <p:spPr>
          <a:xfrm>
            <a:off x="1432560" y="3875532"/>
            <a:ext cx="76200" cy="607060"/>
          </a:xfrm>
          <a:custGeom>
            <a:avLst/>
            <a:gdLst/>
            <a:ahLst/>
            <a:cxnLst/>
            <a:rect l="l" t="t" r="r" b="b"/>
            <a:pathLst>
              <a:path w="76200" h="607060">
                <a:moveTo>
                  <a:pt x="44450" y="63500"/>
                </a:moveTo>
                <a:lnTo>
                  <a:pt x="31750" y="63500"/>
                </a:lnTo>
                <a:lnTo>
                  <a:pt x="31750" y="606679"/>
                </a:lnTo>
                <a:lnTo>
                  <a:pt x="44450" y="606679"/>
                </a:lnTo>
                <a:lnTo>
                  <a:pt x="44450" y="63500"/>
                </a:lnTo>
                <a:close/>
              </a:path>
              <a:path w="76200" h="607060">
                <a:moveTo>
                  <a:pt x="38100" y="0"/>
                </a:moveTo>
                <a:lnTo>
                  <a:pt x="0" y="76200"/>
                </a:lnTo>
                <a:lnTo>
                  <a:pt x="31750" y="76200"/>
                </a:lnTo>
                <a:lnTo>
                  <a:pt x="31750" y="63500"/>
                </a:lnTo>
                <a:lnTo>
                  <a:pt x="69850" y="63500"/>
                </a:lnTo>
                <a:lnTo>
                  <a:pt x="38100" y="0"/>
                </a:lnTo>
                <a:close/>
              </a:path>
              <a:path w="76200" h="607060">
                <a:moveTo>
                  <a:pt x="69850" y="63500"/>
                </a:moveTo>
                <a:lnTo>
                  <a:pt x="44450" y="63500"/>
                </a:lnTo>
                <a:lnTo>
                  <a:pt x="44450" y="76200"/>
                </a:lnTo>
                <a:lnTo>
                  <a:pt x="76200" y="76200"/>
                </a:lnTo>
                <a:lnTo>
                  <a:pt x="69850" y="63500"/>
                </a:lnTo>
                <a:close/>
              </a:path>
            </a:pathLst>
          </a:custGeom>
          <a:solidFill>
            <a:srgbClr val="2E6397"/>
          </a:solidFill>
        </p:spPr>
        <p:txBody>
          <a:bodyPr wrap="square" lIns="0" tIns="0" rIns="0" bIns="0" rtlCol="0"/>
          <a:lstStyle/>
          <a:p>
            <a:endParaRPr/>
          </a:p>
        </p:txBody>
      </p:sp>
      <p:grpSp>
        <p:nvGrpSpPr>
          <p:cNvPr id="32" name="object 25">
            <a:extLst>
              <a:ext uri="{FF2B5EF4-FFF2-40B4-BE49-F238E27FC236}">
                <a16:creationId xmlns:a16="http://schemas.microsoft.com/office/drawing/2014/main" id="{1D90868C-8DAA-05B6-52FF-98E2ABBDA490}"/>
              </a:ext>
            </a:extLst>
          </p:cNvPr>
          <p:cNvGrpSpPr/>
          <p:nvPr/>
        </p:nvGrpSpPr>
        <p:grpSpPr>
          <a:xfrm>
            <a:off x="827532" y="940280"/>
            <a:ext cx="1285240" cy="1285240"/>
            <a:chOff x="827532" y="4454652"/>
            <a:chExt cx="1285240" cy="1285240"/>
          </a:xfrm>
        </p:grpSpPr>
        <p:pic>
          <p:nvPicPr>
            <p:cNvPr id="33" name="object 26">
              <a:extLst>
                <a:ext uri="{FF2B5EF4-FFF2-40B4-BE49-F238E27FC236}">
                  <a16:creationId xmlns:a16="http://schemas.microsoft.com/office/drawing/2014/main" id="{435E9055-4FA0-55B1-3664-9F83AF678DFA}"/>
                </a:ext>
              </a:extLst>
            </p:cNvPr>
            <p:cNvPicPr/>
            <p:nvPr/>
          </p:nvPicPr>
          <p:blipFill>
            <a:blip r:embed="rId10" cstate="print"/>
            <a:stretch>
              <a:fillRect/>
            </a:stretch>
          </p:blipFill>
          <p:spPr>
            <a:xfrm>
              <a:off x="827532" y="4454652"/>
              <a:ext cx="1284732" cy="1284732"/>
            </a:xfrm>
            <a:prstGeom prst="rect">
              <a:avLst/>
            </a:prstGeom>
          </p:spPr>
        </p:pic>
        <p:pic>
          <p:nvPicPr>
            <p:cNvPr id="34" name="object 27">
              <a:extLst>
                <a:ext uri="{FF2B5EF4-FFF2-40B4-BE49-F238E27FC236}">
                  <a16:creationId xmlns:a16="http://schemas.microsoft.com/office/drawing/2014/main" id="{548D1E4E-D98B-A36A-6B08-DFADA24814F1}"/>
                </a:ext>
              </a:extLst>
            </p:cNvPr>
            <p:cNvPicPr/>
            <p:nvPr/>
          </p:nvPicPr>
          <p:blipFill>
            <a:blip r:embed="rId11" cstate="print"/>
            <a:stretch>
              <a:fillRect/>
            </a:stretch>
          </p:blipFill>
          <p:spPr>
            <a:xfrm>
              <a:off x="995172" y="4750308"/>
              <a:ext cx="981455" cy="755904"/>
            </a:xfrm>
            <a:prstGeom prst="rect">
              <a:avLst/>
            </a:prstGeom>
          </p:spPr>
        </p:pic>
        <p:pic>
          <p:nvPicPr>
            <p:cNvPr id="35" name="object 28">
              <a:extLst>
                <a:ext uri="{FF2B5EF4-FFF2-40B4-BE49-F238E27FC236}">
                  <a16:creationId xmlns:a16="http://schemas.microsoft.com/office/drawing/2014/main" id="{F9FFE6CF-C2D3-EA78-9370-FFF2135A8813}"/>
                </a:ext>
              </a:extLst>
            </p:cNvPr>
            <p:cNvPicPr/>
            <p:nvPr/>
          </p:nvPicPr>
          <p:blipFill>
            <a:blip r:embed="rId12" cstate="print"/>
            <a:stretch>
              <a:fillRect/>
            </a:stretch>
          </p:blipFill>
          <p:spPr>
            <a:xfrm>
              <a:off x="874776" y="4482084"/>
              <a:ext cx="1190244" cy="1190244"/>
            </a:xfrm>
            <a:prstGeom prst="rect">
              <a:avLst/>
            </a:prstGeom>
          </p:spPr>
        </p:pic>
        <p:sp>
          <p:nvSpPr>
            <p:cNvPr id="36" name="object 29">
              <a:extLst>
                <a:ext uri="{FF2B5EF4-FFF2-40B4-BE49-F238E27FC236}">
                  <a16:creationId xmlns:a16="http://schemas.microsoft.com/office/drawing/2014/main" id="{DD208509-142E-5EA9-5B86-72A9E6B96DA4}"/>
                </a:ext>
              </a:extLst>
            </p:cNvPr>
            <p:cNvSpPr/>
            <p:nvPr/>
          </p:nvSpPr>
          <p:spPr>
            <a:xfrm>
              <a:off x="874776" y="4482084"/>
              <a:ext cx="1190625" cy="1190625"/>
            </a:xfrm>
            <a:custGeom>
              <a:avLst/>
              <a:gdLst/>
              <a:ahLst/>
              <a:cxnLst/>
              <a:rect l="l" t="t" r="r" b="b"/>
              <a:pathLst>
                <a:path w="1190625" h="1190625">
                  <a:moveTo>
                    <a:pt x="0" y="595122"/>
                  </a:moveTo>
                  <a:lnTo>
                    <a:pt x="1972" y="546312"/>
                  </a:lnTo>
                  <a:lnTo>
                    <a:pt x="7789" y="498590"/>
                  </a:lnTo>
                  <a:lnTo>
                    <a:pt x="17295" y="452107"/>
                  </a:lnTo>
                  <a:lnTo>
                    <a:pt x="30339" y="407017"/>
                  </a:lnTo>
                  <a:lnTo>
                    <a:pt x="46767" y="363474"/>
                  </a:lnTo>
                  <a:lnTo>
                    <a:pt x="66426" y="321629"/>
                  </a:lnTo>
                  <a:lnTo>
                    <a:pt x="89163" y="281637"/>
                  </a:lnTo>
                  <a:lnTo>
                    <a:pt x="114824" y="243651"/>
                  </a:lnTo>
                  <a:lnTo>
                    <a:pt x="143256" y="207823"/>
                  </a:lnTo>
                  <a:lnTo>
                    <a:pt x="174307" y="174307"/>
                  </a:lnTo>
                  <a:lnTo>
                    <a:pt x="207823" y="143256"/>
                  </a:lnTo>
                  <a:lnTo>
                    <a:pt x="243651" y="114824"/>
                  </a:lnTo>
                  <a:lnTo>
                    <a:pt x="281637" y="89163"/>
                  </a:lnTo>
                  <a:lnTo>
                    <a:pt x="321629" y="66426"/>
                  </a:lnTo>
                  <a:lnTo>
                    <a:pt x="363474" y="46767"/>
                  </a:lnTo>
                  <a:lnTo>
                    <a:pt x="407017" y="30339"/>
                  </a:lnTo>
                  <a:lnTo>
                    <a:pt x="452107" y="17295"/>
                  </a:lnTo>
                  <a:lnTo>
                    <a:pt x="498590" y="7789"/>
                  </a:lnTo>
                  <a:lnTo>
                    <a:pt x="546312" y="1972"/>
                  </a:lnTo>
                  <a:lnTo>
                    <a:pt x="595122" y="0"/>
                  </a:lnTo>
                  <a:lnTo>
                    <a:pt x="643931" y="1972"/>
                  </a:lnTo>
                  <a:lnTo>
                    <a:pt x="691653" y="7789"/>
                  </a:lnTo>
                  <a:lnTo>
                    <a:pt x="738136" y="17295"/>
                  </a:lnTo>
                  <a:lnTo>
                    <a:pt x="783226" y="30339"/>
                  </a:lnTo>
                  <a:lnTo>
                    <a:pt x="826770" y="46767"/>
                  </a:lnTo>
                  <a:lnTo>
                    <a:pt x="868614" y="66426"/>
                  </a:lnTo>
                  <a:lnTo>
                    <a:pt x="908606" y="89163"/>
                  </a:lnTo>
                  <a:lnTo>
                    <a:pt x="946592" y="114824"/>
                  </a:lnTo>
                  <a:lnTo>
                    <a:pt x="982420" y="143256"/>
                  </a:lnTo>
                  <a:lnTo>
                    <a:pt x="1015936" y="174307"/>
                  </a:lnTo>
                  <a:lnTo>
                    <a:pt x="1046987" y="207823"/>
                  </a:lnTo>
                  <a:lnTo>
                    <a:pt x="1075419" y="243651"/>
                  </a:lnTo>
                  <a:lnTo>
                    <a:pt x="1101080" y="281637"/>
                  </a:lnTo>
                  <a:lnTo>
                    <a:pt x="1123817" y="321629"/>
                  </a:lnTo>
                  <a:lnTo>
                    <a:pt x="1143476" y="363474"/>
                  </a:lnTo>
                  <a:lnTo>
                    <a:pt x="1159904" y="407017"/>
                  </a:lnTo>
                  <a:lnTo>
                    <a:pt x="1172948" y="452107"/>
                  </a:lnTo>
                  <a:lnTo>
                    <a:pt x="1182454" y="498590"/>
                  </a:lnTo>
                  <a:lnTo>
                    <a:pt x="1188271" y="546312"/>
                  </a:lnTo>
                  <a:lnTo>
                    <a:pt x="1190244" y="595122"/>
                  </a:lnTo>
                  <a:lnTo>
                    <a:pt x="1188271" y="643931"/>
                  </a:lnTo>
                  <a:lnTo>
                    <a:pt x="1182454" y="691653"/>
                  </a:lnTo>
                  <a:lnTo>
                    <a:pt x="1172948" y="738136"/>
                  </a:lnTo>
                  <a:lnTo>
                    <a:pt x="1159904" y="783226"/>
                  </a:lnTo>
                  <a:lnTo>
                    <a:pt x="1143476" y="826770"/>
                  </a:lnTo>
                  <a:lnTo>
                    <a:pt x="1123817" y="868614"/>
                  </a:lnTo>
                  <a:lnTo>
                    <a:pt x="1101080" y="908606"/>
                  </a:lnTo>
                  <a:lnTo>
                    <a:pt x="1075419" y="946592"/>
                  </a:lnTo>
                  <a:lnTo>
                    <a:pt x="1046987" y="982420"/>
                  </a:lnTo>
                  <a:lnTo>
                    <a:pt x="1015936" y="1015936"/>
                  </a:lnTo>
                  <a:lnTo>
                    <a:pt x="982420" y="1046987"/>
                  </a:lnTo>
                  <a:lnTo>
                    <a:pt x="946592" y="1075419"/>
                  </a:lnTo>
                  <a:lnTo>
                    <a:pt x="908606" y="1101080"/>
                  </a:lnTo>
                  <a:lnTo>
                    <a:pt x="868614" y="1123817"/>
                  </a:lnTo>
                  <a:lnTo>
                    <a:pt x="826770" y="1143476"/>
                  </a:lnTo>
                  <a:lnTo>
                    <a:pt x="783226" y="1159904"/>
                  </a:lnTo>
                  <a:lnTo>
                    <a:pt x="738136" y="1172948"/>
                  </a:lnTo>
                  <a:lnTo>
                    <a:pt x="691653" y="1182454"/>
                  </a:lnTo>
                  <a:lnTo>
                    <a:pt x="643931" y="1188271"/>
                  </a:lnTo>
                  <a:lnTo>
                    <a:pt x="595122" y="1190244"/>
                  </a:lnTo>
                  <a:lnTo>
                    <a:pt x="546312" y="1188271"/>
                  </a:lnTo>
                  <a:lnTo>
                    <a:pt x="498590" y="1182454"/>
                  </a:lnTo>
                  <a:lnTo>
                    <a:pt x="452107" y="1172948"/>
                  </a:lnTo>
                  <a:lnTo>
                    <a:pt x="407017" y="1159904"/>
                  </a:lnTo>
                  <a:lnTo>
                    <a:pt x="363474" y="1143476"/>
                  </a:lnTo>
                  <a:lnTo>
                    <a:pt x="321629" y="1123817"/>
                  </a:lnTo>
                  <a:lnTo>
                    <a:pt x="281637" y="1101080"/>
                  </a:lnTo>
                  <a:lnTo>
                    <a:pt x="243651" y="1075419"/>
                  </a:lnTo>
                  <a:lnTo>
                    <a:pt x="207823" y="1046987"/>
                  </a:lnTo>
                  <a:lnTo>
                    <a:pt x="174307" y="1015936"/>
                  </a:lnTo>
                  <a:lnTo>
                    <a:pt x="143256" y="982420"/>
                  </a:lnTo>
                  <a:lnTo>
                    <a:pt x="114824" y="946592"/>
                  </a:lnTo>
                  <a:lnTo>
                    <a:pt x="89163" y="908606"/>
                  </a:lnTo>
                  <a:lnTo>
                    <a:pt x="66426" y="868614"/>
                  </a:lnTo>
                  <a:lnTo>
                    <a:pt x="46767" y="826770"/>
                  </a:lnTo>
                  <a:lnTo>
                    <a:pt x="30339" y="783226"/>
                  </a:lnTo>
                  <a:lnTo>
                    <a:pt x="17295" y="738136"/>
                  </a:lnTo>
                  <a:lnTo>
                    <a:pt x="7789" y="691653"/>
                  </a:lnTo>
                  <a:lnTo>
                    <a:pt x="1972" y="643931"/>
                  </a:lnTo>
                  <a:lnTo>
                    <a:pt x="0" y="595122"/>
                  </a:lnTo>
                  <a:close/>
                </a:path>
              </a:pathLst>
            </a:custGeom>
            <a:ln w="9144">
              <a:solidFill>
                <a:srgbClr val="2E6397"/>
              </a:solidFill>
            </a:ln>
          </p:spPr>
          <p:txBody>
            <a:bodyPr wrap="square" lIns="0" tIns="0" rIns="0" bIns="0" rtlCol="0"/>
            <a:lstStyle/>
            <a:p>
              <a:endParaRPr/>
            </a:p>
          </p:txBody>
        </p:sp>
      </p:grpSp>
      <p:sp>
        <p:nvSpPr>
          <p:cNvPr id="37" name="object 30">
            <a:extLst>
              <a:ext uri="{FF2B5EF4-FFF2-40B4-BE49-F238E27FC236}">
                <a16:creationId xmlns:a16="http://schemas.microsoft.com/office/drawing/2014/main" id="{921AA804-1036-EEBB-F768-54ACD716761D}"/>
              </a:ext>
            </a:extLst>
          </p:cNvPr>
          <p:cNvSpPr txBox="1"/>
          <p:nvPr/>
        </p:nvSpPr>
        <p:spPr>
          <a:xfrm>
            <a:off x="1146759" y="1302433"/>
            <a:ext cx="647065" cy="513715"/>
          </a:xfrm>
          <a:prstGeom prst="rect">
            <a:avLst/>
          </a:prstGeom>
        </p:spPr>
        <p:txBody>
          <a:bodyPr vert="horz" wrap="square" lIns="0" tIns="12065" rIns="0" bIns="0" rtlCol="0">
            <a:spAutoFit/>
          </a:bodyPr>
          <a:lstStyle/>
          <a:p>
            <a:pPr marL="40005">
              <a:lnSpc>
                <a:spcPct val="100000"/>
              </a:lnSpc>
              <a:spcBef>
                <a:spcPts val="95"/>
              </a:spcBef>
            </a:pPr>
            <a:r>
              <a:rPr sz="1600" i="1" spc="-5" dirty="0">
                <a:latin typeface="Arial"/>
                <a:cs typeface="Arial"/>
              </a:rPr>
              <a:t>XMPP</a:t>
            </a:r>
            <a:endParaRPr sz="1600" dirty="0">
              <a:latin typeface="Arial"/>
              <a:cs typeface="Arial"/>
            </a:endParaRPr>
          </a:p>
          <a:p>
            <a:pPr marL="12700">
              <a:lnSpc>
                <a:spcPct val="100000"/>
              </a:lnSpc>
              <a:spcBef>
                <a:spcPts val="5"/>
              </a:spcBef>
            </a:pPr>
            <a:r>
              <a:rPr sz="1600" i="1" spc="-5" dirty="0">
                <a:latin typeface="Arial"/>
                <a:cs typeface="Arial"/>
              </a:rPr>
              <a:t>Device</a:t>
            </a:r>
            <a:endParaRPr sz="1600" dirty="0">
              <a:latin typeface="Arial"/>
              <a:cs typeface="Arial"/>
            </a:endParaRPr>
          </a:p>
        </p:txBody>
      </p:sp>
      <p:sp>
        <p:nvSpPr>
          <p:cNvPr id="38" name="object 31">
            <a:extLst>
              <a:ext uri="{FF2B5EF4-FFF2-40B4-BE49-F238E27FC236}">
                <a16:creationId xmlns:a16="http://schemas.microsoft.com/office/drawing/2014/main" id="{4F307450-6EBF-3036-A9C2-B308DD788C47}"/>
              </a:ext>
            </a:extLst>
          </p:cNvPr>
          <p:cNvSpPr/>
          <p:nvPr/>
        </p:nvSpPr>
        <p:spPr>
          <a:xfrm rot="10800000">
            <a:off x="1409699" y="2224453"/>
            <a:ext cx="76200" cy="607060"/>
          </a:xfrm>
          <a:custGeom>
            <a:avLst/>
            <a:gdLst/>
            <a:ahLst/>
            <a:cxnLst/>
            <a:rect l="l" t="t" r="r" b="b"/>
            <a:pathLst>
              <a:path w="76200" h="607060">
                <a:moveTo>
                  <a:pt x="44450" y="63500"/>
                </a:moveTo>
                <a:lnTo>
                  <a:pt x="31750" y="63500"/>
                </a:lnTo>
                <a:lnTo>
                  <a:pt x="31750" y="606679"/>
                </a:lnTo>
                <a:lnTo>
                  <a:pt x="44450" y="606679"/>
                </a:lnTo>
                <a:lnTo>
                  <a:pt x="44450" y="63500"/>
                </a:lnTo>
                <a:close/>
              </a:path>
              <a:path w="76200" h="607060">
                <a:moveTo>
                  <a:pt x="38100" y="0"/>
                </a:moveTo>
                <a:lnTo>
                  <a:pt x="0" y="76200"/>
                </a:lnTo>
                <a:lnTo>
                  <a:pt x="31750" y="76200"/>
                </a:lnTo>
                <a:lnTo>
                  <a:pt x="31750" y="63500"/>
                </a:lnTo>
                <a:lnTo>
                  <a:pt x="69850" y="63500"/>
                </a:lnTo>
                <a:lnTo>
                  <a:pt x="38100" y="0"/>
                </a:lnTo>
                <a:close/>
              </a:path>
              <a:path w="76200" h="607060">
                <a:moveTo>
                  <a:pt x="69850" y="63500"/>
                </a:moveTo>
                <a:lnTo>
                  <a:pt x="44450" y="63500"/>
                </a:lnTo>
                <a:lnTo>
                  <a:pt x="44450" y="76200"/>
                </a:lnTo>
                <a:lnTo>
                  <a:pt x="76200" y="76200"/>
                </a:lnTo>
                <a:lnTo>
                  <a:pt x="69850" y="63500"/>
                </a:lnTo>
                <a:close/>
              </a:path>
            </a:pathLst>
          </a:custGeom>
          <a:solidFill>
            <a:srgbClr val="2E6397"/>
          </a:solidFill>
        </p:spPr>
        <p:txBody>
          <a:bodyPr wrap="square" lIns="0" tIns="0" rIns="0" bIns="0" rtlCol="0"/>
          <a:lstStyle/>
          <a:p>
            <a:endParaRPr/>
          </a:p>
        </p:txBody>
      </p:sp>
    </p:spTree>
    <p:extLst>
      <p:ext uri="{BB962C8B-B14F-4D97-AF65-F5344CB8AC3E}">
        <p14:creationId xmlns:p14="http://schemas.microsoft.com/office/powerpoint/2010/main" val="1759275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436EF-E567-BE58-4159-E23A63DC0C4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984DE14-0944-5609-981F-6F1FC7AF4CF8}"/>
              </a:ext>
            </a:extLst>
          </p:cNvPr>
          <p:cNvSpPr txBox="1">
            <a:spLocks noGrp="1"/>
          </p:cNvSpPr>
          <p:nvPr>
            <p:ph type="title"/>
          </p:nvPr>
        </p:nvSpPr>
        <p:spPr>
          <a:xfrm>
            <a:off x="572877" y="337527"/>
            <a:ext cx="8835528" cy="690574"/>
          </a:xfrm>
          <a:prstGeom prst="rect">
            <a:avLst/>
          </a:prstGeom>
        </p:spPr>
        <p:txBody>
          <a:bodyPr vert="horz" wrap="square" lIns="0" tIns="13335" rIns="0" bIns="0" rtlCol="0">
            <a:spAutoFit/>
          </a:bodyPr>
          <a:lstStyle/>
          <a:p>
            <a:pPr marL="12700">
              <a:lnSpc>
                <a:spcPct val="100000"/>
              </a:lnSpc>
              <a:spcBef>
                <a:spcPts val="425"/>
              </a:spcBef>
            </a:pPr>
            <a:r>
              <a:rPr lang="en-GB" dirty="0"/>
              <a:t>IoT</a:t>
            </a:r>
            <a:r>
              <a:rPr lang="en-GB" spc="-35" dirty="0"/>
              <a:t> </a:t>
            </a:r>
            <a:r>
              <a:rPr lang="en-GB" spc="-5" dirty="0"/>
              <a:t>Harmonization </a:t>
            </a:r>
            <a:r>
              <a:rPr lang="en-GB" sz="3200" dirty="0"/>
              <a:t>Using</a:t>
            </a:r>
            <a:r>
              <a:rPr lang="en-GB" sz="3200" spc="-55" dirty="0"/>
              <a:t> </a:t>
            </a:r>
            <a:r>
              <a:rPr lang="en-GB" sz="3200" dirty="0"/>
              <a:t>XMPP</a:t>
            </a:r>
            <a:endParaRPr spc="-5" dirty="0"/>
          </a:p>
        </p:txBody>
      </p:sp>
      <p:grpSp>
        <p:nvGrpSpPr>
          <p:cNvPr id="3" name="object 3">
            <a:extLst>
              <a:ext uri="{FF2B5EF4-FFF2-40B4-BE49-F238E27FC236}">
                <a16:creationId xmlns:a16="http://schemas.microsoft.com/office/drawing/2014/main" id="{B1C7A9D6-3310-3249-9F95-A93C489D5807}"/>
              </a:ext>
            </a:extLst>
          </p:cNvPr>
          <p:cNvGrpSpPr/>
          <p:nvPr/>
        </p:nvGrpSpPr>
        <p:grpSpPr>
          <a:xfrm>
            <a:off x="1069847" y="1923288"/>
            <a:ext cx="6332220" cy="4052570"/>
            <a:chOff x="1069847" y="1923288"/>
            <a:chExt cx="6332220" cy="4052570"/>
          </a:xfrm>
        </p:grpSpPr>
        <p:pic>
          <p:nvPicPr>
            <p:cNvPr id="4" name="object 4">
              <a:extLst>
                <a:ext uri="{FF2B5EF4-FFF2-40B4-BE49-F238E27FC236}">
                  <a16:creationId xmlns:a16="http://schemas.microsoft.com/office/drawing/2014/main" id="{0C70F083-3E00-4814-19D0-09C2B5951999}"/>
                </a:ext>
              </a:extLst>
            </p:cNvPr>
            <p:cNvPicPr/>
            <p:nvPr/>
          </p:nvPicPr>
          <p:blipFill>
            <a:blip r:embed="rId2" cstate="print"/>
            <a:stretch>
              <a:fillRect/>
            </a:stretch>
          </p:blipFill>
          <p:spPr>
            <a:xfrm>
              <a:off x="1839467" y="2759963"/>
              <a:ext cx="2811780" cy="1572768"/>
            </a:xfrm>
            <a:prstGeom prst="rect">
              <a:avLst/>
            </a:prstGeom>
          </p:spPr>
        </p:pic>
        <p:sp>
          <p:nvSpPr>
            <p:cNvPr id="5" name="object 5">
              <a:extLst>
                <a:ext uri="{FF2B5EF4-FFF2-40B4-BE49-F238E27FC236}">
                  <a16:creationId xmlns:a16="http://schemas.microsoft.com/office/drawing/2014/main" id="{810D538C-40D1-4346-EEEA-2A14B13D0827}"/>
                </a:ext>
              </a:extLst>
            </p:cNvPr>
            <p:cNvSpPr/>
            <p:nvPr/>
          </p:nvSpPr>
          <p:spPr>
            <a:xfrm>
              <a:off x="1890522" y="2798826"/>
              <a:ext cx="2700020" cy="1451610"/>
            </a:xfrm>
            <a:custGeom>
              <a:avLst/>
              <a:gdLst/>
              <a:ahLst/>
              <a:cxnLst/>
              <a:rect l="l" t="t" r="r" b="b"/>
              <a:pathLst>
                <a:path w="2700020" h="1451610">
                  <a:moveTo>
                    <a:pt x="0" y="1451610"/>
                  </a:moveTo>
                  <a:lnTo>
                    <a:pt x="2699639" y="0"/>
                  </a:lnTo>
                </a:path>
              </a:pathLst>
            </a:custGeom>
            <a:ln w="38100">
              <a:solidFill>
                <a:srgbClr val="000000"/>
              </a:solidFill>
            </a:ln>
          </p:spPr>
          <p:txBody>
            <a:bodyPr wrap="square" lIns="0" tIns="0" rIns="0" bIns="0" rtlCol="0"/>
            <a:lstStyle/>
            <a:p>
              <a:endParaRPr/>
            </a:p>
          </p:txBody>
        </p:sp>
        <p:pic>
          <p:nvPicPr>
            <p:cNvPr id="6" name="object 6">
              <a:extLst>
                <a:ext uri="{FF2B5EF4-FFF2-40B4-BE49-F238E27FC236}">
                  <a16:creationId xmlns:a16="http://schemas.microsoft.com/office/drawing/2014/main" id="{AA9064FF-771C-96A9-6110-DDD82BCEE9FC}"/>
                </a:ext>
              </a:extLst>
            </p:cNvPr>
            <p:cNvPicPr/>
            <p:nvPr/>
          </p:nvPicPr>
          <p:blipFill>
            <a:blip r:embed="rId3" cstate="print"/>
            <a:stretch>
              <a:fillRect/>
            </a:stretch>
          </p:blipFill>
          <p:spPr>
            <a:xfrm>
              <a:off x="4509515" y="2759963"/>
              <a:ext cx="143255" cy="1562100"/>
            </a:xfrm>
            <a:prstGeom prst="rect">
              <a:avLst/>
            </a:prstGeom>
          </p:spPr>
        </p:pic>
        <p:sp>
          <p:nvSpPr>
            <p:cNvPr id="7" name="object 7">
              <a:extLst>
                <a:ext uri="{FF2B5EF4-FFF2-40B4-BE49-F238E27FC236}">
                  <a16:creationId xmlns:a16="http://schemas.microsoft.com/office/drawing/2014/main" id="{83C8FC7C-B495-56CA-194F-9C9988106248}"/>
                </a:ext>
              </a:extLst>
            </p:cNvPr>
            <p:cNvSpPr/>
            <p:nvPr/>
          </p:nvSpPr>
          <p:spPr>
            <a:xfrm>
              <a:off x="4571238" y="2798826"/>
              <a:ext cx="19685" cy="1457960"/>
            </a:xfrm>
            <a:custGeom>
              <a:avLst/>
              <a:gdLst/>
              <a:ahLst/>
              <a:cxnLst/>
              <a:rect l="l" t="t" r="r" b="b"/>
              <a:pathLst>
                <a:path w="19685" h="1457960">
                  <a:moveTo>
                    <a:pt x="0" y="1457579"/>
                  </a:moveTo>
                  <a:lnTo>
                    <a:pt x="19558" y="0"/>
                  </a:lnTo>
                </a:path>
              </a:pathLst>
            </a:custGeom>
            <a:ln w="38100">
              <a:solidFill>
                <a:srgbClr val="000000"/>
              </a:solidFill>
            </a:ln>
          </p:spPr>
          <p:txBody>
            <a:bodyPr wrap="square" lIns="0" tIns="0" rIns="0" bIns="0" rtlCol="0"/>
            <a:lstStyle/>
            <a:p>
              <a:endParaRPr/>
            </a:p>
          </p:txBody>
        </p:sp>
        <p:pic>
          <p:nvPicPr>
            <p:cNvPr id="8" name="object 8">
              <a:extLst>
                <a:ext uri="{FF2B5EF4-FFF2-40B4-BE49-F238E27FC236}">
                  <a16:creationId xmlns:a16="http://schemas.microsoft.com/office/drawing/2014/main" id="{8CA2811A-DC44-887D-1D89-E75138DA2C9C}"/>
                </a:ext>
              </a:extLst>
            </p:cNvPr>
            <p:cNvPicPr/>
            <p:nvPr/>
          </p:nvPicPr>
          <p:blipFill>
            <a:blip r:embed="rId4" cstate="print"/>
            <a:stretch>
              <a:fillRect/>
            </a:stretch>
          </p:blipFill>
          <p:spPr>
            <a:xfrm>
              <a:off x="4529327" y="2759963"/>
              <a:ext cx="2872739" cy="1578864"/>
            </a:xfrm>
            <a:prstGeom prst="rect">
              <a:avLst/>
            </a:prstGeom>
          </p:spPr>
        </p:pic>
        <p:sp>
          <p:nvSpPr>
            <p:cNvPr id="9" name="object 9">
              <a:extLst>
                <a:ext uri="{FF2B5EF4-FFF2-40B4-BE49-F238E27FC236}">
                  <a16:creationId xmlns:a16="http://schemas.microsoft.com/office/drawing/2014/main" id="{837CEB13-179D-6A9A-5536-D30DDF57A105}"/>
                </a:ext>
              </a:extLst>
            </p:cNvPr>
            <p:cNvSpPr/>
            <p:nvPr/>
          </p:nvSpPr>
          <p:spPr>
            <a:xfrm>
              <a:off x="4591050" y="2798826"/>
              <a:ext cx="2760345" cy="1457960"/>
            </a:xfrm>
            <a:custGeom>
              <a:avLst/>
              <a:gdLst/>
              <a:ahLst/>
              <a:cxnLst/>
              <a:rect l="l" t="t" r="r" b="b"/>
              <a:pathLst>
                <a:path w="2760345" h="1457960">
                  <a:moveTo>
                    <a:pt x="2759836" y="1457579"/>
                  </a:moveTo>
                  <a:lnTo>
                    <a:pt x="0" y="0"/>
                  </a:lnTo>
                </a:path>
              </a:pathLst>
            </a:custGeom>
            <a:ln w="38100">
              <a:solidFill>
                <a:srgbClr val="000000"/>
              </a:solidFill>
            </a:ln>
          </p:spPr>
          <p:txBody>
            <a:bodyPr wrap="square" lIns="0" tIns="0" rIns="0" bIns="0" rtlCol="0"/>
            <a:lstStyle/>
            <a:p>
              <a:endParaRPr/>
            </a:p>
          </p:txBody>
        </p:sp>
        <p:pic>
          <p:nvPicPr>
            <p:cNvPr id="10" name="object 10">
              <a:extLst>
                <a:ext uri="{FF2B5EF4-FFF2-40B4-BE49-F238E27FC236}">
                  <a16:creationId xmlns:a16="http://schemas.microsoft.com/office/drawing/2014/main" id="{4521C7BE-87ED-B349-657F-9F644E4A81A0}"/>
                </a:ext>
              </a:extLst>
            </p:cNvPr>
            <p:cNvPicPr/>
            <p:nvPr/>
          </p:nvPicPr>
          <p:blipFill>
            <a:blip r:embed="rId5" cstate="print"/>
            <a:stretch>
              <a:fillRect/>
            </a:stretch>
          </p:blipFill>
          <p:spPr>
            <a:xfrm>
              <a:off x="4529327" y="4216908"/>
              <a:ext cx="123444" cy="1431036"/>
            </a:xfrm>
            <a:prstGeom prst="rect">
              <a:avLst/>
            </a:prstGeom>
          </p:spPr>
        </p:pic>
        <p:sp>
          <p:nvSpPr>
            <p:cNvPr id="11" name="object 11">
              <a:extLst>
                <a:ext uri="{FF2B5EF4-FFF2-40B4-BE49-F238E27FC236}">
                  <a16:creationId xmlns:a16="http://schemas.microsoft.com/office/drawing/2014/main" id="{C68401DA-8770-174B-5F6C-67B2D7380196}"/>
                </a:ext>
              </a:extLst>
            </p:cNvPr>
            <p:cNvSpPr/>
            <p:nvPr/>
          </p:nvSpPr>
          <p:spPr>
            <a:xfrm>
              <a:off x="4591050" y="4255770"/>
              <a:ext cx="0" cy="1327150"/>
            </a:xfrm>
            <a:custGeom>
              <a:avLst/>
              <a:gdLst/>
              <a:ahLst/>
              <a:cxnLst/>
              <a:rect l="l" t="t" r="r" b="b"/>
              <a:pathLst>
                <a:path h="1327150">
                  <a:moveTo>
                    <a:pt x="0" y="1326895"/>
                  </a:moveTo>
                  <a:lnTo>
                    <a:pt x="0" y="0"/>
                  </a:lnTo>
                </a:path>
              </a:pathLst>
            </a:custGeom>
            <a:ln w="38100">
              <a:solidFill>
                <a:srgbClr val="000000"/>
              </a:solidFill>
            </a:ln>
          </p:spPr>
          <p:txBody>
            <a:bodyPr wrap="square" lIns="0" tIns="0" rIns="0" bIns="0" rtlCol="0"/>
            <a:lstStyle/>
            <a:p>
              <a:endParaRPr/>
            </a:p>
          </p:txBody>
        </p:sp>
        <p:pic>
          <p:nvPicPr>
            <p:cNvPr id="12" name="object 12">
              <a:extLst>
                <a:ext uri="{FF2B5EF4-FFF2-40B4-BE49-F238E27FC236}">
                  <a16:creationId xmlns:a16="http://schemas.microsoft.com/office/drawing/2014/main" id="{DC0A4986-0B78-B8D9-403E-55D2CD9FDB0F}"/>
                </a:ext>
              </a:extLst>
            </p:cNvPr>
            <p:cNvPicPr/>
            <p:nvPr/>
          </p:nvPicPr>
          <p:blipFill>
            <a:blip r:embed="rId6" cstate="print"/>
            <a:stretch>
              <a:fillRect/>
            </a:stretch>
          </p:blipFill>
          <p:spPr>
            <a:xfrm>
              <a:off x="1360931" y="4216908"/>
              <a:ext cx="530351" cy="1758695"/>
            </a:xfrm>
            <a:prstGeom prst="rect">
              <a:avLst/>
            </a:prstGeom>
          </p:spPr>
        </p:pic>
        <p:sp>
          <p:nvSpPr>
            <p:cNvPr id="13" name="object 13">
              <a:extLst>
                <a:ext uri="{FF2B5EF4-FFF2-40B4-BE49-F238E27FC236}">
                  <a16:creationId xmlns:a16="http://schemas.microsoft.com/office/drawing/2014/main" id="{F8786558-5DC6-4B69-83C6-1790FB15894B}"/>
                </a:ext>
              </a:extLst>
            </p:cNvPr>
            <p:cNvSpPr/>
            <p:nvPr/>
          </p:nvSpPr>
          <p:spPr>
            <a:xfrm>
              <a:off x="1422653" y="4255770"/>
              <a:ext cx="407670" cy="1650364"/>
            </a:xfrm>
            <a:custGeom>
              <a:avLst/>
              <a:gdLst/>
              <a:ahLst/>
              <a:cxnLst/>
              <a:rect l="l" t="t" r="r" b="b"/>
              <a:pathLst>
                <a:path w="407669" h="1650364">
                  <a:moveTo>
                    <a:pt x="0" y="1649996"/>
                  </a:moveTo>
                  <a:lnTo>
                    <a:pt x="407416" y="0"/>
                  </a:lnTo>
                </a:path>
              </a:pathLst>
            </a:custGeom>
            <a:ln w="38099">
              <a:solidFill>
                <a:srgbClr val="000000"/>
              </a:solidFill>
            </a:ln>
          </p:spPr>
          <p:txBody>
            <a:bodyPr wrap="square" lIns="0" tIns="0" rIns="0" bIns="0" rtlCol="0"/>
            <a:lstStyle/>
            <a:p>
              <a:endParaRPr/>
            </a:p>
          </p:txBody>
        </p:sp>
        <p:pic>
          <p:nvPicPr>
            <p:cNvPr id="14" name="object 14">
              <a:extLst>
                <a:ext uri="{FF2B5EF4-FFF2-40B4-BE49-F238E27FC236}">
                  <a16:creationId xmlns:a16="http://schemas.microsoft.com/office/drawing/2014/main" id="{52D9979B-2A81-21BC-AA62-0AA2DE775ED6}"/>
                </a:ext>
              </a:extLst>
            </p:cNvPr>
            <p:cNvPicPr/>
            <p:nvPr/>
          </p:nvPicPr>
          <p:blipFill>
            <a:blip r:embed="rId7" cstate="print"/>
            <a:stretch>
              <a:fillRect/>
            </a:stretch>
          </p:blipFill>
          <p:spPr>
            <a:xfrm>
              <a:off x="1069847" y="4216908"/>
              <a:ext cx="821436" cy="1048512"/>
            </a:xfrm>
            <a:prstGeom prst="rect">
              <a:avLst/>
            </a:prstGeom>
          </p:spPr>
        </p:pic>
        <p:sp>
          <p:nvSpPr>
            <p:cNvPr id="15" name="object 15">
              <a:extLst>
                <a:ext uri="{FF2B5EF4-FFF2-40B4-BE49-F238E27FC236}">
                  <a16:creationId xmlns:a16="http://schemas.microsoft.com/office/drawing/2014/main" id="{1520E3E8-71E2-AB3C-0CF3-CA2089ADD033}"/>
                </a:ext>
              </a:extLst>
            </p:cNvPr>
            <p:cNvSpPr/>
            <p:nvPr/>
          </p:nvSpPr>
          <p:spPr>
            <a:xfrm>
              <a:off x="1126997" y="4255770"/>
              <a:ext cx="702945" cy="932815"/>
            </a:xfrm>
            <a:custGeom>
              <a:avLst/>
              <a:gdLst/>
              <a:ahLst/>
              <a:cxnLst/>
              <a:rect l="l" t="t" r="r" b="b"/>
              <a:pathLst>
                <a:path w="702944" h="932814">
                  <a:moveTo>
                    <a:pt x="0" y="932560"/>
                  </a:moveTo>
                  <a:lnTo>
                    <a:pt x="702818" y="0"/>
                  </a:lnTo>
                </a:path>
              </a:pathLst>
            </a:custGeom>
            <a:ln w="38100">
              <a:solidFill>
                <a:srgbClr val="000000"/>
              </a:solidFill>
            </a:ln>
          </p:spPr>
          <p:txBody>
            <a:bodyPr wrap="square" lIns="0" tIns="0" rIns="0" bIns="0" rtlCol="0"/>
            <a:lstStyle/>
            <a:p>
              <a:endParaRPr/>
            </a:p>
          </p:txBody>
        </p:sp>
        <p:pic>
          <p:nvPicPr>
            <p:cNvPr id="16" name="object 16">
              <a:extLst>
                <a:ext uri="{FF2B5EF4-FFF2-40B4-BE49-F238E27FC236}">
                  <a16:creationId xmlns:a16="http://schemas.microsoft.com/office/drawing/2014/main" id="{40EEF5FC-50AA-C6C5-0EEF-F6ED5AD57B9C}"/>
                </a:ext>
              </a:extLst>
            </p:cNvPr>
            <p:cNvPicPr/>
            <p:nvPr/>
          </p:nvPicPr>
          <p:blipFill>
            <a:blip r:embed="rId8" cstate="print"/>
            <a:stretch>
              <a:fillRect/>
            </a:stretch>
          </p:blipFill>
          <p:spPr>
            <a:xfrm>
              <a:off x="1767839" y="4216908"/>
              <a:ext cx="123443" cy="1036319"/>
            </a:xfrm>
            <a:prstGeom prst="rect">
              <a:avLst/>
            </a:prstGeom>
          </p:spPr>
        </p:pic>
        <p:sp>
          <p:nvSpPr>
            <p:cNvPr id="17" name="object 17">
              <a:extLst>
                <a:ext uri="{FF2B5EF4-FFF2-40B4-BE49-F238E27FC236}">
                  <a16:creationId xmlns:a16="http://schemas.microsoft.com/office/drawing/2014/main" id="{462D852C-6313-4DE1-669C-675BF5DAC257}"/>
                </a:ext>
              </a:extLst>
            </p:cNvPr>
            <p:cNvSpPr/>
            <p:nvPr/>
          </p:nvSpPr>
          <p:spPr>
            <a:xfrm>
              <a:off x="1829561" y="4255770"/>
              <a:ext cx="0" cy="932815"/>
            </a:xfrm>
            <a:custGeom>
              <a:avLst/>
              <a:gdLst/>
              <a:ahLst/>
              <a:cxnLst/>
              <a:rect l="l" t="t" r="r" b="b"/>
              <a:pathLst>
                <a:path h="932814">
                  <a:moveTo>
                    <a:pt x="0" y="932560"/>
                  </a:moveTo>
                  <a:lnTo>
                    <a:pt x="0" y="0"/>
                  </a:lnTo>
                </a:path>
              </a:pathLst>
            </a:custGeom>
            <a:ln w="38100">
              <a:solidFill>
                <a:srgbClr val="000000"/>
              </a:solidFill>
            </a:ln>
          </p:spPr>
          <p:txBody>
            <a:bodyPr wrap="square" lIns="0" tIns="0" rIns="0" bIns="0" rtlCol="0"/>
            <a:lstStyle/>
            <a:p>
              <a:endParaRPr/>
            </a:p>
          </p:txBody>
        </p:sp>
        <p:pic>
          <p:nvPicPr>
            <p:cNvPr id="18" name="object 18">
              <a:extLst>
                <a:ext uri="{FF2B5EF4-FFF2-40B4-BE49-F238E27FC236}">
                  <a16:creationId xmlns:a16="http://schemas.microsoft.com/office/drawing/2014/main" id="{3BF1F291-74B0-361A-529A-84EF432718FD}"/>
                </a:ext>
              </a:extLst>
            </p:cNvPr>
            <p:cNvPicPr/>
            <p:nvPr/>
          </p:nvPicPr>
          <p:blipFill>
            <a:blip r:embed="rId9" cstate="print"/>
            <a:stretch>
              <a:fillRect/>
            </a:stretch>
          </p:blipFill>
          <p:spPr>
            <a:xfrm>
              <a:off x="1767839" y="4216908"/>
              <a:ext cx="413004" cy="1757172"/>
            </a:xfrm>
            <a:prstGeom prst="rect">
              <a:avLst/>
            </a:prstGeom>
          </p:spPr>
        </p:pic>
        <p:sp>
          <p:nvSpPr>
            <p:cNvPr id="19" name="object 19">
              <a:extLst>
                <a:ext uri="{FF2B5EF4-FFF2-40B4-BE49-F238E27FC236}">
                  <a16:creationId xmlns:a16="http://schemas.microsoft.com/office/drawing/2014/main" id="{55B686A7-6DEF-5152-B051-D4B03CA0A87E}"/>
                </a:ext>
              </a:extLst>
            </p:cNvPr>
            <p:cNvSpPr/>
            <p:nvPr/>
          </p:nvSpPr>
          <p:spPr>
            <a:xfrm>
              <a:off x="1829561" y="4255770"/>
              <a:ext cx="290195" cy="1650364"/>
            </a:xfrm>
            <a:custGeom>
              <a:avLst/>
              <a:gdLst/>
              <a:ahLst/>
              <a:cxnLst/>
              <a:rect l="l" t="t" r="r" b="b"/>
              <a:pathLst>
                <a:path w="290194" h="1650364">
                  <a:moveTo>
                    <a:pt x="289687" y="1649996"/>
                  </a:moveTo>
                  <a:lnTo>
                    <a:pt x="0" y="0"/>
                  </a:lnTo>
                </a:path>
              </a:pathLst>
            </a:custGeom>
            <a:ln w="38100">
              <a:solidFill>
                <a:srgbClr val="000000"/>
              </a:solidFill>
            </a:ln>
          </p:spPr>
          <p:txBody>
            <a:bodyPr wrap="square" lIns="0" tIns="0" rIns="0" bIns="0" rtlCol="0"/>
            <a:lstStyle/>
            <a:p>
              <a:endParaRPr/>
            </a:p>
          </p:txBody>
        </p:sp>
        <p:pic>
          <p:nvPicPr>
            <p:cNvPr id="20" name="object 20">
              <a:extLst>
                <a:ext uri="{FF2B5EF4-FFF2-40B4-BE49-F238E27FC236}">
                  <a16:creationId xmlns:a16="http://schemas.microsoft.com/office/drawing/2014/main" id="{05C26535-8507-8949-BD45-72642295AB25}"/>
                </a:ext>
              </a:extLst>
            </p:cNvPr>
            <p:cNvPicPr/>
            <p:nvPr/>
          </p:nvPicPr>
          <p:blipFill>
            <a:blip r:embed="rId10" cstate="print"/>
            <a:stretch>
              <a:fillRect/>
            </a:stretch>
          </p:blipFill>
          <p:spPr>
            <a:xfrm>
              <a:off x="1767839" y="4216908"/>
              <a:ext cx="822960" cy="1048512"/>
            </a:xfrm>
            <a:prstGeom prst="rect">
              <a:avLst/>
            </a:prstGeom>
          </p:spPr>
        </p:pic>
        <p:sp>
          <p:nvSpPr>
            <p:cNvPr id="21" name="object 21">
              <a:extLst>
                <a:ext uri="{FF2B5EF4-FFF2-40B4-BE49-F238E27FC236}">
                  <a16:creationId xmlns:a16="http://schemas.microsoft.com/office/drawing/2014/main" id="{C60F606E-ECBB-1F92-E7AF-A2A4DF1249BC}"/>
                </a:ext>
              </a:extLst>
            </p:cNvPr>
            <p:cNvSpPr/>
            <p:nvPr/>
          </p:nvSpPr>
          <p:spPr>
            <a:xfrm>
              <a:off x="1829561" y="4255770"/>
              <a:ext cx="702945" cy="932815"/>
            </a:xfrm>
            <a:custGeom>
              <a:avLst/>
              <a:gdLst/>
              <a:ahLst/>
              <a:cxnLst/>
              <a:rect l="l" t="t" r="r" b="b"/>
              <a:pathLst>
                <a:path w="702944" h="932814">
                  <a:moveTo>
                    <a:pt x="702818" y="932560"/>
                  </a:moveTo>
                  <a:lnTo>
                    <a:pt x="0" y="0"/>
                  </a:lnTo>
                </a:path>
              </a:pathLst>
            </a:custGeom>
            <a:ln w="38100">
              <a:solidFill>
                <a:srgbClr val="000000"/>
              </a:solidFill>
            </a:ln>
          </p:spPr>
          <p:txBody>
            <a:bodyPr wrap="square" lIns="0" tIns="0" rIns="0" bIns="0" rtlCol="0"/>
            <a:lstStyle/>
            <a:p>
              <a:endParaRPr/>
            </a:p>
          </p:txBody>
        </p:sp>
        <p:pic>
          <p:nvPicPr>
            <p:cNvPr id="22" name="object 22">
              <a:extLst>
                <a:ext uri="{FF2B5EF4-FFF2-40B4-BE49-F238E27FC236}">
                  <a16:creationId xmlns:a16="http://schemas.microsoft.com/office/drawing/2014/main" id="{C67B6AF0-4881-EA66-A025-F57878DC7FC9}"/>
                </a:ext>
              </a:extLst>
            </p:cNvPr>
            <p:cNvPicPr/>
            <p:nvPr/>
          </p:nvPicPr>
          <p:blipFill>
            <a:blip r:embed="rId11" cstate="print"/>
            <a:stretch>
              <a:fillRect/>
            </a:stretch>
          </p:blipFill>
          <p:spPr>
            <a:xfrm>
              <a:off x="1495043" y="4876800"/>
              <a:ext cx="667512" cy="667512"/>
            </a:xfrm>
            <a:prstGeom prst="rect">
              <a:avLst/>
            </a:prstGeom>
          </p:spPr>
        </p:pic>
        <p:pic>
          <p:nvPicPr>
            <p:cNvPr id="23" name="object 23">
              <a:extLst>
                <a:ext uri="{FF2B5EF4-FFF2-40B4-BE49-F238E27FC236}">
                  <a16:creationId xmlns:a16="http://schemas.microsoft.com/office/drawing/2014/main" id="{AC50EE1A-1742-D629-B64E-3546FB150E21}"/>
                </a:ext>
              </a:extLst>
            </p:cNvPr>
            <p:cNvPicPr/>
            <p:nvPr/>
          </p:nvPicPr>
          <p:blipFill>
            <a:blip r:embed="rId12" cstate="print"/>
            <a:stretch>
              <a:fillRect/>
            </a:stretch>
          </p:blipFill>
          <p:spPr>
            <a:xfrm>
              <a:off x="4562856" y="1923288"/>
              <a:ext cx="123444" cy="608076"/>
            </a:xfrm>
            <a:prstGeom prst="rect">
              <a:avLst/>
            </a:prstGeom>
          </p:spPr>
        </p:pic>
        <p:sp>
          <p:nvSpPr>
            <p:cNvPr id="24" name="object 24">
              <a:extLst>
                <a:ext uri="{FF2B5EF4-FFF2-40B4-BE49-F238E27FC236}">
                  <a16:creationId xmlns:a16="http://schemas.microsoft.com/office/drawing/2014/main" id="{CCB1FC79-08C5-9AFA-7036-3586C8FA4A05}"/>
                </a:ext>
              </a:extLst>
            </p:cNvPr>
            <p:cNvSpPr/>
            <p:nvPr/>
          </p:nvSpPr>
          <p:spPr>
            <a:xfrm>
              <a:off x="4624577" y="1962150"/>
              <a:ext cx="0" cy="504190"/>
            </a:xfrm>
            <a:custGeom>
              <a:avLst/>
              <a:gdLst/>
              <a:ahLst/>
              <a:cxnLst/>
              <a:rect l="l" t="t" r="r" b="b"/>
              <a:pathLst>
                <a:path h="504189">
                  <a:moveTo>
                    <a:pt x="0" y="504189"/>
                  </a:moveTo>
                  <a:lnTo>
                    <a:pt x="0" y="0"/>
                  </a:lnTo>
                </a:path>
              </a:pathLst>
            </a:custGeom>
            <a:ln w="38100">
              <a:solidFill>
                <a:srgbClr val="000000"/>
              </a:solidFill>
            </a:ln>
          </p:spPr>
          <p:txBody>
            <a:bodyPr wrap="square" lIns="0" tIns="0" rIns="0" bIns="0" rtlCol="0"/>
            <a:lstStyle/>
            <a:p>
              <a:endParaRPr/>
            </a:p>
          </p:txBody>
        </p:sp>
      </p:grpSp>
      <p:sp>
        <p:nvSpPr>
          <p:cNvPr id="25" name="object 25">
            <a:extLst>
              <a:ext uri="{FF2B5EF4-FFF2-40B4-BE49-F238E27FC236}">
                <a16:creationId xmlns:a16="http://schemas.microsoft.com/office/drawing/2014/main" id="{66458E09-BE12-017F-179E-91C6E8DCDBD0}"/>
              </a:ext>
            </a:extLst>
          </p:cNvPr>
          <p:cNvSpPr txBox="1"/>
          <p:nvPr/>
        </p:nvSpPr>
        <p:spPr>
          <a:xfrm>
            <a:off x="1734057" y="5010658"/>
            <a:ext cx="190500" cy="299720"/>
          </a:xfrm>
          <a:prstGeom prst="rect">
            <a:avLst/>
          </a:prstGeom>
        </p:spPr>
        <p:txBody>
          <a:bodyPr vert="horz" wrap="square" lIns="0" tIns="12700" rIns="0" bIns="0" rtlCol="0">
            <a:spAutoFit/>
          </a:bodyPr>
          <a:lstStyle/>
          <a:p>
            <a:pPr marL="12700">
              <a:lnSpc>
                <a:spcPct val="100000"/>
              </a:lnSpc>
              <a:spcBef>
                <a:spcPts val="100"/>
              </a:spcBef>
            </a:pPr>
            <a:r>
              <a:rPr sz="1800" i="1" spc="-5" dirty="0">
                <a:solidFill>
                  <a:srgbClr val="FFFFFF"/>
                </a:solidFill>
                <a:latin typeface="Arial"/>
                <a:cs typeface="Arial"/>
              </a:rPr>
              <a:t>H</a:t>
            </a:r>
            <a:endParaRPr sz="1800">
              <a:latin typeface="Arial"/>
              <a:cs typeface="Arial"/>
            </a:endParaRPr>
          </a:p>
        </p:txBody>
      </p:sp>
      <p:pic>
        <p:nvPicPr>
          <p:cNvPr id="26" name="object 26">
            <a:extLst>
              <a:ext uri="{FF2B5EF4-FFF2-40B4-BE49-F238E27FC236}">
                <a16:creationId xmlns:a16="http://schemas.microsoft.com/office/drawing/2014/main" id="{28A83F76-2C9C-C340-165A-107E1DB1849F}"/>
              </a:ext>
            </a:extLst>
          </p:cNvPr>
          <p:cNvPicPr/>
          <p:nvPr/>
        </p:nvPicPr>
        <p:blipFill>
          <a:blip r:embed="rId13" cstate="print"/>
          <a:stretch>
            <a:fillRect/>
          </a:stretch>
        </p:blipFill>
        <p:spPr>
          <a:xfrm>
            <a:off x="2197607" y="4876800"/>
            <a:ext cx="667512" cy="667512"/>
          </a:xfrm>
          <a:prstGeom prst="rect">
            <a:avLst/>
          </a:prstGeom>
        </p:spPr>
      </p:pic>
      <p:sp>
        <p:nvSpPr>
          <p:cNvPr id="27" name="object 27">
            <a:extLst>
              <a:ext uri="{FF2B5EF4-FFF2-40B4-BE49-F238E27FC236}">
                <a16:creationId xmlns:a16="http://schemas.microsoft.com/office/drawing/2014/main" id="{24084CCF-3688-0EAF-AE0D-FE00B7D72810}"/>
              </a:ext>
            </a:extLst>
          </p:cNvPr>
          <p:cNvSpPr txBox="1"/>
          <p:nvPr/>
        </p:nvSpPr>
        <p:spPr>
          <a:xfrm>
            <a:off x="2487295" y="5010658"/>
            <a:ext cx="89535" cy="299720"/>
          </a:xfrm>
          <a:prstGeom prst="rect">
            <a:avLst/>
          </a:prstGeom>
        </p:spPr>
        <p:txBody>
          <a:bodyPr vert="horz" wrap="square" lIns="0" tIns="12700" rIns="0" bIns="0" rtlCol="0">
            <a:spAutoFit/>
          </a:bodyPr>
          <a:lstStyle/>
          <a:p>
            <a:pPr marL="12700">
              <a:lnSpc>
                <a:spcPct val="100000"/>
              </a:lnSpc>
              <a:spcBef>
                <a:spcPts val="100"/>
              </a:spcBef>
            </a:pPr>
            <a:r>
              <a:rPr sz="1800" i="1" dirty="0">
                <a:solidFill>
                  <a:srgbClr val="FFFFFF"/>
                </a:solidFill>
                <a:latin typeface="Arial"/>
                <a:cs typeface="Arial"/>
              </a:rPr>
              <a:t>I</a:t>
            </a:r>
            <a:endParaRPr sz="1800">
              <a:latin typeface="Arial"/>
              <a:cs typeface="Arial"/>
            </a:endParaRPr>
          </a:p>
        </p:txBody>
      </p:sp>
      <p:pic>
        <p:nvPicPr>
          <p:cNvPr id="28" name="object 28">
            <a:extLst>
              <a:ext uri="{FF2B5EF4-FFF2-40B4-BE49-F238E27FC236}">
                <a16:creationId xmlns:a16="http://schemas.microsoft.com/office/drawing/2014/main" id="{2BE37F4C-01C3-1047-1735-CE0D4DF5D420}"/>
              </a:ext>
            </a:extLst>
          </p:cNvPr>
          <p:cNvPicPr/>
          <p:nvPr/>
        </p:nvPicPr>
        <p:blipFill>
          <a:blip r:embed="rId14" cstate="print"/>
          <a:stretch>
            <a:fillRect/>
          </a:stretch>
        </p:blipFill>
        <p:spPr>
          <a:xfrm>
            <a:off x="792480" y="4876800"/>
            <a:ext cx="667512" cy="667512"/>
          </a:xfrm>
          <a:prstGeom prst="rect">
            <a:avLst/>
          </a:prstGeom>
        </p:spPr>
      </p:pic>
      <p:sp>
        <p:nvSpPr>
          <p:cNvPr id="29" name="object 29">
            <a:extLst>
              <a:ext uri="{FF2B5EF4-FFF2-40B4-BE49-F238E27FC236}">
                <a16:creationId xmlns:a16="http://schemas.microsoft.com/office/drawing/2014/main" id="{95823DE0-E756-5607-C9AE-5B31D67890C2}"/>
              </a:ext>
            </a:extLst>
          </p:cNvPr>
          <p:cNvSpPr txBox="1"/>
          <p:nvPr/>
        </p:nvSpPr>
        <p:spPr>
          <a:xfrm>
            <a:off x="1043432" y="5010658"/>
            <a:ext cx="165100" cy="299720"/>
          </a:xfrm>
          <a:prstGeom prst="rect">
            <a:avLst/>
          </a:prstGeom>
        </p:spPr>
        <p:txBody>
          <a:bodyPr vert="horz" wrap="square" lIns="0" tIns="12700" rIns="0" bIns="0" rtlCol="0">
            <a:spAutoFit/>
          </a:bodyPr>
          <a:lstStyle/>
          <a:p>
            <a:pPr marL="12700">
              <a:lnSpc>
                <a:spcPct val="100000"/>
              </a:lnSpc>
              <a:spcBef>
                <a:spcPts val="100"/>
              </a:spcBef>
            </a:pPr>
            <a:r>
              <a:rPr sz="1800" i="1" dirty="0">
                <a:solidFill>
                  <a:srgbClr val="FFFFFF"/>
                </a:solidFill>
                <a:latin typeface="Arial"/>
                <a:cs typeface="Arial"/>
              </a:rPr>
              <a:t>T</a:t>
            </a:r>
            <a:endParaRPr sz="1800">
              <a:latin typeface="Arial"/>
              <a:cs typeface="Arial"/>
            </a:endParaRPr>
          </a:p>
        </p:txBody>
      </p:sp>
      <p:pic>
        <p:nvPicPr>
          <p:cNvPr id="30" name="object 30">
            <a:extLst>
              <a:ext uri="{FF2B5EF4-FFF2-40B4-BE49-F238E27FC236}">
                <a16:creationId xmlns:a16="http://schemas.microsoft.com/office/drawing/2014/main" id="{9BD0DDCA-B7B0-DEAA-4454-6C05210845CB}"/>
              </a:ext>
            </a:extLst>
          </p:cNvPr>
          <p:cNvPicPr/>
          <p:nvPr/>
        </p:nvPicPr>
        <p:blipFill>
          <a:blip r:embed="rId15" cstate="print"/>
          <a:stretch>
            <a:fillRect/>
          </a:stretch>
        </p:blipFill>
        <p:spPr>
          <a:xfrm>
            <a:off x="1784604" y="5582411"/>
            <a:ext cx="667512" cy="667511"/>
          </a:xfrm>
          <a:prstGeom prst="rect">
            <a:avLst/>
          </a:prstGeom>
        </p:spPr>
      </p:pic>
      <p:sp>
        <p:nvSpPr>
          <p:cNvPr id="31" name="object 31">
            <a:extLst>
              <a:ext uri="{FF2B5EF4-FFF2-40B4-BE49-F238E27FC236}">
                <a16:creationId xmlns:a16="http://schemas.microsoft.com/office/drawing/2014/main" id="{8DB617AE-1E6E-AE6E-D1CA-AB631BEBDE1B}"/>
              </a:ext>
            </a:extLst>
          </p:cNvPr>
          <p:cNvSpPr txBox="1"/>
          <p:nvPr/>
        </p:nvSpPr>
        <p:spPr>
          <a:xfrm>
            <a:off x="2016379" y="5716625"/>
            <a:ext cx="203835" cy="300355"/>
          </a:xfrm>
          <a:prstGeom prst="rect">
            <a:avLst/>
          </a:prstGeom>
        </p:spPr>
        <p:txBody>
          <a:bodyPr vert="horz" wrap="square" lIns="0" tIns="12700" rIns="0" bIns="0" rtlCol="0">
            <a:spAutoFit/>
          </a:bodyPr>
          <a:lstStyle/>
          <a:p>
            <a:pPr marL="12700">
              <a:lnSpc>
                <a:spcPct val="100000"/>
              </a:lnSpc>
              <a:spcBef>
                <a:spcPts val="100"/>
              </a:spcBef>
            </a:pPr>
            <a:r>
              <a:rPr sz="1800" i="1" dirty="0">
                <a:solidFill>
                  <a:srgbClr val="FFFFFF"/>
                </a:solidFill>
                <a:latin typeface="Arial"/>
                <a:cs typeface="Arial"/>
              </a:rPr>
              <a:t>G</a:t>
            </a:r>
            <a:endParaRPr sz="1800">
              <a:latin typeface="Arial"/>
              <a:cs typeface="Arial"/>
            </a:endParaRPr>
          </a:p>
        </p:txBody>
      </p:sp>
      <p:pic>
        <p:nvPicPr>
          <p:cNvPr id="32" name="object 32">
            <a:extLst>
              <a:ext uri="{FF2B5EF4-FFF2-40B4-BE49-F238E27FC236}">
                <a16:creationId xmlns:a16="http://schemas.microsoft.com/office/drawing/2014/main" id="{C9DEA659-2556-54CF-244F-46CF0E1D78C8}"/>
              </a:ext>
            </a:extLst>
          </p:cNvPr>
          <p:cNvPicPr/>
          <p:nvPr/>
        </p:nvPicPr>
        <p:blipFill>
          <a:blip r:embed="rId16" cstate="print"/>
          <a:stretch>
            <a:fillRect/>
          </a:stretch>
        </p:blipFill>
        <p:spPr>
          <a:xfrm>
            <a:off x="1082039" y="5582411"/>
            <a:ext cx="667511" cy="667511"/>
          </a:xfrm>
          <a:prstGeom prst="rect">
            <a:avLst/>
          </a:prstGeom>
        </p:spPr>
      </p:pic>
      <p:sp>
        <p:nvSpPr>
          <p:cNvPr id="33" name="object 33">
            <a:extLst>
              <a:ext uri="{FF2B5EF4-FFF2-40B4-BE49-F238E27FC236}">
                <a16:creationId xmlns:a16="http://schemas.microsoft.com/office/drawing/2014/main" id="{68042B91-A625-A4F0-4C38-E13E0D34496F}"/>
              </a:ext>
            </a:extLst>
          </p:cNvPr>
          <p:cNvSpPr txBox="1"/>
          <p:nvPr/>
        </p:nvSpPr>
        <p:spPr>
          <a:xfrm>
            <a:off x="1320800" y="5716625"/>
            <a:ext cx="191135" cy="300355"/>
          </a:xfrm>
          <a:prstGeom prst="rect">
            <a:avLst/>
          </a:prstGeom>
        </p:spPr>
        <p:txBody>
          <a:bodyPr vert="horz" wrap="square" lIns="0" tIns="12700" rIns="0" bIns="0" rtlCol="0">
            <a:spAutoFit/>
          </a:bodyPr>
          <a:lstStyle/>
          <a:p>
            <a:pPr marL="12700">
              <a:lnSpc>
                <a:spcPct val="100000"/>
              </a:lnSpc>
              <a:spcBef>
                <a:spcPts val="100"/>
              </a:spcBef>
            </a:pPr>
            <a:r>
              <a:rPr sz="1800" i="1" dirty="0">
                <a:solidFill>
                  <a:srgbClr val="FFFFFF"/>
                </a:solidFill>
                <a:latin typeface="Arial"/>
                <a:cs typeface="Arial"/>
              </a:rPr>
              <a:t>N</a:t>
            </a:r>
            <a:endParaRPr sz="1800">
              <a:latin typeface="Arial"/>
              <a:cs typeface="Arial"/>
            </a:endParaRPr>
          </a:p>
        </p:txBody>
      </p:sp>
      <p:pic>
        <p:nvPicPr>
          <p:cNvPr id="34" name="object 34">
            <a:extLst>
              <a:ext uri="{FF2B5EF4-FFF2-40B4-BE49-F238E27FC236}">
                <a16:creationId xmlns:a16="http://schemas.microsoft.com/office/drawing/2014/main" id="{6FB29EDD-84B5-F3D6-AD59-2C9708D79889}"/>
              </a:ext>
            </a:extLst>
          </p:cNvPr>
          <p:cNvPicPr/>
          <p:nvPr/>
        </p:nvPicPr>
        <p:blipFill>
          <a:blip r:embed="rId17" cstate="print"/>
          <a:stretch>
            <a:fillRect/>
          </a:stretch>
        </p:blipFill>
        <p:spPr>
          <a:xfrm>
            <a:off x="711708" y="3858767"/>
            <a:ext cx="2234184" cy="841247"/>
          </a:xfrm>
          <a:prstGeom prst="rect">
            <a:avLst/>
          </a:prstGeom>
        </p:spPr>
      </p:pic>
      <p:sp>
        <p:nvSpPr>
          <p:cNvPr id="35" name="object 35">
            <a:extLst>
              <a:ext uri="{FF2B5EF4-FFF2-40B4-BE49-F238E27FC236}">
                <a16:creationId xmlns:a16="http://schemas.microsoft.com/office/drawing/2014/main" id="{A7654A08-C399-375A-423A-2106C7591204}"/>
              </a:ext>
            </a:extLst>
          </p:cNvPr>
          <p:cNvSpPr txBox="1"/>
          <p:nvPr/>
        </p:nvSpPr>
        <p:spPr>
          <a:xfrm>
            <a:off x="1487550" y="3929888"/>
            <a:ext cx="685165" cy="574040"/>
          </a:xfrm>
          <a:prstGeom prst="rect">
            <a:avLst/>
          </a:prstGeom>
        </p:spPr>
        <p:txBody>
          <a:bodyPr vert="horz" wrap="square" lIns="0" tIns="12700" rIns="0" bIns="0" rtlCol="0">
            <a:spAutoFit/>
          </a:bodyPr>
          <a:lstStyle/>
          <a:p>
            <a:pPr marL="17145">
              <a:lnSpc>
                <a:spcPct val="100000"/>
              </a:lnSpc>
              <a:spcBef>
                <a:spcPts val="100"/>
              </a:spcBef>
            </a:pPr>
            <a:r>
              <a:rPr sz="1800" i="1" dirty="0">
                <a:latin typeface="Arial"/>
                <a:cs typeface="Arial"/>
              </a:rPr>
              <a:t>XMPP</a:t>
            </a:r>
            <a:endParaRPr sz="1800">
              <a:latin typeface="Arial"/>
              <a:cs typeface="Arial"/>
            </a:endParaRPr>
          </a:p>
          <a:p>
            <a:pPr marL="12700">
              <a:lnSpc>
                <a:spcPct val="100000"/>
              </a:lnSpc>
            </a:pPr>
            <a:r>
              <a:rPr sz="1800" i="1" spc="-5" dirty="0">
                <a:latin typeface="Arial"/>
                <a:cs typeface="Arial"/>
              </a:rPr>
              <a:t>Bri</a:t>
            </a:r>
            <a:r>
              <a:rPr sz="1800" i="1" spc="-15" dirty="0">
                <a:latin typeface="Arial"/>
                <a:cs typeface="Arial"/>
              </a:rPr>
              <a:t>d</a:t>
            </a:r>
            <a:r>
              <a:rPr sz="1800" i="1" spc="-5" dirty="0">
                <a:latin typeface="Arial"/>
                <a:cs typeface="Arial"/>
              </a:rPr>
              <a:t>ge</a:t>
            </a:r>
            <a:endParaRPr sz="1800">
              <a:latin typeface="Arial"/>
              <a:cs typeface="Arial"/>
            </a:endParaRPr>
          </a:p>
        </p:txBody>
      </p:sp>
      <p:pic>
        <p:nvPicPr>
          <p:cNvPr id="36" name="object 36">
            <a:extLst>
              <a:ext uri="{FF2B5EF4-FFF2-40B4-BE49-F238E27FC236}">
                <a16:creationId xmlns:a16="http://schemas.microsoft.com/office/drawing/2014/main" id="{C71CEF2D-ABFA-A57F-5CE6-F829CC2641BE}"/>
              </a:ext>
            </a:extLst>
          </p:cNvPr>
          <p:cNvPicPr/>
          <p:nvPr/>
        </p:nvPicPr>
        <p:blipFill>
          <a:blip r:embed="rId18" cstate="print"/>
          <a:stretch>
            <a:fillRect/>
          </a:stretch>
        </p:blipFill>
        <p:spPr>
          <a:xfrm>
            <a:off x="3473196" y="3858767"/>
            <a:ext cx="2234183" cy="841247"/>
          </a:xfrm>
          <a:prstGeom prst="rect">
            <a:avLst/>
          </a:prstGeom>
        </p:spPr>
      </p:pic>
      <p:sp>
        <p:nvSpPr>
          <p:cNvPr id="37" name="object 37">
            <a:extLst>
              <a:ext uri="{FF2B5EF4-FFF2-40B4-BE49-F238E27FC236}">
                <a16:creationId xmlns:a16="http://schemas.microsoft.com/office/drawing/2014/main" id="{DD57845C-9643-7A00-6566-F60A82437039}"/>
              </a:ext>
            </a:extLst>
          </p:cNvPr>
          <p:cNvSpPr txBox="1"/>
          <p:nvPr/>
        </p:nvSpPr>
        <p:spPr>
          <a:xfrm>
            <a:off x="4253865" y="3929888"/>
            <a:ext cx="673735" cy="574040"/>
          </a:xfrm>
          <a:prstGeom prst="rect">
            <a:avLst/>
          </a:prstGeom>
        </p:spPr>
        <p:txBody>
          <a:bodyPr vert="horz" wrap="square" lIns="0" tIns="12700" rIns="0" bIns="0" rtlCol="0">
            <a:spAutoFit/>
          </a:bodyPr>
          <a:lstStyle/>
          <a:p>
            <a:pPr marL="12700">
              <a:lnSpc>
                <a:spcPct val="100000"/>
              </a:lnSpc>
              <a:spcBef>
                <a:spcPts val="100"/>
              </a:spcBef>
            </a:pPr>
            <a:r>
              <a:rPr sz="1800" i="1" dirty="0">
                <a:latin typeface="Arial"/>
                <a:cs typeface="Arial"/>
              </a:rPr>
              <a:t>XMPP</a:t>
            </a:r>
            <a:endParaRPr sz="1800">
              <a:latin typeface="Arial"/>
              <a:cs typeface="Arial"/>
            </a:endParaRPr>
          </a:p>
          <a:p>
            <a:pPr marL="20320">
              <a:lnSpc>
                <a:spcPct val="100000"/>
              </a:lnSpc>
            </a:pPr>
            <a:r>
              <a:rPr sz="1800" i="1" spc="-5" dirty="0">
                <a:latin typeface="Arial"/>
                <a:cs typeface="Arial"/>
              </a:rPr>
              <a:t>bridge</a:t>
            </a:r>
            <a:endParaRPr sz="1800">
              <a:latin typeface="Arial"/>
              <a:cs typeface="Arial"/>
            </a:endParaRPr>
          </a:p>
        </p:txBody>
      </p:sp>
      <p:grpSp>
        <p:nvGrpSpPr>
          <p:cNvPr id="38" name="object 38">
            <a:extLst>
              <a:ext uri="{FF2B5EF4-FFF2-40B4-BE49-F238E27FC236}">
                <a16:creationId xmlns:a16="http://schemas.microsoft.com/office/drawing/2014/main" id="{95C7C38D-C7CF-FE0A-BC95-0286F8DD78D2}"/>
              </a:ext>
            </a:extLst>
          </p:cNvPr>
          <p:cNvGrpSpPr/>
          <p:nvPr/>
        </p:nvGrpSpPr>
        <p:grpSpPr>
          <a:xfrm>
            <a:off x="3764279" y="5038344"/>
            <a:ext cx="1653539" cy="1170940"/>
            <a:chOff x="3764279" y="5038344"/>
            <a:chExt cx="1653539" cy="1170940"/>
          </a:xfrm>
        </p:grpSpPr>
        <p:pic>
          <p:nvPicPr>
            <p:cNvPr id="39" name="object 39">
              <a:extLst>
                <a:ext uri="{FF2B5EF4-FFF2-40B4-BE49-F238E27FC236}">
                  <a16:creationId xmlns:a16="http://schemas.microsoft.com/office/drawing/2014/main" id="{FDAD7E16-2CAA-A225-DF28-3F565B5169F3}"/>
                </a:ext>
              </a:extLst>
            </p:cNvPr>
            <p:cNvPicPr/>
            <p:nvPr/>
          </p:nvPicPr>
          <p:blipFill>
            <a:blip r:embed="rId19" cstate="print"/>
            <a:stretch>
              <a:fillRect/>
            </a:stretch>
          </p:blipFill>
          <p:spPr>
            <a:xfrm>
              <a:off x="3764279" y="5038344"/>
              <a:ext cx="1653539" cy="1127760"/>
            </a:xfrm>
            <a:prstGeom prst="rect">
              <a:avLst/>
            </a:prstGeom>
          </p:spPr>
        </p:pic>
        <p:pic>
          <p:nvPicPr>
            <p:cNvPr id="40" name="object 40">
              <a:extLst>
                <a:ext uri="{FF2B5EF4-FFF2-40B4-BE49-F238E27FC236}">
                  <a16:creationId xmlns:a16="http://schemas.microsoft.com/office/drawing/2014/main" id="{7546629C-DAD5-D097-A4E9-23297D3473AF}"/>
                </a:ext>
              </a:extLst>
            </p:cNvPr>
            <p:cNvPicPr/>
            <p:nvPr/>
          </p:nvPicPr>
          <p:blipFill>
            <a:blip r:embed="rId20" cstate="print"/>
            <a:stretch>
              <a:fillRect/>
            </a:stretch>
          </p:blipFill>
          <p:spPr>
            <a:xfrm>
              <a:off x="3965447" y="5369052"/>
              <a:ext cx="1312164" cy="839724"/>
            </a:xfrm>
            <a:prstGeom prst="rect">
              <a:avLst/>
            </a:prstGeom>
          </p:spPr>
        </p:pic>
        <p:sp>
          <p:nvSpPr>
            <p:cNvPr id="41" name="object 41">
              <a:extLst>
                <a:ext uri="{FF2B5EF4-FFF2-40B4-BE49-F238E27FC236}">
                  <a16:creationId xmlns:a16="http://schemas.microsoft.com/office/drawing/2014/main" id="{F1DB8850-A0C8-70FA-1D2C-A68C63E4A2E4}"/>
                </a:ext>
              </a:extLst>
            </p:cNvPr>
            <p:cNvSpPr/>
            <p:nvPr/>
          </p:nvSpPr>
          <p:spPr>
            <a:xfrm>
              <a:off x="3826001" y="5080254"/>
              <a:ext cx="1530350" cy="1004569"/>
            </a:xfrm>
            <a:custGeom>
              <a:avLst/>
              <a:gdLst/>
              <a:ahLst/>
              <a:cxnLst/>
              <a:rect l="l" t="t" r="r" b="b"/>
              <a:pathLst>
                <a:path w="1530350" h="1004570">
                  <a:moveTo>
                    <a:pt x="765048" y="0"/>
                  </a:moveTo>
                  <a:lnTo>
                    <a:pt x="691368" y="766"/>
                  </a:lnTo>
                  <a:lnTo>
                    <a:pt x="619669" y="3017"/>
                  </a:lnTo>
                  <a:lnTo>
                    <a:pt x="550273" y="6684"/>
                  </a:lnTo>
                  <a:lnTo>
                    <a:pt x="483500" y="11697"/>
                  </a:lnTo>
                  <a:lnTo>
                    <a:pt x="419671" y="17984"/>
                  </a:lnTo>
                  <a:lnTo>
                    <a:pt x="359105" y="25477"/>
                  </a:lnTo>
                  <a:lnTo>
                    <a:pt x="302124" y="34105"/>
                  </a:lnTo>
                  <a:lnTo>
                    <a:pt x="249048" y="43798"/>
                  </a:lnTo>
                  <a:lnTo>
                    <a:pt x="200198" y="54485"/>
                  </a:lnTo>
                  <a:lnTo>
                    <a:pt x="155895" y="66097"/>
                  </a:lnTo>
                  <a:lnTo>
                    <a:pt x="116458" y="78564"/>
                  </a:lnTo>
                  <a:lnTo>
                    <a:pt x="53469" y="105781"/>
                  </a:lnTo>
                  <a:lnTo>
                    <a:pt x="13794" y="135575"/>
                  </a:lnTo>
                  <a:lnTo>
                    <a:pt x="0" y="167386"/>
                  </a:lnTo>
                  <a:lnTo>
                    <a:pt x="0" y="836930"/>
                  </a:lnTo>
                  <a:lnTo>
                    <a:pt x="30557" y="883919"/>
                  </a:lnTo>
                  <a:lnTo>
                    <a:pt x="82210" y="912494"/>
                  </a:lnTo>
                  <a:lnTo>
                    <a:pt x="155895" y="938212"/>
                  </a:lnTo>
                  <a:lnTo>
                    <a:pt x="200198" y="949825"/>
                  </a:lnTo>
                  <a:lnTo>
                    <a:pt x="249048" y="960513"/>
                  </a:lnTo>
                  <a:lnTo>
                    <a:pt x="302124" y="970206"/>
                  </a:lnTo>
                  <a:lnTo>
                    <a:pt x="359105" y="978835"/>
                  </a:lnTo>
                  <a:lnTo>
                    <a:pt x="419671" y="986328"/>
                  </a:lnTo>
                  <a:lnTo>
                    <a:pt x="483500" y="992617"/>
                  </a:lnTo>
                  <a:lnTo>
                    <a:pt x="550273" y="997630"/>
                  </a:lnTo>
                  <a:lnTo>
                    <a:pt x="619669" y="1001297"/>
                  </a:lnTo>
                  <a:lnTo>
                    <a:pt x="691368" y="1003549"/>
                  </a:lnTo>
                  <a:lnTo>
                    <a:pt x="765048" y="1004316"/>
                  </a:lnTo>
                  <a:lnTo>
                    <a:pt x="838727" y="1003549"/>
                  </a:lnTo>
                  <a:lnTo>
                    <a:pt x="910426" y="1001297"/>
                  </a:lnTo>
                  <a:lnTo>
                    <a:pt x="979822" y="997630"/>
                  </a:lnTo>
                  <a:lnTo>
                    <a:pt x="1046595" y="992617"/>
                  </a:lnTo>
                  <a:lnTo>
                    <a:pt x="1110424" y="986328"/>
                  </a:lnTo>
                  <a:lnTo>
                    <a:pt x="1170990" y="978835"/>
                  </a:lnTo>
                  <a:lnTo>
                    <a:pt x="1227971" y="970206"/>
                  </a:lnTo>
                  <a:lnTo>
                    <a:pt x="1281047" y="960513"/>
                  </a:lnTo>
                  <a:lnTo>
                    <a:pt x="1329897" y="949825"/>
                  </a:lnTo>
                  <a:lnTo>
                    <a:pt x="1374200" y="938212"/>
                  </a:lnTo>
                  <a:lnTo>
                    <a:pt x="1413637" y="925745"/>
                  </a:lnTo>
                  <a:lnTo>
                    <a:pt x="1476626" y="898529"/>
                  </a:lnTo>
                  <a:lnTo>
                    <a:pt x="1516301" y="868736"/>
                  </a:lnTo>
                  <a:lnTo>
                    <a:pt x="1530096" y="836930"/>
                  </a:lnTo>
                  <a:lnTo>
                    <a:pt x="1530096" y="167386"/>
                  </a:lnTo>
                  <a:lnTo>
                    <a:pt x="1499538" y="120391"/>
                  </a:lnTo>
                  <a:lnTo>
                    <a:pt x="1447885" y="91815"/>
                  </a:lnTo>
                  <a:lnTo>
                    <a:pt x="1374200" y="66097"/>
                  </a:lnTo>
                  <a:lnTo>
                    <a:pt x="1329897" y="54485"/>
                  </a:lnTo>
                  <a:lnTo>
                    <a:pt x="1281047" y="43798"/>
                  </a:lnTo>
                  <a:lnTo>
                    <a:pt x="1227971" y="34105"/>
                  </a:lnTo>
                  <a:lnTo>
                    <a:pt x="1170990" y="25477"/>
                  </a:lnTo>
                  <a:lnTo>
                    <a:pt x="1110424" y="17984"/>
                  </a:lnTo>
                  <a:lnTo>
                    <a:pt x="1046595" y="11697"/>
                  </a:lnTo>
                  <a:lnTo>
                    <a:pt x="979822" y="6684"/>
                  </a:lnTo>
                  <a:lnTo>
                    <a:pt x="910426" y="3017"/>
                  </a:lnTo>
                  <a:lnTo>
                    <a:pt x="838727" y="766"/>
                  </a:lnTo>
                  <a:lnTo>
                    <a:pt x="765048" y="0"/>
                  </a:lnTo>
                  <a:close/>
                </a:path>
              </a:pathLst>
            </a:custGeom>
            <a:solidFill>
              <a:srgbClr val="3D9BC9"/>
            </a:solidFill>
          </p:spPr>
          <p:txBody>
            <a:bodyPr wrap="square" lIns="0" tIns="0" rIns="0" bIns="0" rtlCol="0"/>
            <a:lstStyle/>
            <a:p>
              <a:endParaRPr/>
            </a:p>
          </p:txBody>
        </p:sp>
        <p:sp>
          <p:nvSpPr>
            <p:cNvPr id="42" name="object 42">
              <a:extLst>
                <a:ext uri="{FF2B5EF4-FFF2-40B4-BE49-F238E27FC236}">
                  <a16:creationId xmlns:a16="http://schemas.microsoft.com/office/drawing/2014/main" id="{6394FEFC-2258-488F-F1B2-354E6FE595A2}"/>
                </a:ext>
              </a:extLst>
            </p:cNvPr>
            <p:cNvSpPr/>
            <p:nvPr/>
          </p:nvSpPr>
          <p:spPr>
            <a:xfrm>
              <a:off x="3826001" y="5080254"/>
              <a:ext cx="1530350" cy="1004569"/>
            </a:xfrm>
            <a:custGeom>
              <a:avLst/>
              <a:gdLst/>
              <a:ahLst/>
              <a:cxnLst/>
              <a:rect l="l" t="t" r="r" b="b"/>
              <a:pathLst>
                <a:path w="1530350" h="1004570">
                  <a:moveTo>
                    <a:pt x="1530096" y="167386"/>
                  </a:moveTo>
                  <a:lnTo>
                    <a:pt x="1499538" y="214380"/>
                  </a:lnTo>
                  <a:lnTo>
                    <a:pt x="1447885" y="242956"/>
                  </a:lnTo>
                  <a:lnTo>
                    <a:pt x="1374200" y="268674"/>
                  </a:lnTo>
                  <a:lnTo>
                    <a:pt x="1329897" y="280286"/>
                  </a:lnTo>
                  <a:lnTo>
                    <a:pt x="1281047" y="290973"/>
                  </a:lnTo>
                  <a:lnTo>
                    <a:pt x="1227971" y="300666"/>
                  </a:lnTo>
                  <a:lnTo>
                    <a:pt x="1170990" y="309294"/>
                  </a:lnTo>
                  <a:lnTo>
                    <a:pt x="1110424" y="316787"/>
                  </a:lnTo>
                  <a:lnTo>
                    <a:pt x="1046595" y="323074"/>
                  </a:lnTo>
                  <a:lnTo>
                    <a:pt x="979822" y="328087"/>
                  </a:lnTo>
                  <a:lnTo>
                    <a:pt x="910426" y="331754"/>
                  </a:lnTo>
                  <a:lnTo>
                    <a:pt x="838727" y="334005"/>
                  </a:lnTo>
                  <a:lnTo>
                    <a:pt x="765048" y="334772"/>
                  </a:lnTo>
                  <a:lnTo>
                    <a:pt x="691368" y="334005"/>
                  </a:lnTo>
                  <a:lnTo>
                    <a:pt x="619669" y="331754"/>
                  </a:lnTo>
                  <a:lnTo>
                    <a:pt x="550273" y="328087"/>
                  </a:lnTo>
                  <a:lnTo>
                    <a:pt x="483500" y="323074"/>
                  </a:lnTo>
                  <a:lnTo>
                    <a:pt x="419671" y="316787"/>
                  </a:lnTo>
                  <a:lnTo>
                    <a:pt x="359105" y="309294"/>
                  </a:lnTo>
                  <a:lnTo>
                    <a:pt x="302124" y="300666"/>
                  </a:lnTo>
                  <a:lnTo>
                    <a:pt x="249048" y="290973"/>
                  </a:lnTo>
                  <a:lnTo>
                    <a:pt x="200198" y="280286"/>
                  </a:lnTo>
                  <a:lnTo>
                    <a:pt x="155895" y="268674"/>
                  </a:lnTo>
                  <a:lnTo>
                    <a:pt x="116458" y="256207"/>
                  </a:lnTo>
                  <a:lnTo>
                    <a:pt x="53469" y="228990"/>
                  </a:lnTo>
                  <a:lnTo>
                    <a:pt x="13794" y="199196"/>
                  </a:lnTo>
                  <a:lnTo>
                    <a:pt x="3502" y="183508"/>
                  </a:lnTo>
                  <a:lnTo>
                    <a:pt x="0" y="167386"/>
                  </a:lnTo>
                </a:path>
                <a:path w="1530350" h="1004570">
                  <a:moveTo>
                    <a:pt x="0" y="167386"/>
                  </a:moveTo>
                  <a:lnTo>
                    <a:pt x="30557" y="120391"/>
                  </a:lnTo>
                  <a:lnTo>
                    <a:pt x="82210" y="91815"/>
                  </a:lnTo>
                  <a:lnTo>
                    <a:pt x="155895" y="66097"/>
                  </a:lnTo>
                  <a:lnTo>
                    <a:pt x="200198" y="54485"/>
                  </a:lnTo>
                  <a:lnTo>
                    <a:pt x="249048" y="43798"/>
                  </a:lnTo>
                  <a:lnTo>
                    <a:pt x="302124" y="34105"/>
                  </a:lnTo>
                  <a:lnTo>
                    <a:pt x="359105" y="25477"/>
                  </a:lnTo>
                  <a:lnTo>
                    <a:pt x="419671" y="17984"/>
                  </a:lnTo>
                  <a:lnTo>
                    <a:pt x="483500" y="11697"/>
                  </a:lnTo>
                  <a:lnTo>
                    <a:pt x="550273" y="6684"/>
                  </a:lnTo>
                  <a:lnTo>
                    <a:pt x="619669" y="3017"/>
                  </a:lnTo>
                  <a:lnTo>
                    <a:pt x="691368" y="766"/>
                  </a:lnTo>
                  <a:lnTo>
                    <a:pt x="765048" y="0"/>
                  </a:lnTo>
                  <a:lnTo>
                    <a:pt x="838727" y="766"/>
                  </a:lnTo>
                  <a:lnTo>
                    <a:pt x="910426" y="3017"/>
                  </a:lnTo>
                  <a:lnTo>
                    <a:pt x="979822" y="6684"/>
                  </a:lnTo>
                  <a:lnTo>
                    <a:pt x="1046595" y="11697"/>
                  </a:lnTo>
                  <a:lnTo>
                    <a:pt x="1110424" y="17984"/>
                  </a:lnTo>
                  <a:lnTo>
                    <a:pt x="1170990" y="25477"/>
                  </a:lnTo>
                  <a:lnTo>
                    <a:pt x="1227971" y="34105"/>
                  </a:lnTo>
                  <a:lnTo>
                    <a:pt x="1281047" y="43798"/>
                  </a:lnTo>
                  <a:lnTo>
                    <a:pt x="1329897" y="54485"/>
                  </a:lnTo>
                  <a:lnTo>
                    <a:pt x="1374200" y="66097"/>
                  </a:lnTo>
                  <a:lnTo>
                    <a:pt x="1413637" y="78564"/>
                  </a:lnTo>
                  <a:lnTo>
                    <a:pt x="1476626" y="105781"/>
                  </a:lnTo>
                  <a:lnTo>
                    <a:pt x="1516301" y="135575"/>
                  </a:lnTo>
                  <a:lnTo>
                    <a:pt x="1530096" y="167386"/>
                  </a:lnTo>
                  <a:lnTo>
                    <a:pt x="1530096" y="836930"/>
                  </a:lnTo>
                  <a:lnTo>
                    <a:pt x="1499538" y="883919"/>
                  </a:lnTo>
                  <a:lnTo>
                    <a:pt x="1447885" y="912494"/>
                  </a:lnTo>
                  <a:lnTo>
                    <a:pt x="1374200" y="938212"/>
                  </a:lnTo>
                  <a:lnTo>
                    <a:pt x="1329897" y="949825"/>
                  </a:lnTo>
                  <a:lnTo>
                    <a:pt x="1281047" y="960513"/>
                  </a:lnTo>
                  <a:lnTo>
                    <a:pt x="1227971" y="970206"/>
                  </a:lnTo>
                  <a:lnTo>
                    <a:pt x="1170990" y="978835"/>
                  </a:lnTo>
                  <a:lnTo>
                    <a:pt x="1110424" y="986328"/>
                  </a:lnTo>
                  <a:lnTo>
                    <a:pt x="1046595" y="992617"/>
                  </a:lnTo>
                  <a:lnTo>
                    <a:pt x="979822" y="997630"/>
                  </a:lnTo>
                  <a:lnTo>
                    <a:pt x="910426" y="1001297"/>
                  </a:lnTo>
                  <a:lnTo>
                    <a:pt x="838727" y="1003549"/>
                  </a:lnTo>
                  <a:lnTo>
                    <a:pt x="765048" y="1004316"/>
                  </a:lnTo>
                  <a:lnTo>
                    <a:pt x="691368" y="1003549"/>
                  </a:lnTo>
                  <a:lnTo>
                    <a:pt x="619669" y="1001297"/>
                  </a:lnTo>
                  <a:lnTo>
                    <a:pt x="550273" y="997630"/>
                  </a:lnTo>
                  <a:lnTo>
                    <a:pt x="483500" y="992617"/>
                  </a:lnTo>
                  <a:lnTo>
                    <a:pt x="419671" y="986328"/>
                  </a:lnTo>
                  <a:lnTo>
                    <a:pt x="359105" y="978835"/>
                  </a:lnTo>
                  <a:lnTo>
                    <a:pt x="302124" y="970206"/>
                  </a:lnTo>
                  <a:lnTo>
                    <a:pt x="249048" y="960513"/>
                  </a:lnTo>
                  <a:lnTo>
                    <a:pt x="200198" y="949825"/>
                  </a:lnTo>
                  <a:lnTo>
                    <a:pt x="155895" y="938212"/>
                  </a:lnTo>
                  <a:lnTo>
                    <a:pt x="116458" y="925745"/>
                  </a:lnTo>
                  <a:lnTo>
                    <a:pt x="53469" y="898529"/>
                  </a:lnTo>
                  <a:lnTo>
                    <a:pt x="13794" y="868736"/>
                  </a:lnTo>
                  <a:lnTo>
                    <a:pt x="0" y="836930"/>
                  </a:lnTo>
                  <a:lnTo>
                    <a:pt x="0" y="167386"/>
                  </a:lnTo>
                  <a:close/>
                </a:path>
              </a:pathLst>
            </a:custGeom>
            <a:ln w="38100">
              <a:solidFill>
                <a:srgbClr val="FFFFFF"/>
              </a:solidFill>
            </a:ln>
          </p:spPr>
          <p:txBody>
            <a:bodyPr wrap="square" lIns="0" tIns="0" rIns="0" bIns="0" rtlCol="0"/>
            <a:lstStyle/>
            <a:p>
              <a:endParaRPr/>
            </a:p>
          </p:txBody>
        </p:sp>
      </p:grpSp>
      <p:sp>
        <p:nvSpPr>
          <p:cNvPr id="43" name="object 43">
            <a:extLst>
              <a:ext uri="{FF2B5EF4-FFF2-40B4-BE49-F238E27FC236}">
                <a16:creationId xmlns:a16="http://schemas.microsoft.com/office/drawing/2014/main" id="{87B372D7-4181-72BA-6DBF-553B681A8BE1}"/>
              </a:ext>
            </a:extLst>
          </p:cNvPr>
          <p:cNvSpPr txBox="1"/>
          <p:nvPr/>
        </p:nvSpPr>
        <p:spPr>
          <a:xfrm>
            <a:off x="4133469" y="5442915"/>
            <a:ext cx="913130" cy="299720"/>
          </a:xfrm>
          <a:prstGeom prst="rect">
            <a:avLst/>
          </a:prstGeom>
        </p:spPr>
        <p:txBody>
          <a:bodyPr vert="horz" wrap="square" lIns="0" tIns="12700" rIns="0" bIns="0" rtlCol="0">
            <a:spAutoFit/>
          </a:bodyPr>
          <a:lstStyle/>
          <a:p>
            <a:pPr marL="12700">
              <a:lnSpc>
                <a:spcPct val="100000"/>
              </a:lnSpc>
              <a:spcBef>
                <a:spcPts val="100"/>
              </a:spcBef>
            </a:pPr>
            <a:r>
              <a:rPr sz="1800" i="1" spc="-5" dirty="0">
                <a:solidFill>
                  <a:srgbClr val="FFFFFF"/>
                </a:solidFill>
                <a:latin typeface="Arial"/>
                <a:cs typeface="Arial"/>
              </a:rPr>
              <a:t>B</a:t>
            </a:r>
            <a:r>
              <a:rPr sz="1800" i="1" spc="-15" dirty="0">
                <a:solidFill>
                  <a:srgbClr val="FFFFFF"/>
                </a:solidFill>
                <a:latin typeface="Arial"/>
                <a:cs typeface="Arial"/>
              </a:rPr>
              <a:t>a</a:t>
            </a:r>
            <a:r>
              <a:rPr sz="1800" i="1" spc="-5" dirty="0">
                <a:solidFill>
                  <a:srgbClr val="FFFFFF"/>
                </a:solidFill>
                <a:latin typeface="Arial"/>
                <a:cs typeface="Arial"/>
              </a:rPr>
              <a:t>cke</a:t>
            </a:r>
            <a:r>
              <a:rPr sz="1800" i="1" spc="-15" dirty="0">
                <a:solidFill>
                  <a:srgbClr val="FFFFFF"/>
                </a:solidFill>
                <a:latin typeface="Arial"/>
                <a:cs typeface="Arial"/>
              </a:rPr>
              <a:t>n</a:t>
            </a:r>
            <a:r>
              <a:rPr sz="1800" i="1" spc="-5" dirty="0">
                <a:solidFill>
                  <a:srgbClr val="FFFFFF"/>
                </a:solidFill>
                <a:latin typeface="Arial"/>
                <a:cs typeface="Arial"/>
              </a:rPr>
              <a:t>d</a:t>
            </a:r>
            <a:endParaRPr sz="1800">
              <a:latin typeface="Arial"/>
              <a:cs typeface="Arial"/>
            </a:endParaRPr>
          </a:p>
        </p:txBody>
      </p:sp>
      <p:sp>
        <p:nvSpPr>
          <p:cNvPr id="44" name="object 44">
            <a:extLst>
              <a:ext uri="{FF2B5EF4-FFF2-40B4-BE49-F238E27FC236}">
                <a16:creationId xmlns:a16="http://schemas.microsoft.com/office/drawing/2014/main" id="{951AC208-305F-FE65-153F-65C3CF75B88D}"/>
              </a:ext>
            </a:extLst>
          </p:cNvPr>
          <p:cNvSpPr txBox="1"/>
          <p:nvPr/>
        </p:nvSpPr>
        <p:spPr>
          <a:xfrm>
            <a:off x="4215765" y="5717235"/>
            <a:ext cx="749935" cy="299720"/>
          </a:xfrm>
          <a:prstGeom prst="rect">
            <a:avLst/>
          </a:prstGeom>
        </p:spPr>
        <p:txBody>
          <a:bodyPr vert="horz" wrap="square" lIns="0" tIns="12700" rIns="0" bIns="0" rtlCol="0">
            <a:spAutoFit/>
          </a:bodyPr>
          <a:lstStyle/>
          <a:p>
            <a:pPr marL="12700">
              <a:lnSpc>
                <a:spcPct val="100000"/>
              </a:lnSpc>
              <a:spcBef>
                <a:spcPts val="100"/>
              </a:spcBef>
            </a:pPr>
            <a:r>
              <a:rPr sz="1800" i="1" dirty="0">
                <a:solidFill>
                  <a:srgbClr val="FFFFFF"/>
                </a:solidFill>
                <a:latin typeface="Arial"/>
                <a:cs typeface="Arial"/>
              </a:rPr>
              <a:t>system</a:t>
            </a:r>
            <a:endParaRPr sz="1800">
              <a:latin typeface="Arial"/>
              <a:cs typeface="Arial"/>
            </a:endParaRPr>
          </a:p>
        </p:txBody>
      </p:sp>
      <p:grpSp>
        <p:nvGrpSpPr>
          <p:cNvPr id="45" name="object 45">
            <a:extLst>
              <a:ext uri="{FF2B5EF4-FFF2-40B4-BE49-F238E27FC236}">
                <a16:creationId xmlns:a16="http://schemas.microsoft.com/office/drawing/2014/main" id="{4963BC08-3D0F-7761-9D9B-2DA01C1E6163}"/>
              </a:ext>
            </a:extLst>
          </p:cNvPr>
          <p:cNvGrpSpPr/>
          <p:nvPr/>
        </p:nvGrpSpPr>
        <p:grpSpPr>
          <a:xfrm>
            <a:off x="6243828" y="3858767"/>
            <a:ext cx="2234565" cy="1789430"/>
            <a:chOff x="6243828" y="3858767"/>
            <a:chExt cx="2234565" cy="1789430"/>
          </a:xfrm>
        </p:grpSpPr>
        <p:pic>
          <p:nvPicPr>
            <p:cNvPr id="46" name="object 46">
              <a:extLst>
                <a:ext uri="{FF2B5EF4-FFF2-40B4-BE49-F238E27FC236}">
                  <a16:creationId xmlns:a16="http://schemas.microsoft.com/office/drawing/2014/main" id="{BC334D07-EC8A-FF0C-150F-480CA6530CB3}"/>
                </a:ext>
              </a:extLst>
            </p:cNvPr>
            <p:cNvPicPr/>
            <p:nvPr/>
          </p:nvPicPr>
          <p:blipFill>
            <a:blip r:embed="rId5" cstate="print"/>
            <a:stretch>
              <a:fillRect/>
            </a:stretch>
          </p:blipFill>
          <p:spPr>
            <a:xfrm>
              <a:off x="7299960" y="4216907"/>
              <a:ext cx="123444" cy="1431036"/>
            </a:xfrm>
            <a:prstGeom prst="rect">
              <a:avLst/>
            </a:prstGeom>
          </p:spPr>
        </p:pic>
        <p:sp>
          <p:nvSpPr>
            <p:cNvPr id="47" name="object 47">
              <a:extLst>
                <a:ext uri="{FF2B5EF4-FFF2-40B4-BE49-F238E27FC236}">
                  <a16:creationId xmlns:a16="http://schemas.microsoft.com/office/drawing/2014/main" id="{1ADD79CA-BCDB-9EF8-67F6-2B07CC6F8959}"/>
                </a:ext>
              </a:extLst>
            </p:cNvPr>
            <p:cNvSpPr/>
            <p:nvPr/>
          </p:nvSpPr>
          <p:spPr>
            <a:xfrm>
              <a:off x="7361682" y="4255769"/>
              <a:ext cx="0" cy="1327150"/>
            </a:xfrm>
            <a:custGeom>
              <a:avLst/>
              <a:gdLst/>
              <a:ahLst/>
              <a:cxnLst/>
              <a:rect l="l" t="t" r="r" b="b"/>
              <a:pathLst>
                <a:path h="1327150">
                  <a:moveTo>
                    <a:pt x="0" y="1326895"/>
                  </a:moveTo>
                  <a:lnTo>
                    <a:pt x="0" y="0"/>
                  </a:lnTo>
                </a:path>
              </a:pathLst>
            </a:custGeom>
            <a:ln w="38100">
              <a:solidFill>
                <a:srgbClr val="000000"/>
              </a:solidFill>
            </a:ln>
          </p:spPr>
          <p:txBody>
            <a:bodyPr wrap="square" lIns="0" tIns="0" rIns="0" bIns="0" rtlCol="0"/>
            <a:lstStyle/>
            <a:p>
              <a:endParaRPr/>
            </a:p>
          </p:txBody>
        </p:sp>
        <p:pic>
          <p:nvPicPr>
            <p:cNvPr id="48" name="object 48">
              <a:extLst>
                <a:ext uri="{FF2B5EF4-FFF2-40B4-BE49-F238E27FC236}">
                  <a16:creationId xmlns:a16="http://schemas.microsoft.com/office/drawing/2014/main" id="{9518AE24-D873-B4B7-ADE5-F02545A1658D}"/>
                </a:ext>
              </a:extLst>
            </p:cNvPr>
            <p:cNvPicPr/>
            <p:nvPr/>
          </p:nvPicPr>
          <p:blipFill>
            <a:blip r:embed="rId21" cstate="print"/>
            <a:stretch>
              <a:fillRect/>
            </a:stretch>
          </p:blipFill>
          <p:spPr>
            <a:xfrm>
              <a:off x="6243828" y="3858767"/>
              <a:ext cx="2234183" cy="841247"/>
            </a:xfrm>
            <a:prstGeom prst="rect">
              <a:avLst/>
            </a:prstGeom>
          </p:spPr>
        </p:pic>
      </p:grpSp>
      <p:sp>
        <p:nvSpPr>
          <p:cNvPr id="49" name="object 49">
            <a:extLst>
              <a:ext uri="{FF2B5EF4-FFF2-40B4-BE49-F238E27FC236}">
                <a16:creationId xmlns:a16="http://schemas.microsoft.com/office/drawing/2014/main" id="{4A31D63A-B594-FDF9-DADF-8A4C08E13FEA}"/>
              </a:ext>
            </a:extLst>
          </p:cNvPr>
          <p:cNvSpPr txBox="1"/>
          <p:nvPr/>
        </p:nvSpPr>
        <p:spPr>
          <a:xfrm>
            <a:off x="7019925" y="3929888"/>
            <a:ext cx="685165" cy="574040"/>
          </a:xfrm>
          <a:prstGeom prst="rect">
            <a:avLst/>
          </a:prstGeom>
        </p:spPr>
        <p:txBody>
          <a:bodyPr vert="horz" wrap="square" lIns="0" tIns="12700" rIns="0" bIns="0" rtlCol="0">
            <a:spAutoFit/>
          </a:bodyPr>
          <a:lstStyle/>
          <a:p>
            <a:pPr marL="17145">
              <a:lnSpc>
                <a:spcPct val="100000"/>
              </a:lnSpc>
              <a:spcBef>
                <a:spcPts val="100"/>
              </a:spcBef>
            </a:pPr>
            <a:r>
              <a:rPr sz="1800" i="1" dirty="0">
                <a:latin typeface="Arial"/>
                <a:cs typeface="Arial"/>
              </a:rPr>
              <a:t>XMPP</a:t>
            </a:r>
            <a:endParaRPr sz="1800">
              <a:latin typeface="Arial"/>
              <a:cs typeface="Arial"/>
            </a:endParaRPr>
          </a:p>
          <a:p>
            <a:pPr marL="12700">
              <a:lnSpc>
                <a:spcPct val="100000"/>
              </a:lnSpc>
            </a:pPr>
            <a:r>
              <a:rPr sz="1800" i="1" spc="-5" dirty="0">
                <a:latin typeface="Arial"/>
                <a:cs typeface="Arial"/>
              </a:rPr>
              <a:t>Bri</a:t>
            </a:r>
            <a:r>
              <a:rPr sz="1800" i="1" spc="-15" dirty="0">
                <a:latin typeface="Arial"/>
                <a:cs typeface="Arial"/>
              </a:rPr>
              <a:t>d</a:t>
            </a:r>
            <a:r>
              <a:rPr sz="1800" i="1" spc="-5" dirty="0">
                <a:latin typeface="Arial"/>
                <a:cs typeface="Arial"/>
              </a:rPr>
              <a:t>ge</a:t>
            </a:r>
            <a:endParaRPr sz="1800">
              <a:latin typeface="Arial"/>
              <a:cs typeface="Arial"/>
            </a:endParaRPr>
          </a:p>
        </p:txBody>
      </p:sp>
      <p:pic>
        <p:nvPicPr>
          <p:cNvPr id="50" name="object 50">
            <a:extLst>
              <a:ext uri="{FF2B5EF4-FFF2-40B4-BE49-F238E27FC236}">
                <a16:creationId xmlns:a16="http://schemas.microsoft.com/office/drawing/2014/main" id="{0F969441-8135-CDCB-08B6-2D0FC9E065D4}"/>
              </a:ext>
            </a:extLst>
          </p:cNvPr>
          <p:cNvPicPr/>
          <p:nvPr/>
        </p:nvPicPr>
        <p:blipFill>
          <a:blip r:embed="rId22" cstate="print"/>
          <a:stretch>
            <a:fillRect/>
          </a:stretch>
        </p:blipFill>
        <p:spPr>
          <a:xfrm>
            <a:off x="6402323" y="5053584"/>
            <a:ext cx="2075687" cy="1097280"/>
          </a:xfrm>
          <a:prstGeom prst="rect">
            <a:avLst/>
          </a:prstGeom>
        </p:spPr>
      </p:pic>
      <p:sp>
        <p:nvSpPr>
          <p:cNvPr id="51" name="object 51">
            <a:extLst>
              <a:ext uri="{FF2B5EF4-FFF2-40B4-BE49-F238E27FC236}">
                <a16:creationId xmlns:a16="http://schemas.microsoft.com/office/drawing/2014/main" id="{AFD192D7-9462-FDBA-7DE1-1EC09151D3BF}"/>
              </a:ext>
            </a:extLst>
          </p:cNvPr>
          <p:cNvSpPr txBox="1"/>
          <p:nvPr/>
        </p:nvSpPr>
        <p:spPr>
          <a:xfrm>
            <a:off x="6830314" y="5396280"/>
            <a:ext cx="1219200" cy="299720"/>
          </a:xfrm>
          <a:prstGeom prst="rect">
            <a:avLst/>
          </a:prstGeom>
        </p:spPr>
        <p:txBody>
          <a:bodyPr vert="horz" wrap="square" lIns="0" tIns="12700" rIns="0" bIns="0" rtlCol="0">
            <a:spAutoFit/>
          </a:bodyPr>
          <a:lstStyle/>
          <a:p>
            <a:pPr marL="38100">
              <a:lnSpc>
                <a:spcPct val="100000"/>
              </a:lnSpc>
              <a:spcBef>
                <a:spcPts val="100"/>
              </a:spcBef>
            </a:pPr>
            <a:r>
              <a:rPr sz="1800" i="1" spc="-5" dirty="0">
                <a:solidFill>
                  <a:srgbClr val="FFFFFF"/>
                </a:solidFill>
                <a:latin typeface="Arial"/>
                <a:cs typeface="Arial"/>
              </a:rPr>
              <a:t>3</a:t>
            </a:r>
            <a:r>
              <a:rPr sz="1800" i="1" spc="-7" baseline="25462" dirty="0">
                <a:solidFill>
                  <a:srgbClr val="FFFFFF"/>
                </a:solidFill>
                <a:latin typeface="Arial"/>
                <a:cs typeface="Arial"/>
              </a:rPr>
              <a:t>rd</a:t>
            </a:r>
            <a:r>
              <a:rPr sz="1800" i="1" spc="202" baseline="25462" dirty="0">
                <a:solidFill>
                  <a:srgbClr val="FFFFFF"/>
                </a:solidFill>
                <a:latin typeface="Arial"/>
                <a:cs typeface="Arial"/>
              </a:rPr>
              <a:t> </a:t>
            </a:r>
            <a:r>
              <a:rPr sz="1800" i="1" spc="-5" dirty="0">
                <a:solidFill>
                  <a:srgbClr val="FFFFFF"/>
                </a:solidFill>
                <a:latin typeface="Arial"/>
                <a:cs typeface="Arial"/>
              </a:rPr>
              <a:t>part</a:t>
            </a:r>
            <a:r>
              <a:rPr sz="1800" i="1" spc="-95" dirty="0">
                <a:solidFill>
                  <a:srgbClr val="FFFFFF"/>
                </a:solidFill>
                <a:latin typeface="Arial"/>
                <a:cs typeface="Arial"/>
              </a:rPr>
              <a:t> </a:t>
            </a:r>
            <a:r>
              <a:rPr sz="1800" i="1" dirty="0">
                <a:solidFill>
                  <a:srgbClr val="FFFFFF"/>
                </a:solidFill>
                <a:latin typeface="Arial"/>
                <a:cs typeface="Arial"/>
              </a:rPr>
              <a:t>API</a:t>
            </a:r>
            <a:endParaRPr sz="1800">
              <a:latin typeface="Arial"/>
              <a:cs typeface="Arial"/>
            </a:endParaRPr>
          </a:p>
        </p:txBody>
      </p:sp>
      <p:grpSp>
        <p:nvGrpSpPr>
          <p:cNvPr id="52" name="object 52">
            <a:extLst>
              <a:ext uri="{FF2B5EF4-FFF2-40B4-BE49-F238E27FC236}">
                <a16:creationId xmlns:a16="http://schemas.microsoft.com/office/drawing/2014/main" id="{242B5060-2760-C427-87B0-F03B6BCA8734}"/>
              </a:ext>
            </a:extLst>
          </p:cNvPr>
          <p:cNvGrpSpPr/>
          <p:nvPr/>
        </p:nvGrpSpPr>
        <p:grpSpPr>
          <a:xfrm>
            <a:off x="783336" y="2206751"/>
            <a:ext cx="7701280" cy="1445260"/>
            <a:chOff x="783336" y="2206751"/>
            <a:chExt cx="7701280" cy="1445260"/>
          </a:xfrm>
        </p:grpSpPr>
        <p:pic>
          <p:nvPicPr>
            <p:cNvPr id="53" name="object 53">
              <a:extLst>
                <a:ext uri="{FF2B5EF4-FFF2-40B4-BE49-F238E27FC236}">
                  <a16:creationId xmlns:a16="http://schemas.microsoft.com/office/drawing/2014/main" id="{6F92FD4F-B4F0-2DA3-575D-7C67818EA4B1}"/>
                </a:ext>
              </a:extLst>
            </p:cNvPr>
            <p:cNvPicPr/>
            <p:nvPr/>
          </p:nvPicPr>
          <p:blipFill>
            <a:blip r:embed="rId23" cstate="print"/>
            <a:stretch>
              <a:fillRect/>
            </a:stretch>
          </p:blipFill>
          <p:spPr>
            <a:xfrm>
              <a:off x="783336" y="2206751"/>
              <a:ext cx="7700772" cy="1444752"/>
            </a:xfrm>
            <a:prstGeom prst="rect">
              <a:avLst/>
            </a:prstGeom>
          </p:spPr>
        </p:pic>
        <p:pic>
          <p:nvPicPr>
            <p:cNvPr id="54" name="object 54">
              <a:extLst>
                <a:ext uri="{FF2B5EF4-FFF2-40B4-BE49-F238E27FC236}">
                  <a16:creationId xmlns:a16="http://schemas.microsoft.com/office/drawing/2014/main" id="{DBF393C8-FFD6-DD20-98CE-FB4D97842C5B}"/>
                </a:ext>
              </a:extLst>
            </p:cNvPr>
            <p:cNvPicPr/>
            <p:nvPr/>
          </p:nvPicPr>
          <p:blipFill>
            <a:blip r:embed="rId24" cstate="print"/>
            <a:stretch>
              <a:fillRect/>
            </a:stretch>
          </p:blipFill>
          <p:spPr>
            <a:xfrm>
              <a:off x="830270" y="2230971"/>
              <a:ext cx="7606605" cy="1350829"/>
            </a:xfrm>
            <a:prstGeom prst="rect">
              <a:avLst/>
            </a:prstGeom>
          </p:spPr>
        </p:pic>
        <p:sp>
          <p:nvSpPr>
            <p:cNvPr id="55" name="object 55">
              <a:extLst>
                <a:ext uri="{FF2B5EF4-FFF2-40B4-BE49-F238E27FC236}">
                  <a16:creationId xmlns:a16="http://schemas.microsoft.com/office/drawing/2014/main" id="{E258269C-B741-DE51-6218-546BA96560B7}"/>
                </a:ext>
              </a:extLst>
            </p:cNvPr>
            <p:cNvSpPr/>
            <p:nvPr/>
          </p:nvSpPr>
          <p:spPr>
            <a:xfrm>
              <a:off x="830270" y="2230971"/>
              <a:ext cx="7606665" cy="1351280"/>
            </a:xfrm>
            <a:custGeom>
              <a:avLst/>
              <a:gdLst/>
              <a:ahLst/>
              <a:cxnLst/>
              <a:rect l="l" t="t" r="r" b="b"/>
              <a:pathLst>
                <a:path w="7606665" h="1351279">
                  <a:moveTo>
                    <a:pt x="692205" y="444791"/>
                  </a:moveTo>
                  <a:lnTo>
                    <a:pt x="684399" y="426711"/>
                  </a:lnTo>
                  <a:lnTo>
                    <a:pt x="681298" y="408779"/>
                  </a:lnTo>
                  <a:lnTo>
                    <a:pt x="682783" y="391034"/>
                  </a:lnTo>
                  <a:lnTo>
                    <a:pt x="699036" y="356253"/>
                  </a:lnTo>
                  <a:lnTo>
                    <a:pt x="732206" y="322673"/>
                  </a:lnTo>
                  <a:lnTo>
                    <a:pt x="781341" y="290595"/>
                  </a:lnTo>
                  <a:lnTo>
                    <a:pt x="845488" y="260323"/>
                  </a:lnTo>
                  <a:lnTo>
                    <a:pt x="882893" y="245960"/>
                  </a:lnTo>
                  <a:lnTo>
                    <a:pt x="923695" y="232161"/>
                  </a:lnTo>
                  <a:lnTo>
                    <a:pt x="967773" y="218965"/>
                  </a:lnTo>
                  <a:lnTo>
                    <a:pt x="1015009" y="206410"/>
                  </a:lnTo>
                  <a:lnTo>
                    <a:pt x="1065283" y="194535"/>
                  </a:lnTo>
                  <a:lnTo>
                    <a:pt x="1118478" y="183375"/>
                  </a:lnTo>
                  <a:lnTo>
                    <a:pt x="1174472" y="172971"/>
                  </a:lnTo>
                  <a:lnTo>
                    <a:pt x="1233149" y="163359"/>
                  </a:lnTo>
                  <a:lnTo>
                    <a:pt x="1294388" y="154577"/>
                  </a:lnTo>
                  <a:lnTo>
                    <a:pt x="1358070" y="146664"/>
                  </a:lnTo>
                  <a:lnTo>
                    <a:pt x="1424077" y="139657"/>
                  </a:lnTo>
                  <a:lnTo>
                    <a:pt x="1492289" y="133594"/>
                  </a:lnTo>
                  <a:lnTo>
                    <a:pt x="1562588" y="128513"/>
                  </a:lnTo>
                  <a:lnTo>
                    <a:pt x="1634854" y="124452"/>
                  </a:lnTo>
                  <a:lnTo>
                    <a:pt x="1708967" y="121449"/>
                  </a:lnTo>
                  <a:lnTo>
                    <a:pt x="1761670" y="119985"/>
                  </a:lnTo>
                  <a:lnTo>
                    <a:pt x="1814417" y="119096"/>
                  </a:lnTo>
                  <a:lnTo>
                    <a:pt x="1867133" y="118779"/>
                  </a:lnTo>
                  <a:lnTo>
                    <a:pt x="1919741" y="119030"/>
                  </a:lnTo>
                  <a:lnTo>
                    <a:pt x="1972163" y="119845"/>
                  </a:lnTo>
                  <a:lnTo>
                    <a:pt x="2024324" y="121219"/>
                  </a:lnTo>
                  <a:lnTo>
                    <a:pt x="2076146" y="123149"/>
                  </a:lnTo>
                  <a:lnTo>
                    <a:pt x="2127552" y="125632"/>
                  </a:lnTo>
                  <a:lnTo>
                    <a:pt x="2178466" y="128663"/>
                  </a:lnTo>
                  <a:lnTo>
                    <a:pt x="2228811" y="132239"/>
                  </a:lnTo>
                  <a:lnTo>
                    <a:pt x="2278511" y="136355"/>
                  </a:lnTo>
                  <a:lnTo>
                    <a:pt x="2327488" y="141009"/>
                  </a:lnTo>
                  <a:lnTo>
                    <a:pt x="2375666" y="146195"/>
                  </a:lnTo>
                  <a:lnTo>
                    <a:pt x="2422967" y="151911"/>
                  </a:lnTo>
                  <a:lnTo>
                    <a:pt x="2469316" y="158152"/>
                  </a:lnTo>
                  <a:lnTo>
                    <a:pt x="2498766" y="145680"/>
                  </a:lnTo>
                  <a:lnTo>
                    <a:pt x="2565722" y="122606"/>
                  </a:lnTo>
                  <a:lnTo>
                    <a:pt x="2602930" y="112027"/>
                  </a:lnTo>
                  <a:lnTo>
                    <a:pt x="2642428" y="102101"/>
                  </a:lnTo>
                  <a:lnTo>
                    <a:pt x="2684066" y="92839"/>
                  </a:lnTo>
                  <a:lnTo>
                    <a:pt x="2727696" y="84252"/>
                  </a:lnTo>
                  <a:lnTo>
                    <a:pt x="2773170" y="76352"/>
                  </a:lnTo>
                  <a:lnTo>
                    <a:pt x="2820338" y="69149"/>
                  </a:lnTo>
                  <a:lnTo>
                    <a:pt x="2869053" y="62655"/>
                  </a:lnTo>
                  <a:lnTo>
                    <a:pt x="2919165" y="56880"/>
                  </a:lnTo>
                  <a:lnTo>
                    <a:pt x="2970527" y="51836"/>
                  </a:lnTo>
                  <a:lnTo>
                    <a:pt x="3022989" y="47535"/>
                  </a:lnTo>
                  <a:lnTo>
                    <a:pt x="3076403" y="43986"/>
                  </a:lnTo>
                  <a:lnTo>
                    <a:pt x="3130620" y="41201"/>
                  </a:lnTo>
                  <a:lnTo>
                    <a:pt x="3185492" y="39191"/>
                  </a:lnTo>
                  <a:lnTo>
                    <a:pt x="3240870" y="37968"/>
                  </a:lnTo>
                  <a:lnTo>
                    <a:pt x="3296606" y="37542"/>
                  </a:lnTo>
                  <a:lnTo>
                    <a:pt x="3352551" y="37924"/>
                  </a:lnTo>
                  <a:lnTo>
                    <a:pt x="3408556" y="39126"/>
                  </a:lnTo>
                  <a:lnTo>
                    <a:pt x="3464474" y="41159"/>
                  </a:lnTo>
                  <a:lnTo>
                    <a:pt x="3520154" y="44034"/>
                  </a:lnTo>
                  <a:lnTo>
                    <a:pt x="3575450" y="47761"/>
                  </a:lnTo>
                  <a:lnTo>
                    <a:pt x="3630211" y="52352"/>
                  </a:lnTo>
                  <a:lnTo>
                    <a:pt x="3684290" y="57819"/>
                  </a:lnTo>
                  <a:lnTo>
                    <a:pt x="3737538" y="64172"/>
                  </a:lnTo>
                  <a:lnTo>
                    <a:pt x="3796272" y="72403"/>
                  </a:lnTo>
                  <a:lnTo>
                    <a:pt x="3852315" y="81634"/>
                  </a:lnTo>
                  <a:lnTo>
                    <a:pt x="3905452" y="91818"/>
                  </a:lnTo>
                  <a:lnTo>
                    <a:pt x="3955470" y="102907"/>
                  </a:lnTo>
                  <a:lnTo>
                    <a:pt x="3984314" y="90163"/>
                  </a:lnTo>
                  <a:lnTo>
                    <a:pt x="4052178" y="66974"/>
                  </a:lnTo>
                  <a:lnTo>
                    <a:pt x="4090741" y="56566"/>
                  </a:lnTo>
                  <a:lnTo>
                    <a:pt x="4132085" y="46973"/>
                  </a:lnTo>
                  <a:lnTo>
                    <a:pt x="4175982" y="38215"/>
                  </a:lnTo>
                  <a:lnTo>
                    <a:pt x="4222203" y="30310"/>
                  </a:lnTo>
                  <a:lnTo>
                    <a:pt x="4270519" y="23276"/>
                  </a:lnTo>
                  <a:lnTo>
                    <a:pt x="4320701" y="17132"/>
                  </a:lnTo>
                  <a:lnTo>
                    <a:pt x="4372519" y="11896"/>
                  </a:lnTo>
                  <a:lnTo>
                    <a:pt x="4425745" y="7588"/>
                  </a:lnTo>
                  <a:lnTo>
                    <a:pt x="4480150" y="4226"/>
                  </a:lnTo>
                  <a:lnTo>
                    <a:pt x="4535505" y="1828"/>
                  </a:lnTo>
                  <a:lnTo>
                    <a:pt x="4591581" y="413"/>
                  </a:lnTo>
                  <a:lnTo>
                    <a:pt x="4648148" y="0"/>
                  </a:lnTo>
                  <a:lnTo>
                    <a:pt x="4704979" y="606"/>
                  </a:lnTo>
                  <a:lnTo>
                    <a:pt x="4761843" y="2252"/>
                  </a:lnTo>
                  <a:lnTo>
                    <a:pt x="4818512" y="4955"/>
                  </a:lnTo>
                  <a:lnTo>
                    <a:pt x="4874757" y="8734"/>
                  </a:lnTo>
                  <a:lnTo>
                    <a:pt x="4930349" y="13608"/>
                  </a:lnTo>
                  <a:lnTo>
                    <a:pt x="4985059" y="19595"/>
                  </a:lnTo>
                  <a:lnTo>
                    <a:pt x="5046406" y="27826"/>
                  </a:lnTo>
                  <a:lnTo>
                    <a:pt x="5104185" y="37381"/>
                  </a:lnTo>
                  <a:lnTo>
                    <a:pt x="5158064" y="48179"/>
                  </a:lnTo>
                  <a:lnTo>
                    <a:pt x="5207706" y="60141"/>
                  </a:lnTo>
                  <a:lnTo>
                    <a:pt x="5252775" y="73189"/>
                  </a:lnTo>
                  <a:lnTo>
                    <a:pt x="5292096" y="62727"/>
                  </a:lnTo>
                  <a:lnTo>
                    <a:pt x="5333674" y="53061"/>
                  </a:lnTo>
                  <a:lnTo>
                    <a:pt x="5377330" y="44195"/>
                  </a:lnTo>
                  <a:lnTo>
                    <a:pt x="5422885" y="36133"/>
                  </a:lnTo>
                  <a:lnTo>
                    <a:pt x="5470160" y="28877"/>
                  </a:lnTo>
                  <a:lnTo>
                    <a:pt x="5518975" y="22432"/>
                  </a:lnTo>
                  <a:lnTo>
                    <a:pt x="5569152" y="16801"/>
                  </a:lnTo>
                  <a:lnTo>
                    <a:pt x="5620511" y="11989"/>
                  </a:lnTo>
                  <a:lnTo>
                    <a:pt x="5672873" y="7997"/>
                  </a:lnTo>
                  <a:lnTo>
                    <a:pt x="5726058" y="4831"/>
                  </a:lnTo>
                  <a:lnTo>
                    <a:pt x="5779887" y="2494"/>
                  </a:lnTo>
                  <a:lnTo>
                    <a:pt x="5834181" y="989"/>
                  </a:lnTo>
                  <a:lnTo>
                    <a:pt x="5888762" y="320"/>
                  </a:lnTo>
                  <a:lnTo>
                    <a:pt x="5943448" y="491"/>
                  </a:lnTo>
                  <a:lnTo>
                    <a:pt x="5998062" y="1505"/>
                  </a:lnTo>
                  <a:lnTo>
                    <a:pt x="6052424" y="3367"/>
                  </a:lnTo>
                  <a:lnTo>
                    <a:pt x="6106354" y="6079"/>
                  </a:lnTo>
                  <a:lnTo>
                    <a:pt x="6159675" y="9645"/>
                  </a:lnTo>
                  <a:lnTo>
                    <a:pt x="6212205" y="14069"/>
                  </a:lnTo>
                  <a:lnTo>
                    <a:pt x="6263766" y="19355"/>
                  </a:lnTo>
                  <a:lnTo>
                    <a:pt x="6314179" y="25505"/>
                  </a:lnTo>
                  <a:lnTo>
                    <a:pt x="6363264" y="32525"/>
                  </a:lnTo>
                  <a:lnTo>
                    <a:pt x="6410843" y="40417"/>
                  </a:lnTo>
                  <a:lnTo>
                    <a:pt x="6456735" y="49186"/>
                  </a:lnTo>
                  <a:lnTo>
                    <a:pt x="6528123" y="65619"/>
                  </a:lnTo>
                  <a:lnTo>
                    <a:pt x="6590829" y="83795"/>
                  </a:lnTo>
                  <a:lnTo>
                    <a:pt x="6644362" y="103510"/>
                  </a:lnTo>
                  <a:lnTo>
                    <a:pt x="6688233" y="124558"/>
                  </a:lnTo>
                  <a:lnTo>
                    <a:pt x="6721951" y="146734"/>
                  </a:lnTo>
                  <a:lnTo>
                    <a:pt x="6745025" y="169836"/>
                  </a:lnTo>
                  <a:lnTo>
                    <a:pt x="6818423" y="175466"/>
                  </a:lnTo>
                  <a:lnTo>
                    <a:pt x="6888577" y="182404"/>
                  </a:lnTo>
                  <a:lnTo>
                    <a:pt x="6955320" y="190578"/>
                  </a:lnTo>
                  <a:lnTo>
                    <a:pt x="7018481" y="199915"/>
                  </a:lnTo>
                  <a:lnTo>
                    <a:pt x="7077890" y="210345"/>
                  </a:lnTo>
                  <a:lnTo>
                    <a:pt x="7133379" y="221794"/>
                  </a:lnTo>
                  <a:lnTo>
                    <a:pt x="7184777" y="234192"/>
                  </a:lnTo>
                  <a:lnTo>
                    <a:pt x="7231915" y="247466"/>
                  </a:lnTo>
                  <a:lnTo>
                    <a:pt x="7274623" y="261545"/>
                  </a:lnTo>
                  <a:lnTo>
                    <a:pt x="7312731" y="276357"/>
                  </a:lnTo>
                  <a:lnTo>
                    <a:pt x="7374471" y="307892"/>
                  </a:lnTo>
                  <a:lnTo>
                    <a:pt x="7415777" y="341496"/>
                  </a:lnTo>
                  <a:lnTo>
                    <a:pt x="7435292" y="376596"/>
                  </a:lnTo>
                  <a:lnTo>
                    <a:pt x="7436454" y="394526"/>
                  </a:lnTo>
                  <a:lnTo>
                    <a:pt x="7431659" y="412616"/>
                  </a:lnTo>
                  <a:lnTo>
                    <a:pt x="7403520" y="448982"/>
                  </a:lnTo>
                  <a:lnTo>
                    <a:pt x="7360594" y="478827"/>
                  </a:lnTo>
                  <a:lnTo>
                    <a:pt x="7410051" y="495591"/>
                  </a:lnTo>
                  <a:lnTo>
                    <a:pt x="7453885" y="512906"/>
                  </a:lnTo>
                  <a:lnTo>
                    <a:pt x="7492133" y="530704"/>
                  </a:lnTo>
                  <a:lnTo>
                    <a:pt x="7552023" y="567476"/>
                  </a:lnTo>
                  <a:lnTo>
                    <a:pt x="7590018" y="605360"/>
                  </a:lnTo>
                  <a:lnTo>
                    <a:pt x="7606414" y="643810"/>
                  </a:lnTo>
                  <a:lnTo>
                    <a:pt x="7606605" y="663077"/>
                  </a:lnTo>
                  <a:lnTo>
                    <a:pt x="7601509" y="682281"/>
                  </a:lnTo>
                  <a:lnTo>
                    <a:pt x="7575600" y="720225"/>
                  </a:lnTo>
                  <a:lnTo>
                    <a:pt x="7528984" y="757097"/>
                  </a:lnTo>
                  <a:lnTo>
                    <a:pt x="7461958" y="792351"/>
                  </a:lnTo>
                  <a:lnTo>
                    <a:pt x="7420884" y="809200"/>
                  </a:lnTo>
                  <a:lnTo>
                    <a:pt x="7374819" y="825440"/>
                  </a:lnTo>
                  <a:lnTo>
                    <a:pt x="7323801" y="841002"/>
                  </a:lnTo>
                  <a:lnTo>
                    <a:pt x="7267865" y="855818"/>
                  </a:lnTo>
                  <a:lnTo>
                    <a:pt x="7207050" y="869821"/>
                  </a:lnTo>
                  <a:lnTo>
                    <a:pt x="7141392" y="882941"/>
                  </a:lnTo>
                  <a:lnTo>
                    <a:pt x="7096376" y="890886"/>
                  </a:lnTo>
                  <a:lnTo>
                    <a:pt x="7049983" y="898301"/>
                  </a:lnTo>
                  <a:lnTo>
                    <a:pt x="7002297" y="905174"/>
                  </a:lnTo>
                  <a:lnTo>
                    <a:pt x="6953402" y="911497"/>
                  </a:lnTo>
                  <a:lnTo>
                    <a:pt x="6903383" y="917260"/>
                  </a:lnTo>
                  <a:lnTo>
                    <a:pt x="6852324" y="922455"/>
                  </a:lnTo>
                  <a:lnTo>
                    <a:pt x="6800309" y="927073"/>
                  </a:lnTo>
                  <a:lnTo>
                    <a:pt x="6747422" y="931103"/>
                  </a:lnTo>
                  <a:lnTo>
                    <a:pt x="6693747" y="934538"/>
                  </a:lnTo>
                  <a:lnTo>
                    <a:pt x="6639368" y="937367"/>
                  </a:lnTo>
                  <a:lnTo>
                    <a:pt x="6584370" y="939583"/>
                  </a:lnTo>
                  <a:lnTo>
                    <a:pt x="6581225" y="957148"/>
                  </a:lnTo>
                  <a:lnTo>
                    <a:pt x="6560163" y="991204"/>
                  </a:lnTo>
                  <a:lnTo>
                    <a:pt x="6520561" y="1023551"/>
                  </a:lnTo>
                  <a:lnTo>
                    <a:pt x="6463806" y="1053861"/>
                  </a:lnTo>
                  <a:lnTo>
                    <a:pt x="6391288" y="1081804"/>
                  </a:lnTo>
                  <a:lnTo>
                    <a:pt x="6349551" y="1094786"/>
                  </a:lnTo>
                  <a:lnTo>
                    <a:pt x="6304394" y="1107053"/>
                  </a:lnTo>
                  <a:lnTo>
                    <a:pt x="6255989" y="1118564"/>
                  </a:lnTo>
                  <a:lnTo>
                    <a:pt x="6204511" y="1129278"/>
                  </a:lnTo>
                  <a:lnTo>
                    <a:pt x="6150133" y="1139155"/>
                  </a:lnTo>
                  <a:lnTo>
                    <a:pt x="6093027" y="1148152"/>
                  </a:lnTo>
                  <a:lnTo>
                    <a:pt x="6033369" y="1156228"/>
                  </a:lnTo>
                  <a:lnTo>
                    <a:pt x="5971331" y="1163344"/>
                  </a:lnTo>
                  <a:lnTo>
                    <a:pt x="5907087" y="1169457"/>
                  </a:lnTo>
                  <a:lnTo>
                    <a:pt x="5840810" y="1174527"/>
                  </a:lnTo>
                  <a:lnTo>
                    <a:pt x="5772674" y="1178512"/>
                  </a:lnTo>
                  <a:lnTo>
                    <a:pt x="5702853" y="1181372"/>
                  </a:lnTo>
                  <a:lnTo>
                    <a:pt x="5631518" y="1183064"/>
                  </a:lnTo>
                  <a:lnTo>
                    <a:pt x="5558845" y="1183550"/>
                  </a:lnTo>
                  <a:lnTo>
                    <a:pt x="5502676" y="1183060"/>
                  </a:lnTo>
                  <a:lnTo>
                    <a:pt x="5446872" y="1181824"/>
                  </a:lnTo>
                  <a:lnTo>
                    <a:pt x="5391556" y="1179853"/>
                  </a:lnTo>
                  <a:lnTo>
                    <a:pt x="5336849" y="1177155"/>
                  </a:lnTo>
                  <a:lnTo>
                    <a:pt x="5282874" y="1173739"/>
                  </a:lnTo>
                  <a:lnTo>
                    <a:pt x="5229753" y="1169614"/>
                  </a:lnTo>
                  <a:lnTo>
                    <a:pt x="5177607" y="1164790"/>
                  </a:lnTo>
                  <a:lnTo>
                    <a:pt x="5126558" y="1159275"/>
                  </a:lnTo>
                  <a:lnTo>
                    <a:pt x="5076728" y="1153079"/>
                  </a:lnTo>
                  <a:lnTo>
                    <a:pt x="5028239" y="1146212"/>
                  </a:lnTo>
                  <a:lnTo>
                    <a:pt x="5007683" y="1161216"/>
                  </a:lnTo>
                  <a:lnTo>
                    <a:pt x="4957562" y="1189842"/>
                  </a:lnTo>
                  <a:lnTo>
                    <a:pt x="4896184" y="1216528"/>
                  </a:lnTo>
                  <a:lnTo>
                    <a:pt x="4824454" y="1241156"/>
                  </a:lnTo>
                  <a:lnTo>
                    <a:pt x="4784988" y="1252662"/>
                  </a:lnTo>
                  <a:lnTo>
                    <a:pt x="4743274" y="1263609"/>
                  </a:lnTo>
                  <a:lnTo>
                    <a:pt x="4699422" y="1273983"/>
                  </a:lnTo>
                  <a:lnTo>
                    <a:pt x="4653548" y="1283769"/>
                  </a:lnTo>
                  <a:lnTo>
                    <a:pt x="4605762" y="1292952"/>
                  </a:lnTo>
                  <a:lnTo>
                    <a:pt x="4556179" y="1301519"/>
                  </a:lnTo>
                  <a:lnTo>
                    <a:pt x="4504912" y="1309453"/>
                  </a:lnTo>
                  <a:lnTo>
                    <a:pt x="4452072" y="1316741"/>
                  </a:lnTo>
                  <a:lnTo>
                    <a:pt x="4397774" y="1323367"/>
                  </a:lnTo>
                  <a:lnTo>
                    <a:pt x="4342130" y="1329318"/>
                  </a:lnTo>
                  <a:lnTo>
                    <a:pt x="4285253" y="1334578"/>
                  </a:lnTo>
                  <a:lnTo>
                    <a:pt x="4227256" y="1339133"/>
                  </a:lnTo>
                  <a:lnTo>
                    <a:pt x="4168252" y="1342967"/>
                  </a:lnTo>
                  <a:lnTo>
                    <a:pt x="4108354" y="1346068"/>
                  </a:lnTo>
                  <a:lnTo>
                    <a:pt x="4047675" y="1348418"/>
                  </a:lnTo>
                  <a:lnTo>
                    <a:pt x="3986327" y="1350005"/>
                  </a:lnTo>
                  <a:lnTo>
                    <a:pt x="3924425" y="1350814"/>
                  </a:lnTo>
                  <a:lnTo>
                    <a:pt x="3862080" y="1350829"/>
                  </a:lnTo>
                  <a:lnTo>
                    <a:pt x="3799405" y="1350035"/>
                  </a:lnTo>
                  <a:lnTo>
                    <a:pt x="3736515" y="1348420"/>
                  </a:lnTo>
                  <a:lnTo>
                    <a:pt x="3673520" y="1345967"/>
                  </a:lnTo>
                  <a:lnTo>
                    <a:pt x="3610536" y="1342661"/>
                  </a:lnTo>
                  <a:lnTo>
                    <a:pt x="3547673" y="1338490"/>
                  </a:lnTo>
                  <a:lnTo>
                    <a:pt x="3487631" y="1333630"/>
                  </a:lnTo>
                  <a:lnTo>
                    <a:pt x="3428965" y="1328030"/>
                  </a:lnTo>
                  <a:lnTo>
                    <a:pt x="3371781" y="1321710"/>
                  </a:lnTo>
                  <a:lnTo>
                    <a:pt x="3316185" y="1314686"/>
                  </a:lnTo>
                  <a:lnTo>
                    <a:pt x="3262283" y="1306976"/>
                  </a:lnTo>
                  <a:lnTo>
                    <a:pt x="3210179" y="1298600"/>
                  </a:lnTo>
                  <a:lnTo>
                    <a:pt x="3159979" y="1289573"/>
                  </a:lnTo>
                  <a:lnTo>
                    <a:pt x="3111789" y="1279916"/>
                  </a:lnTo>
                  <a:lnTo>
                    <a:pt x="3065714" y="1269646"/>
                  </a:lnTo>
                  <a:lnTo>
                    <a:pt x="3021859" y="1258780"/>
                  </a:lnTo>
                  <a:lnTo>
                    <a:pt x="2980331" y="1247337"/>
                  </a:lnTo>
                  <a:lnTo>
                    <a:pt x="2941233" y="1235335"/>
                  </a:lnTo>
                  <a:lnTo>
                    <a:pt x="2904672" y="1222793"/>
                  </a:lnTo>
                  <a:lnTo>
                    <a:pt x="2852161" y="1230087"/>
                  </a:lnTo>
                  <a:lnTo>
                    <a:pt x="2798886" y="1236753"/>
                  </a:lnTo>
                  <a:lnTo>
                    <a:pt x="2744923" y="1242797"/>
                  </a:lnTo>
                  <a:lnTo>
                    <a:pt x="2690348" y="1248222"/>
                  </a:lnTo>
                  <a:lnTo>
                    <a:pt x="2635236" y="1253032"/>
                  </a:lnTo>
                  <a:lnTo>
                    <a:pt x="2579664" y="1257234"/>
                  </a:lnTo>
                  <a:lnTo>
                    <a:pt x="2523707" y="1260830"/>
                  </a:lnTo>
                  <a:lnTo>
                    <a:pt x="2467440" y="1263826"/>
                  </a:lnTo>
                  <a:lnTo>
                    <a:pt x="2410940" y="1266227"/>
                  </a:lnTo>
                  <a:lnTo>
                    <a:pt x="2354282" y="1268036"/>
                  </a:lnTo>
                  <a:lnTo>
                    <a:pt x="2297542" y="1269259"/>
                  </a:lnTo>
                  <a:lnTo>
                    <a:pt x="2240796" y="1269900"/>
                  </a:lnTo>
                  <a:lnTo>
                    <a:pt x="2184119" y="1269963"/>
                  </a:lnTo>
                  <a:lnTo>
                    <a:pt x="2127587" y="1269454"/>
                  </a:lnTo>
                  <a:lnTo>
                    <a:pt x="2071276" y="1268376"/>
                  </a:lnTo>
                  <a:lnTo>
                    <a:pt x="2015262" y="1266734"/>
                  </a:lnTo>
                  <a:lnTo>
                    <a:pt x="1959620" y="1264533"/>
                  </a:lnTo>
                  <a:lnTo>
                    <a:pt x="1904426" y="1261778"/>
                  </a:lnTo>
                  <a:lnTo>
                    <a:pt x="1849755" y="1258473"/>
                  </a:lnTo>
                  <a:lnTo>
                    <a:pt x="1795684" y="1254622"/>
                  </a:lnTo>
                  <a:lnTo>
                    <a:pt x="1742289" y="1250231"/>
                  </a:lnTo>
                  <a:lnTo>
                    <a:pt x="1689644" y="1245303"/>
                  </a:lnTo>
                  <a:lnTo>
                    <a:pt x="1637826" y="1239844"/>
                  </a:lnTo>
                  <a:lnTo>
                    <a:pt x="1586910" y="1233857"/>
                  </a:lnTo>
                  <a:lnTo>
                    <a:pt x="1536973" y="1227348"/>
                  </a:lnTo>
                  <a:lnTo>
                    <a:pt x="1488089" y="1220321"/>
                  </a:lnTo>
                  <a:lnTo>
                    <a:pt x="1440335" y="1212780"/>
                  </a:lnTo>
                  <a:lnTo>
                    <a:pt x="1393786" y="1204731"/>
                  </a:lnTo>
                  <a:lnTo>
                    <a:pt x="1348519" y="1196177"/>
                  </a:lnTo>
                  <a:lnTo>
                    <a:pt x="1304608" y="1187124"/>
                  </a:lnTo>
                  <a:lnTo>
                    <a:pt x="1262129" y="1177575"/>
                  </a:lnTo>
                  <a:lnTo>
                    <a:pt x="1221159" y="1167536"/>
                  </a:lnTo>
                  <a:lnTo>
                    <a:pt x="1181773" y="1157011"/>
                  </a:lnTo>
                  <a:lnTo>
                    <a:pt x="1144047" y="1146005"/>
                  </a:lnTo>
                  <a:lnTo>
                    <a:pt x="1073876" y="1122567"/>
                  </a:lnTo>
                  <a:lnTo>
                    <a:pt x="1036756" y="1108239"/>
                  </a:lnTo>
                  <a:lnTo>
                    <a:pt x="1031930" y="1106207"/>
                  </a:lnTo>
                  <a:lnTo>
                    <a:pt x="1027231" y="1104302"/>
                  </a:lnTo>
                  <a:lnTo>
                    <a:pt x="957564" y="1105499"/>
                  </a:lnTo>
                  <a:lnTo>
                    <a:pt x="888929" y="1105191"/>
                  </a:lnTo>
                  <a:lnTo>
                    <a:pt x="821626" y="1103436"/>
                  </a:lnTo>
                  <a:lnTo>
                    <a:pt x="755956" y="1100290"/>
                  </a:lnTo>
                  <a:lnTo>
                    <a:pt x="692219" y="1095810"/>
                  </a:lnTo>
                  <a:lnTo>
                    <a:pt x="630717" y="1090054"/>
                  </a:lnTo>
                  <a:lnTo>
                    <a:pt x="571749" y="1083078"/>
                  </a:lnTo>
                  <a:lnTo>
                    <a:pt x="515616" y="1074939"/>
                  </a:lnTo>
                  <a:lnTo>
                    <a:pt x="462620" y="1065694"/>
                  </a:lnTo>
                  <a:lnTo>
                    <a:pt x="413059" y="1055400"/>
                  </a:lnTo>
                  <a:lnTo>
                    <a:pt x="367236" y="1044114"/>
                  </a:lnTo>
                  <a:lnTo>
                    <a:pt x="325450" y="1031893"/>
                  </a:lnTo>
                  <a:lnTo>
                    <a:pt x="288003" y="1018794"/>
                  </a:lnTo>
                  <a:lnTo>
                    <a:pt x="227324" y="990190"/>
                  </a:lnTo>
                  <a:lnTo>
                    <a:pt x="187605" y="958757"/>
                  </a:lnTo>
                  <a:lnTo>
                    <a:pt x="171456" y="915138"/>
                  </a:lnTo>
                  <a:lnTo>
                    <a:pt x="182691" y="888552"/>
                  </a:lnTo>
                  <a:lnTo>
                    <a:pt x="209518" y="862763"/>
                  </a:lnTo>
                  <a:lnTo>
                    <a:pt x="251391" y="838171"/>
                  </a:lnTo>
                  <a:lnTo>
                    <a:pt x="307766" y="815173"/>
                  </a:lnTo>
                  <a:lnTo>
                    <a:pt x="378096" y="794168"/>
                  </a:lnTo>
                  <a:lnTo>
                    <a:pt x="308517" y="782980"/>
                  </a:lnTo>
                  <a:lnTo>
                    <a:pt x="245552" y="770298"/>
                  </a:lnTo>
                  <a:lnTo>
                    <a:pt x="189371" y="756277"/>
                  </a:lnTo>
                  <a:lnTo>
                    <a:pt x="140137" y="741071"/>
                  </a:lnTo>
                  <a:lnTo>
                    <a:pt x="98020" y="724835"/>
                  </a:lnTo>
                  <a:lnTo>
                    <a:pt x="63185" y="707724"/>
                  </a:lnTo>
                  <a:lnTo>
                    <a:pt x="16028" y="671498"/>
                  </a:lnTo>
                  <a:lnTo>
                    <a:pt x="0" y="633630"/>
                  </a:lnTo>
                  <a:lnTo>
                    <a:pt x="4075" y="614468"/>
                  </a:lnTo>
                  <a:lnTo>
                    <a:pt x="37241" y="576463"/>
                  </a:lnTo>
                  <a:lnTo>
                    <a:pt x="104869" y="539914"/>
                  </a:lnTo>
                  <a:lnTo>
                    <a:pt x="173803" y="515830"/>
                  </a:lnTo>
                  <a:lnTo>
                    <a:pt x="213491" y="504971"/>
                  </a:lnTo>
                  <a:lnTo>
                    <a:pt x="256353" y="494946"/>
                  </a:lnTo>
                  <a:lnTo>
                    <a:pt x="302158" y="485791"/>
                  </a:lnTo>
                  <a:lnTo>
                    <a:pt x="350675" y="477541"/>
                  </a:lnTo>
                  <a:lnTo>
                    <a:pt x="401676" y="470229"/>
                  </a:lnTo>
                  <a:lnTo>
                    <a:pt x="454929" y="463892"/>
                  </a:lnTo>
                  <a:lnTo>
                    <a:pt x="510203" y="458564"/>
                  </a:lnTo>
                  <a:lnTo>
                    <a:pt x="567269" y="454280"/>
                  </a:lnTo>
                  <a:lnTo>
                    <a:pt x="625897" y="451074"/>
                  </a:lnTo>
                  <a:lnTo>
                    <a:pt x="685855" y="448982"/>
                  </a:lnTo>
                  <a:lnTo>
                    <a:pt x="692205" y="444791"/>
                  </a:lnTo>
                  <a:close/>
                </a:path>
                <a:path w="7606665" h="1351279">
                  <a:moveTo>
                    <a:pt x="831778" y="813726"/>
                  </a:moveTo>
                  <a:lnTo>
                    <a:pt x="779953" y="814306"/>
                  </a:lnTo>
                  <a:lnTo>
                    <a:pt x="728309" y="814023"/>
                  </a:lnTo>
                  <a:lnTo>
                    <a:pt x="677016" y="812888"/>
                  </a:lnTo>
                  <a:lnTo>
                    <a:pt x="626247" y="810913"/>
                  </a:lnTo>
                  <a:lnTo>
                    <a:pt x="576171" y="808109"/>
                  </a:lnTo>
                  <a:lnTo>
                    <a:pt x="526962" y="804487"/>
                  </a:lnTo>
                  <a:lnTo>
                    <a:pt x="478788" y="800060"/>
                  </a:lnTo>
                  <a:lnTo>
                    <a:pt x="431823" y="794838"/>
                  </a:lnTo>
                  <a:lnTo>
                    <a:pt x="386237" y="788834"/>
                  </a:lnTo>
                </a:path>
                <a:path w="7606665" h="1351279">
                  <a:moveTo>
                    <a:pt x="1224716" y="1086395"/>
                  </a:moveTo>
                  <a:lnTo>
                    <a:pt x="1177310" y="1090510"/>
                  </a:lnTo>
                  <a:lnTo>
                    <a:pt x="1128927" y="1093888"/>
                  </a:lnTo>
                  <a:lnTo>
                    <a:pt x="1079734" y="1096503"/>
                  </a:lnTo>
                  <a:lnTo>
                    <a:pt x="1029898" y="1098333"/>
                  </a:lnTo>
                </a:path>
                <a:path w="7606665" h="1351279">
                  <a:moveTo>
                    <a:pt x="2904164" y="1217332"/>
                  </a:moveTo>
                  <a:lnTo>
                    <a:pt x="2870363" y="1204356"/>
                  </a:lnTo>
                  <a:lnTo>
                    <a:pt x="2839490" y="1190963"/>
                  </a:lnTo>
                  <a:lnTo>
                    <a:pt x="2811617" y="1177166"/>
                  </a:lnTo>
                  <a:lnTo>
                    <a:pt x="2786816" y="1162976"/>
                  </a:lnTo>
                </a:path>
                <a:path w="7606665" h="1351279">
                  <a:moveTo>
                    <a:pt x="5075864" y="1081823"/>
                  </a:moveTo>
                  <a:lnTo>
                    <a:pt x="5069060" y="1096916"/>
                  </a:lnTo>
                  <a:lnTo>
                    <a:pt x="5058958" y="1111890"/>
                  </a:lnTo>
                  <a:lnTo>
                    <a:pt x="5045593" y="1126721"/>
                  </a:lnTo>
                  <a:lnTo>
                    <a:pt x="5029001" y="1141386"/>
                  </a:lnTo>
                </a:path>
                <a:path w="7606665" h="1351279">
                  <a:moveTo>
                    <a:pt x="6008298" y="713015"/>
                  </a:moveTo>
                  <a:lnTo>
                    <a:pt x="6081818" y="722592"/>
                  </a:lnTo>
                  <a:lnTo>
                    <a:pt x="6151144" y="733472"/>
                  </a:lnTo>
                  <a:lnTo>
                    <a:pt x="6216068" y="745574"/>
                  </a:lnTo>
                  <a:lnTo>
                    <a:pt x="6276382" y="758815"/>
                  </a:lnTo>
                  <a:lnTo>
                    <a:pt x="6331876" y="773115"/>
                  </a:lnTo>
                  <a:lnTo>
                    <a:pt x="6382343" y="788393"/>
                  </a:lnTo>
                  <a:lnTo>
                    <a:pt x="6427573" y="804566"/>
                  </a:lnTo>
                  <a:lnTo>
                    <a:pt x="6467359" y="821553"/>
                  </a:lnTo>
                  <a:lnTo>
                    <a:pt x="6501491" y="839274"/>
                  </a:lnTo>
                  <a:lnTo>
                    <a:pt x="6551961" y="876589"/>
                  </a:lnTo>
                  <a:lnTo>
                    <a:pt x="6577315" y="915861"/>
                  </a:lnTo>
                  <a:lnTo>
                    <a:pt x="6580052" y="936027"/>
                  </a:lnTo>
                </a:path>
                <a:path w="7606665" h="1351279">
                  <a:moveTo>
                    <a:pt x="7357038" y="475525"/>
                  </a:moveTo>
                  <a:lnTo>
                    <a:pt x="7319206" y="494420"/>
                  </a:lnTo>
                  <a:lnTo>
                    <a:pt x="7274503" y="512328"/>
                  </a:lnTo>
                  <a:lnTo>
                    <a:pt x="7223253" y="529145"/>
                  </a:lnTo>
                  <a:lnTo>
                    <a:pt x="7165779" y="544767"/>
                  </a:lnTo>
                  <a:lnTo>
                    <a:pt x="7102403" y="559091"/>
                  </a:lnTo>
                </a:path>
                <a:path w="7606665" h="1351279">
                  <a:moveTo>
                    <a:pt x="6746041" y="165137"/>
                  </a:moveTo>
                  <a:lnTo>
                    <a:pt x="6752378" y="174969"/>
                  </a:lnTo>
                  <a:lnTo>
                    <a:pt x="6756725" y="184837"/>
                  </a:lnTo>
                  <a:lnTo>
                    <a:pt x="6759097" y="194730"/>
                  </a:lnTo>
                  <a:lnTo>
                    <a:pt x="6759503" y="204634"/>
                  </a:lnTo>
                </a:path>
                <a:path w="7606665" h="1351279">
                  <a:moveTo>
                    <a:pt x="5120060" y="119163"/>
                  </a:moveTo>
                  <a:lnTo>
                    <a:pt x="5146923" y="105712"/>
                  </a:lnTo>
                  <a:lnTo>
                    <a:pt x="5177703" y="92810"/>
                  </a:lnTo>
                  <a:lnTo>
                    <a:pt x="5212268" y="80479"/>
                  </a:lnTo>
                  <a:lnTo>
                    <a:pt x="5250489" y="68744"/>
                  </a:lnTo>
                </a:path>
                <a:path w="7606665" h="1351279">
                  <a:moveTo>
                    <a:pt x="3900098" y="143166"/>
                  </a:moveTo>
                  <a:lnTo>
                    <a:pt x="3911713" y="131932"/>
                  </a:lnTo>
                  <a:lnTo>
                    <a:pt x="3926149" y="120925"/>
                  </a:lnTo>
                  <a:lnTo>
                    <a:pt x="3943372" y="110179"/>
                  </a:lnTo>
                  <a:lnTo>
                    <a:pt x="3963344" y="99732"/>
                  </a:lnTo>
                </a:path>
                <a:path w="7606665" h="1351279">
                  <a:moveTo>
                    <a:pt x="2468427" y="157898"/>
                  </a:moveTo>
                  <a:lnTo>
                    <a:pt x="2517439" y="165209"/>
                  </a:lnTo>
                  <a:lnTo>
                    <a:pt x="2564897" y="173105"/>
                  </a:lnTo>
                  <a:lnTo>
                    <a:pt x="2610708" y="181562"/>
                  </a:lnTo>
                  <a:lnTo>
                    <a:pt x="2654782" y="190556"/>
                  </a:lnTo>
                  <a:lnTo>
                    <a:pt x="2697027" y="200062"/>
                  </a:lnTo>
                </a:path>
                <a:path w="7606665" h="1351279">
                  <a:moveTo>
                    <a:pt x="732210" y="489114"/>
                  </a:moveTo>
                  <a:lnTo>
                    <a:pt x="719497" y="478188"/>
                  </a:lnTo>
                  <a:lnTo>
                    <a:pt x="708604" y="467143"/>
                  </a:lnTo>
                  <a:lnTo>
                    <a:pt x="699546" y="456002"/>
                  </a:lnTo>
                  <a:lnTo>
                    <a:pt x="692332" y="444791"/>
                  </a:lnTo>
                </a:path>
              </a:pathLst>
            </a:custGeom>
            <a:ln w="9144">
              <a:solidFill>
                <a:srgbClr val="F8F8F8"/>
              </a:solidFill>
            </a:ln>
          </p:spPr>
          <p:txBody>
            <a:bodyPr wrap="square" lIns="0" tIns="0" rIns="0" bIns="0" rtlCol="0"/>
            <a:lstStyle/>
            <a:p>
              <a:endParaRPr/>
            </a:p>
          </p:txBody>
        </p:sp>
      </p:grpSp>
      <p:sp>
        <p:nvSpPr>
          <p:cNvPr id="56" name="object 56">
            <a:extLst>
              <a:ext uri="{FF2B5EF4-FFF2-40B4-BE49-F238E27FC236}">
                <a16:creationId xmlns:a16="http://schemas.microsoft.com/office/drawing/2014/main" id="{BDDCF8BB-E01C-D5BF-8BDE-AC1220E6EE26}"/>
              </a:ext>
            </a:extLst>
          </p:cNvPr>
          <p:cNvSpPr txBox="1"/>
          <p:nvPr/>
        </p:nvSpPr>
        <p:spPr>
          <a:xfrm>
            <a:off x="2685669" y="2732659"/>
            <a:ext cx="3357245" cy="299720"/>
          </a:xfrm>
          <a:prstGeom prst="rect">
            <a:avLst/>
          </a:prstGeom>
        </p:spPr>
        <p:txBody>
          <a:bodyPr vert="horz" wrap="square" lIns="0" tIns="12700" rIns="0" bIns="0" rtlCol="0">
            <a:spAutoFit/>
          </a:bodyPr>
          <a:lstStyle/>
          <a:p>
            <a:pPr marL="12700">
              <a:lnSpc>
                <a:spcPct val="100000"/>
              </a:lnSpc>
              <a:spcBef>
                <a:spcPts val="100"/>
              </a:spcBef>
            </a:pPr>
            <a:r>
              <a:rPr sz="1800" i="1" spc="-5" dirty="0">
                <a:latin typeface="Arial"/>
                <a:cs typeface="Arial"/>
              </a:rPr>
              <a:t>Global Federated </a:t>
            </a:r>
            <a:r>
              <a:rPr sz="1800" i="1" dirty="0">
                <a:latin typeface="Arial"/>
                <a:cs typeface="Arial"/>
              </a:rPr>
              <a:t>XMPP</a:t>
            </a:r>
            <a:r>
              <a:rPr sz="1800" i="1" spc="-80" dirty="0">
                <a:latin typeface="Arial"/>
                <a:cs typeface="Arial"/>
              </a:rPr>
              <a:t> </a:t>
            </a:r>
            <a:r>
              <a:rPr sz="1800" i="1" spc="-5" dirty="0">
                <a:latin typeface="Arial"/>
                <a:cs typeface="Arial"/>
              </a:rPr>
              <a:t>network</a:t>
            </a:r>
            <a:endParaRPr sz="1800">
              <a:latin typeface="Arial"/>
              <a:cs typeface="Arial"/>
            </a:endParaRPr>
          </a:p>
        </p:txBody>
      </p:sp>
      <p:grpSp>
        <p:nvGrpSpPr>
          <p:cNvPr id="57" name="object 57">
            <a:extLst>
              <a:ext uri="{FF2B5EF4-FFF2-40B4-BE49-F238E27FC236}">
                <a16:creationId xmlns:a16="http://schemas.microsoft.com/office/drawing/2014/main" id="{9C15CBF1-5388-243B-F56B-774409112FA0}"/>
              </a:ext>
            </a:extLst>
          </p:cNvPr>
          <p:cNvGrpSpPr/>
          <p:nvPr/>
        </p:nvGrpSpPr>
        <p:grpSpPr>
          <a:xfrm>
            <a:off x="4130040" y="1013460"/>
            <a:ext cx="1009015" cy="1009015"/>
            <a:chOff x="4130040" y="1013460"/>
            <a:chExt cx="1009015" cy="1009015"/>
          </a:xfrm>
        </p:grpSpPr>
        <p:pic>
          <p:nvPicPr>
            <p:cNvPr id="58" name="object 58">
              <a:extLst>
                <a:ext uri="{FF2B5EF4-FFF2-40B4-BE49-F238E27FC236}">
                  <a16:creationId xmlns:a16="http://schemas.microsoft.com/office/drawing/2014/main" id="{ACEB9476-AB67-A9FC-0A32-941132917E54}"/>
                </a:ext>
              </a:extLst>
            </p:cNvPr>
            <p:cNvPicPr/>
            <p:nvPr/>
          </p:nvPicPr>
          <p:blipFill>
            <a:blip r:embed="rId25" cstate="print"/>
            <a:stretch>
              <a:fillRect/>
            </a:stretch>
          </p:blipFill>
          <p:spPr>
            <a:xfrm>
              <a:off x="4130040" y="1013460"/>
              <a:ext cx="1008888" cy="1008888"/>
            </a:xfrm>
            <a:prstGeom prst="rect">
              <a:avLst/>
            </a:prstGeom>
          </p:spPr>
        </p:pic>
        <p:pic>
          <p:nvPicPr>
            <p:cNvPr id="59" name="object 59">
              <a:extLst>
                <a:ext uri="{FF2B5EF4-FFF2-40B4-BE49-F238E27FC236}">
                  <a16:creationId xmlns:a16="http://schemas.microsoft.com/office/drawing/2014/main" id="{464F71EE-BDBE-7A7D-EC87-5FDA6A7FB033}"/>
                </a:ext>
              </a:extLst>
            </p:cNvPr>
            <p:cNvPicPr/>
            <p:nvPr/>
          </p:nvPicPr>
          <p:blipFill>
            <a:blip r:embed="rId26" cstate="print"/>
            <a:stretch>
              <a:fillRect/>
            </a:stretch>
          </p:blipFill>
          <p:spPr>
            <a:xfrm>
              <a:off x="4177284" y="1040892"/>
              <a:ext cx="914400" cy="914400"/>
            </a:xfrm>
            <a:prstGeom prst="rect">
              <a:avLst/>
            </a:prstGeom>
          </p:spPr>
        </p:pic>
        <p:pic>
          <p:nvPicPr>
            <p:cNvPr id="60" name="object 60">
              <a:extLst>
                <a:ext uri="{FF2B5EF4-FFF2-40B4-BE49-F238E27FC236}">
                  <a16:creationId xmlns:a16="http://schemas.microsoft.com/office/drawing/2014/main" id="{8905E705-F853-2320-2467-3626EE9937D1}"/>
                </a:ext>
              </a:extLst>
            </p:cNvPr>
            <p:cNvPicPr/>
            <p:nvPr/>
          </p:nvPicPr>
          <p:blipFill>
            <a:blip r:embed="rId27" cstate="print"/>
            <a:stretch>
              <a:fillRect/>
            </a:stretch>
          </p:blipFill>
          <p:spPr>
            <a:xfrm>
              <a:off x="4435856" y="1309116"/>
              <a:ext cx="104394" cy="104394"/>
            </a:xfrm>
            <a:prstGeom prst="rect">
              <a:avLst/>
            </a:prstGeom>
          </p:spPr>
        </p:pic>
        <p:pic>
          <p:nvPicPr>
            <p:cNvPr id="61" name="object 61">
              <a:extLst>
                <a:ext uri="{FF2B5EF4-FFF2-40B4-BE49-F238E27FC236}">
                  <a16:creationId xmlns:a16="http://schemas.microsoft.com/office/drawing/2014/main" id="{3CB32362-8EA3-7D5F-3EBA-E78C188CF08E}"/>
                </a:ext>
              </a:extLst>
            </p:cNvPr>
            <p:cNvPicPr/>
            <p:nvPr/>
          </p:nvPicPr>
          <p:blipFill>
            <a:blip r:embed="rId27" cstate="print"/>
            <a:stretch>
              <a:fillRect/>
            </a:stretch>
          </p:blipFill>
          <p:spPr>
            <a:xfrm>
              <a:off x="4728718" y="1309116"/>
              <a:ext cx="104394" cy="104394"/>
            </a:xfrm>
            <a:prstGeom prst="rect">
              <a:avLst/>
            </a:prstGeom>
          </p:spPr>
        </p:pic>
        <p:sp>
          <p:nvSpPr>
            <p:cNvPr id="62" name="object 62">
              <a:extLst>
                <a:ext uri="{FF2B5EF4-FFF2-40B4-BE49-F238E27FC236}">
                  <a16:creationId xmlns:a16="http://schemas.microsoft.com/office/drawing/2014/main" id="{903C074E-7E61-2ED7-8174-83C57D9070E5}"/>
                </a:ext>
              </a:extLst>
            </p:cNvPr>
            <p:cNvSpPr/>
            <p:nvPr/>
          </p:nvSpPr>
          <p:spPr>
            <a:xfrm>
              <a:off x="4177284" y="1040892"/>
              <a:ext cx="914400" cy="914400"/>
            </a:xfrm>
            <a:custGeom>
              <a:avLst/>
              <a:gdLst/>
              <a:ahLst/>
              <a:cxnLst/>
              <a:rect l="l" t="t" r="r" b="b"/>
              <a:pathLst>
                <a:path w="914400" h="914400">
                  <a:moveTo>
                    <a:pt x="209423" y="656590"/>
                  </a:moveTo>
                  <a:lnTo>
                    <a:pt x="254478" y="684708"/>
                  </a:lnTo>
                  <a:lnTo>
                    <a:pt x="299522" y="707203"/>
                  </a:lnTo>
                  <a:lnTo>
                    <a:pt x="344554" y="724074"/>
                  </a:lnTo>
                  <a:lnTo>
                    <a:pt x="389575" y="735321"/>
                  </a:lnTo>
                  <a:lnTo>
                    <a:pt x="434587" y="740945"/>
                  </a:lnTo>
                  <a:lnTo>
                    <a:pt x="479588" y="740945"/>
                  </a:lnTo>
                  <a:lnTo>
                    <a:pt x="524580" y="735321"/>
                  </a:lnTo>
                  <a:lnTo>
                    <a:pt x="569564" y="724074"/>
                  </a:lnTo>
                  <a:lnTo>
                    <a:pt x="614539" y="707203"/>
                  </a:lnTo>
                  <a:lnTo>
                    <a:pt x="659507" y="684708"/>
                  </a:lnTo>
                  <a:lnTo>
                    <a:pt x="704468" y="656590"/>
                  </a:lnTo>
                </a:path>
                <a:path w="914400" h="914400">
                  <a:moveTo>
                    <a:pt x="0" y="457200"/>
                  </a:moveTo>
                  <a:lnTo>
                    <a:pt x="2360" y="410458"/>
                  </a:lnTo>
                  <a:lnTo>
                    <a:pt x="9289" y="365066"/>
                  </a:lnTo>
                  <a:lnTo>
                    <a:pt x="20557" y="321253"/>
                  </a:lnTo>
                  <a:lnTo>
                    <a:pt x="35933" y="279249"/>
                  </a:lnTo>
                  <a:lnTo>
                    <a:pt x="55187" y="239283"/>
                  </a:lnTo>
                  <a:lnTo>
                    <a:pt x="78090" y="201587"/>
                  </a:lnTo>
                  <a:lnTo>
                    <a:pt x="104411" y="166390"/>
                  </a:lnTo>
                  <a:lnTo>
                    <a:pt x="133921" y="133921"/>
                  </a:lnTo>
                  <a:lnTo>
                    <a:pt x="166390" y="104411"/>
                  </a:lnTo>
                  <a:lnTo>
                    <a:pt x="201587" y="78090"/>
                  </a:lnTo>
                  <a:lnTo>
                    <a:pt x="239283" y="55187"/>
                  </a:lnTo>
                  <a:lnTo>
                    <a:pt x="279249" y="35933"/>
                  </a:lnTo>
                  <a:lnTo>
                    <a:pt x="321253" y="20557"/>
                  </a:lnTo>
                  <a:lnTo>
                    <a:pt x="365066" y="9289"/>
                  </a:lnTo>
                  <a:lnTo>
                    <a:pt x="410458" y="2360"/>
                  </a:lnTo>
                  <a:lnTo>
                    <a:pt x="457200" y="0"/>
                  </a:lnTo>
                  <a:lnTo>
                    <a:pt x="503941" y="2360"/>
                  </a:lnTo>
                  <a:lnTo>
                    <a:pt x="549333" y="9289"/>
                  </a:lnTo>
                  <a:lnTo>
                    <a:pt x="593146" y="20557"/>
                  </a:lnTo>
                  <a:lnTo>
                    <a:pt x="635150" y="35933"/>
                  </a:lnTo>
                  <a:lnTo>
                    <a:pt x="675116" y="55187"/>
                  </a:lnTo>
                  <a:lnTo>
                    <a:pt x="712812" y="78090"/>
                  </a:lnTo>
                  <a:lnTo>
                    <a:pt x="748009" y="104411"/>
                  </a:lnTo>
                  <a:lnTo>
                    <a:pt x="780478" y="133921"/>
                  </a:lnTo>
                  <a:lnTo>
                    <a:pt x="809988" y="166390"/>
                  </a:lnTo>
                  <a:lnTo>
                    <a:pt x="836309" y="201587"/>
                  </a:lnTo>
                  <a:lnTo>
                    <a:pt x="859212" y="239283"/>
                  </a:lnTo>
                  <a:lnTo>
                    <a:pt x="878466" y="279249"/>
                  </a:lnTo>
                  <a:lnTo>
                    <a:pt x="893842" y="321253"/>
                  </a:lnTo>
                  <a:lnTo>
                    <a:pt x="905110" y="365066"/>
                  </a:lnTo>
                  <a:lnTo>
                    <a:pt x="912039" y="410458"/>
                  </a:lnTo>
                  <a:lnTo>
                    <a:pt x="914400" y="457200"/>
                  </a:lnTo>
                  <a:lnTo>
                    <a:pt x="912039" y="503941"/>
                  </a:lnTo>
                  <a:lnTo>
                    <a:pt x="905110" y="549333"/>
                  </a:lnTo>
                  <a:lnTo>
                    <a:pt x="893842" y="593146"/>
                  </a:lnTo>
                  <a:lnTo>
                    <a:pt x="878466" y="635150"/>
                  </a:lnTo>
                  <a:lnTo>
                    <a:pt x="859212" y="675116"/>
                  </a:lnTo>
                  <a:lnTo>
                    <a:pt x="836309" y="712812"/>
                  </a:lnTo>
                  <a:lnTo>
                    <a:pt x="809988" y="748009"/>
                  </a:lnTo>
                  <a:lnTo>
                    <a:pt x="780478" y="780478"/>
                  </a:lnTo>
                  <a:lnTo>
                    <a:pt x="748009" y="809988"/>
                  </a:lnTo>
                  <a:lnTo>
                    <a:pt x="712812" y="836309"/>
                  </a:lnTo>
                  <a:lnTo>
                    <a:pt x="675116" y="859212"/>
                  </a:lnTo>
                  <a:lnTo>
                    <a:pt x="635150" y="878466"/>
                  </a:lnTo>
                  <a:lnTo>
                    <a:pt x="593146" y="893842"/>
                  </a:lnTo>
                  <a:lnTo>
                    <a:pt x="549333" y="905110"/>
                  </a:lnTo>
                  <a:lnTo>
                    <a:pt x="503941" y="912039"/>
                  </a:lnTo>
                  <a:lnTo>
                    <a:pt x="457200" y="914400"/>
                  </a:lnTo>
                  <a:lnTo>
                    <a:pt x="410458" y="912039"/>
                  </a:lnTo>
                  <a:lnTo>
                    <a:pt x="365066" y="905110"/>
                  </a:lnTo>
                  <a:lnTo>
                    <a:pt x="321253" y="893842"/>
                  </a:lnTo>
                  <a:lnTo>
                    <a:pt x="279249" y="878466"/>
                  </a:lnTo>
                  <a:lnTo>
                    <a:pt x="239283" y="859212"/>
                  </a:lnTo>
                  <a:lnTo>
                    <a:pt x="201587" y="836309"/>
                  </a:lnTo>
                  <a:lnTo>
                    <a:pt x="166390" y="809988"/>
                  </a:lnTo>
                  <a:lnTo>
                    <a:pt x="133921" y="780478"/>
                  </a:lnTo>
                  <a:lnTo>
                    <a:pt x="104411" y="748009"/>
                  </a:lnTo>
                  <a:lnTo>
                    <a:pt x="78090" y="712812"/>
                  </a:lnTo>
                  <a:lnTo>
                    <a:pt x="55187" y="675116"/>
                  </a:lnTo>
                  <a:lnTo>
                    <a:pt x="35933" y="635150"/>
                  </a:lnTo>
                  <a:lnTo>
                    <a:pt x="20557" y="593146"/>
                  </a:lnTo>
                  <a:lnTo>
                    <a:pt x="9289" y="549333"/>
                  </a:lnTo>
                  <a:lnTo>
                    <a:pt x="2360" y="503941"/>
                  </a:lnTo>
                  <a:lnTo>
                    <a:pt x="0" y="457200"/>
                  </a:lnTo>
                  <a:close/>
                </a:path>
              </a:pathLst>
            </a:custGeom>
            <a:ln w="9144">
              <a:solidFill>
                <a:srgbClr val="2E6397"/>
              </a:solidFill>
            </a:ln>
          </p:spPr>
          <p:txBody>
            <a:bodyPr wrap="square" lIns="0" tIns="0" rIns="0" bIns="0" rtlCol="0"/>
            <a:lstStyle/>
            <a:p>
              <a:endParaRPr/>
            </a:p>
          </p:txBody>
        </p:sp>
      </p:grpSp>
    </p:spTree>
    <p:extLst>
      <p:ext uri="{BB962C8B-B14F-4D97-AF65-F5344CB8AC3E}">
        <p14:creationId xmlns:p14="http://schemas.microsoft.com/office/powerpoint/2010/main" val="3858939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BD866-9038-CE1D-B9D6-5D3E787EC91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800EA4F-A459-C58C-B794-2779681D327D}"/>
              </a:ext>
            </a:extLst>
          </p:cNvPr>
          <p:cNvSpPr txBox="1">
            <a:spLocks noGrp="1"/>
          </p:cNvSpPr>
          <p:nvPr>
            <p:ph type="title"/>
          </p:nvPr>
        </p:nvSpPr>
        <p:spPr>
          <a:xfrm>
            <a:off x="2514569" y="91306"/>
            <a:ext cx="6050915" cy="1183016"/>
          </a:xfrm>
          <a:prstGeom prst="rect">
            <a:avLst/>
          </a:prstGeom>
        </p:spPr>
        <p:txBody>
          <a:bodyPr vert="horz" wrap="square" lIns="0" tIns="13335" rIns="0" bIns="0" rtlCol="0">
            <a:spAutoFit/>
          </a:bodyPr>
          <a:lstStyle/>
          <a:p>
            <a:pPr marL="12700">
              <a:lnSpc>
                <a:spcPct val="100000"/>
              </a:lnSpc>
              <a:spcBef>
                <a:spcPts val="425"/>
              </a:spcBef>
            </a:pPr>
            <a:r>
              <a:rPr lang="en-GB" dirty="0"/>
              <a:t>IoT</a:t>
            </a:r>
            <a:r>
              <a:rPr lang="en-GB" spc="-35" dirty="0"/>
              <a:t> </a:t>
            </a:r>
            <a:r>
              <a:rPr lang="en-GB" spc="-5" dirty="0"/>
              <a:t>Harmonization</a:t>
            </a:r>
            <a:br>
              <a:rPr lang="en-GB" dirty="0"/>
            </a:br>
            <a:r>
              <a:rPr lang="en-GB" sz="3200" dirty="0"/>
              <a:t>Using</a:t>
            </a:r>
            <a:r>
              <a:rPr lang="en-GB" sz="3200" spc="-55" dirty="0"/>
              <a:t> </a:t>
            </a:r>
            <a:r>
              <a:rPr lang="en-GB" sz="3200" dirty="0"/>
              <a:t>XMPP</a:t>
            </a:r>
            <a:endParaRPr dirty="0"/>
          </a:p>
        </p:txBody>
      </p:sp>
      <p:pic>
        <p:nvPicPr>
          <p:cNvPr id="3" name="object 3">
            <a:extLst>
              <a:ext uri="{FF2B5EF4-FFF2-40B4-BE49-F238E27FC236}">
                <a16:creationId xmlns:a16="http://schemas.microsoft.com/office/drawing/2014/main" id="{E50894A1-3D55-6BFB-034F-62E454EAC023}"/>
              </a:ext>
            </a:extLst>
          </p:cNvPr>
          <p:cNvPicPr/>
          <p:nvPr/>
        </p:nvPicPr>
        <p:blipFill>
          <a:blip r:embed="rId2" cstate="print"/>
          <a:stretch>
            <a:fillRect/>
          </a:stretch>
        </p:blipFill>
        <p:spPr>
          <a:xfrm>
            <a:off x="2729483" y="2310383"/>
            <a:ext cx="4169664" cy="2947416"/>
          </a:xfrm>
          <a:prstGeom prst="rect">
            <a:avLst/>
          </a:prstGeom>
        </p:spPr>
      </p:pic>
      <p:sp>
        <p:nvSpPr>
          <p:cNvPr id="4" name="object 4">
            <a:extLst>
              <a:ext uri="{FF2B5EF4-FFF2-40B4-BE49-F238E27FC236}">
                <a16:creationId xmlns:a16="http://schemas.microsoft.com/office/drawing/2014/main" id="{212B1785-9273-4F97-8A68-2AE4EFFABB6B}"/>
              </a:ext>
            </a:extLst>
          </p:cNvPr>
          <p:cNvSpPr txBox="1"/>
          <p:nvPr/>
        </p:nvSpPr>
        <p:spPr>
          <a:xfrm>
            <a:off x="3802126" y="3393185"/>
            <a:ext cx="1737995" cy="574040"/>
          </a:xfrm>
          <a:prstGeom prst="rect">
            <a:avLst/>
          </a:prstGeom>
        </p:spPr>
        <p:txBody>
          <a:bodyPr vert="horz" wrap="square" lIns="0" tIns="12700" rIns="0" bIns="0" rtlCol="0">
            <a:spAutoFit/>
          </a:bodyPr>
          <a:lstStyle/>
          <a:p>
            <a:pPr marL="116205" marR="5080" indent="-104139">
              <a:lnSpc>
                <a:spcPct val="100000"/>
              </a:lnSpc>
              <a:spcBef>
                <a:spcPts val="100"/>
              </a:spcBef>
            </a:pPr>
            <a:r>
              <a:rPr sz="1800" i="1" spc="-5" dirty="0">
                <a:latin typeface="Arial"/>
                <a:cs typeface="Arial"/>
              </a:rPr>
              <a:t>Federated</a:t>
            </a:r>
            <a:r>
              <a:rPr sz="1800" i="1" spc="-60" dirty="0">
                <a:latin typeface="Arial"/>
                <a:cs typeface="Arial"/>
              </a:rPr>
              <a:t> </a:t>
            </a:r>
            <a:r>
              <a:rPr sz="1800" i="1" spc="-5" dirty="0">
                <a:latin typeface="Arial"/>
                <a:cs typeface="Arial"/>
              </a:rPr>
              <a:t>global </a:t>
            </a:r>
            <a:r>
              <a:rPr sz="1800" i="1" spc="-484" dirty="0">
                <a:latin typeface="Arial"/>
                <a:cs typeface="Arial"/>
              </a:rPr>
              <a:t> </a:t>
            </a:r>
            <a:r>
              <a:rPr sz="1800" i="1" dirty="0">
                <a:latin typeface="Arial"/>
                <a:cs typeface="Arial"/>
              </a:rPr>
              <a:t>XMPP</a:t>
            </a:r>
            <a:r>
              <a:rPr sz="1800" i="1" spc="-100" dirty="0">
                <a:latin typeface="Arial"/>
                <a:cs typeface="Arial"/>
              </a:rPr>
              <a:t> </a:t>
            </a:r>
            <a:r>
              <a:rPr sz="1800" i="1" spc="-5" dirty="0">
                <a:latin typeface="Arial"/>
                <a:cs typeface="Arial"/>
              </a:rPr>
              <a:t>network</a:t>
            </a:r>
            <a:endParaRPr sz="1800">
              <a:latin typeface="Arial"/>
              <a:cs typeface="Arial"/>
            </a:endParaRPr>
          </a:p>
        </p:txBody>
      </p:sp>
      <p:grpSp>
        <p:nvGrpSpPr>
          <p:cNvPr id="5" name="object 5">
            <a:extLst>
              <a:ext uri="{FF2B5EF4-FFF2-40B4-BE49-F238E27FC236}">
                <a16:creationId xmlns:a16="http://schemas.microsoft.com/office/drawing/2014/main" id="{D58D8695-25F5-2295-DAE0-F1D7B3E1BC04}"/>
              </a:ext>
            </a:extLst>
          </p:cNvPr>
          <p:cNvGrpSpPr/>
          <p:nvPr/>
        </p:nvGrpSpPr>
        <p:grpSpPr>
          <a:xfrm>
            <a:off x="6946328" y="1735772"/>
            <a:ext cx="2007235" cy="1068705"/>
            <a:chOff x="6946328" y="1735772"/>
            <a:chExt cx="2007235" cy="1068705"/>
          </a:xfrm>
        </p:grpSpPr>
        <p:sp>
          <p:nvSpPr>
            <p:cNvPr id="6" name="object 6">
              <a:extLst>
                <a:ext uri="{FF2B5EF4-FFF2-40B4-BE49-F238E27FC236}">
                  <a16:creationId xmlns:a16="http://schemas.microsoft.com/office/drawing/2014/main" id="{962662B2-0C46-5A89-B1EB-164C6B122784}"/>
                </a:ext>
              </a:extLst>
            </p:cNvPr>
            <p:cNvSpPr/>
            <p:nvPr/>
          </p:nvSpPr>
          <p:spPr>
            <a:xfrm>
              <a:off x="6959346" y="1748790"/>
              <a:ext cx="1981200" cy="1042669"/>
            </a:xfrm>
            <a:custGeom>
              <a:avLst/>
              <a:gdLst/>
              <a:ahLst/>
              <a:cxnLst/>
              <a:rect l="l" t="t" r="r" b="b"/>
              <a:pathLst>
                <a:path w="1981200" h="1042669">
                  <a:moveTo>
                    <a:pt x="1807463" y="0"/>
                  </a:moveTo>
                  <a:lnTo>
                    <a:pt x="173735" y="0"/>
                  </a:lnTo>
                  <a:lnTo>
                    <a:pt x="127529" y="6201"/>
                  </a:lnTo>
                  <a:lnTo>
                    <a:pt x="86021" y="23706"/>
                  </a:lnTo>
                  <a:lnTo>
                    <a:pt x="50863" y="50863"/>
                  </a:lnTo>
                  <a:lnTo>
                    <a:pt x="23706" y="86021"/>
                  </a:lnTo>
                  <a:lnTo>
                    <a:pt x="6201" y="127529"/>
                  </a:lnTo>
                  <a:lnTo>
                    <a:pt x="0" y="173736"/>
                  </a:lnTo>
                  <a:lnTo>
                    <a:pt x="0" y="868680"/>
                  </a:lnTo>
                  <a:lnTo>
                    <a:pt x="6201" y="914886"/>
                  </a:lnTo>
                  <a:lnTo>
                    <a:pt x="23706" y="956394"/>
                  </a:lnTo>
                  <a:lnTo>
                    <a:pt x="50863" y="991552"/>
                  </a:lnTo>
                  <a:lnTo>
                    <a:pt x="86021" y="1018709"/>
                  </a:lnTo>
                  <a:lnTo>
                    <a:pt x="127529" y="1036214"/>
                  </a:lnTo>
                  <a:lnTo>
                    <a:pt x="173735" y="1042415"/>
                  </a:lnTo>
                  <a:lnTo>
                    <a:pt x="1807463" y="1042415"/>
                  </a:lnTo>
                  <a:lnTo>
                    <a:pt x="1853670" y="1036214"/>
                  </a:lnTo>
                  <a:lnTo>
                    <a:pt x="1895178" y="1018709"/>
                  </a:lnTo>
                  <a:lnTo>
                    <a:pt x="1930336" y="991552"/>
                  </a:lnTo>
                  <a:lnTo>
                    <a:pt x="1957493" y="956394"/>
                  </a:lnTo>
                  <a:lnTo>
                    <a:pt x="1974998" y="914886"/>
                  </a:lnTo>
                  <a:lnTo>
                    <a:pt x="1981200" y="868680"/>
                  </a:lnTo>
                  <a:lnTo>
                    <a:pt x="1981200" y="173736"/>
                  </a:lnTo>
                  <a:lnTo>
                    <a:pt x="1974998" y="127529"/>
                  </a:lnTo>
                  <a:lnTo>
                    <a:pt x="1957493" y="86021"/>
                  </a:lnTo>
                  <a:lnTo>
                    <a:pt x="1930336" y="50863"/>
                  </a:lnTo>
                  <a:lnTo>
                    <a:pt x="1895178" y="23706"/>
                  </a:lnTo>
                  <a:lnTo>
                    <a:pt x="1853670" y="6201"/>
                  </a:lnTo>
                  <a:lnTo>
                    <a:pt x="1807463" y="0"/>
                  </a:lnTo>
                  <a:close/>
                </a:path>
              </a:pathLst>
            </a:custGeom>
            <a:solidFill>
              <a:srgbClr val="336699"/>
            </a:solidFill>
          </p:spPr>
          <p:txBody>
            <a:bodyPr wrap="square" lIns="0" tIns="0" rIns="0" bIns="0" rtlCol="0"/>
            <a:lstStyle/>
            <a:p>
              <a:endParaRPr/>
            </a:p>
          </p:txBody>
        </p:sp>
        <p:sp>
          <p:nvSpPr>
            <p:cNvPr id="7" name="object 7">
              <a:extLst>
                <a:ext uri="{FF2B5EF4-FFF2-40B4-BE49-F238E27FC236}">
                  <a16:creationId xmlns:a16="http://schemas.microsoft.com/office/drawing/2014/main" id="{7C1A2A0B-A85A-9A49-3A43-F2D54C70F0B0}"/>
                </a:ext>
              </a:extLst>
            </p:cNvPr>
            <p:cNvSpPr/>
            <p:nvPr/>
          </p:nvSpPr>
          <p:spPr>
            <a:xfrm>
              <a:off x="6959346" y="1748790"/>
              <a:ext cx="1981200" cy="1042669"/>
            </a:xfrm>
            <a:custGeom>
              <a:avLst/>
              <a:gdLst/>
              <a:ahLst/>
              <a:cxnLst/>
              <a:rect l="l" t="t" r="r" b="b"/>
              <a:pathLst>
                <a:path w="1981200" h="1042669">
                  <a:moveTo>
                    <a:pt x="0" y="173736"/>
                  </a:moveTo>
                  <a:lnTo>
                    <a:pt x="6201" y="127529"/>
                  </a:lnTo>
                  <a:lnTo>
                    <a:pt x="23706" y="86021"/>
                  </a:lnTo>
                  <a:lnTo>
                    <a:pt x="50863" y="50863"/>
                  </a:lnTo>
                  <a:lnTo>
                    <a:pt x="86021" y="23706"/>
                  </a:lnTo>
                  <a:lnTo>
                    <a:pt x="127529" y="6201"/>
                  </a:lnTo>
                  <a:lnTo>
                    <a:pt x="173735" y="0"/>
                  </a:lnTo>
                  <a:lnTo>
                    <a:pt x="1807463" y="0"/>
                  </a:lnTo>
                  <a:lnTo>
                    <a:pt x="1853670" y="6201"/>
                  </a:lnTo>
                  <a:lnTo>
                    <a:pt x="1895178" y="23706"/>
                  </a:lnTo>
                  <a:lnTo>
                    <a:pt x="1930336" y="50863"/>
                  </a:lnTo>
                  <a:lnTo>
                    <a:pt x="1957493" y="86021"/>
                  </a:lnTo>
                  <a:lnTo>
                    <a:pt x="1974998" y="127529"/>
                  </a:lnTo>
                  <a:lnTo>
                    <a:pt x="1981200" y="173736"/>
                  </a:lnTo>
                  <a:lnTo>
                    <a:pt x="1981200" y="868680"/>
                  </a:lnTo>
                  <a:lnTo>
                    <a:pt x="1974998" y="914886"/>
                  </a:lnTo>
                  <a:lnTo>
                    <a:pt x="1957493" y="956394"/>
                  </a:lnTo>
                  <a:lnTo>
                    <a:pt x="1930336" y="991552"/>
                  </a:lnTo>
                  <a:lnTo>
                    <a:pt x="1895178" y="1018709"/>
                  </a:lnTo>
                  <a:lnTo>
                    <a:pt x="1853670" y="1036214"/>
                  </a:lnTo>
                  <a:lnTo>
                    <a:pt x="1807463" y="1042415"/>
                  </a:lnTo>
                  <a:lnTo>
                    <a:pt x="173735" y="1042415"/>
                  </a:lnTo>
                  <a:lnTo>
                    <a:pt x="127529" y="1036214"/>
                  </a:lnTo>
                  <a:lnTo>
                    <a:pt x="86021" y="1018709"/>
                  </a:lnTo>
                  <a:lnTo>
                    <a:pt x="50863" y="991552"/>
                  </a:lnTo>
                  <a:lnTo>
                    <a:pt x="23706" y="956394"/>
                  </a:lnTo>
                  <a:lnTo>
                    <a:pt x="6201" y="914886"/>
                  </a:lnTo>
                  <a:lnTo>
                    <a:pt x="0" y="868680"/>
                  </a:lnTo>
                  <a:lnTo>
                    <a:pt x="0" y="173736"/>
                  </a:lnTo>
                  <a:close/>
                </a:path>
              </a:pathLst>
            </a:custGeom>
            <a:ln w="25908">
              <a:solidFill>
                <a:srgbClr val="22486E"/>
              </a:solidFill>
            </a:ln>
          </p:spPr>
          <p:txBody>
            <a:bodyPr wrap="square" lIns="0" tIns="0" rIns="0" bIns="0" rtlCol="0"/>
            <a:lstStyle/>
            <a:p>
              <a:endParaRPr/>
            </a:p>
          </p:txBody>
        </p:sp>
      </p:grpSp>
      <p:sp>
        <p:nvSpPr>
          <p:cNvPr id="8" name="object 8">
            <a:extLst>
              <a:ext uri="{FF2B5EF4-FFF2-40B4-BE49-F238E27FC236}">
                <a16:creationId xmlns:a16="http://schemas.microsoft.com/office/drawing/2014/main" id="{8E065E29-4C79-DB04-42F6-09E0C53E5D2F}"/>
              </a:ext>
            </a:extLst>
          </p:cNvPr>
          <p:cNvSpPr txBox="1"/>
          <p:nvPr/>
        </p:nvSpPr>
        <p:spPr>
          <a:xfrm>
            <a:off x="7276845" y="2113915"/>
            <a:ext cx="1346835" cy="299720"/>
          </a:xfrm>
          <a:prstGeom prst="rect">
            <a:avLst/>
          </a:prstGeom>
        </p:spPr>
        <p:txBody>
          <a:bodyPr vert="horz" wrap="square" lIns="0" tIns="12700" rIns="0" bIns="0" rtlCol="0">
            <a:spAutoFit/>
          </a:bodyPr>
          <a:lstStyle/>
          <a:p>
            <a:pPr marL="12700">
              <a:lnSpc>
                <a:spcPct val="100000"/>
              </a:lnSpc>
              <a:spcBef>
                <a:spcPts val="100"/>
              </a:spcBef>
            </a:pPr>
            <a:r>
              <a:rPr sz="1800" i="1" dirty="0">
                <a:solidFill>
                  <a:srgbClr val="FFFFFF"/>
                </a:solidFill>
                <a:latin typeface="Arial"/>
                <a:cs typeface="Arial"/>
              </a:rPr>
              <a:t>MQTT</a:t>
            </a:r>
            <a:r>
              <a:rPr sz="1800" i="1" spc="-65" dirty="0">
                <a:solidFill>
                  <a:srgbClr val="FFFFFF"/>
                </a:solidFill>
                <a:latin typeface="Arial"/>
                <a:cs typeface="Arial"/>
              </a:rPr>
              <a:t> </a:t>
            </a:r>
            <a:r>
              <a:rPr sz="1800" i="1" spc="-5" dirty="0">
                <a:solidFill>
                  <a:srgbClr val="FFFFFF"/>
                </a:solidFill>
                <a:latin typeface="Arial"/>
                <a:cs typeface="Arial"/>
              </a:rPr>
              <a:t>Island</a:t>
            </a:r>
            <a:endParaRPr sz="1800">
              <a:latin typeface="Arial"/>
              <a:cs typeface="Arial"/>
            </a:endParaRPr>
          </a:p>
        </p:txBody>
      </p:sp>
      <p:grpSp>
        <p:nvGrpSpPr>
          <p:cNvPr id="9" name="object 9">
            <a:extLst>
              <a:ext uri="{FF2B5EF4-FFF2-40B4-BE49-F238E27FC236}">
                <a16:creationId xmlns:a16="http://schemas.microsoft.com/office/drawing/2014/main" id="{40B4604A-015A-5825-C4C6-9DB1721C8FD3}"/>
              </a:ext>
            </a:extLst>
          </p:cNvPr>
          <p:cNvGrpSpPr/>
          <p:nvPr/>
        </p:nvGrpSpPr>
        <p:grpSpPr>
          <a:xfrm>
            <a:off x="6841172" y="5167820"/>
            <a:ext cx="2007235" cy="1069975"/>
            <a:chOff x="6841172" y="5167820"/>
            <a:chExt cx="2007235" cy="1069975"/>
          </a:xfrm>
        </p:grpSpPr>
        <p:sp>
          <p:nvSpPr>
            <p:cNvPr id="10" name="object 10">
              <a:extLst>
                <a:ext uri="{FF2B5EF4-FFF2-40B4-BE49-F238E27FC236}">
                  <a16:creationId xmlns:a16="http://schemas.microsoft.com/office/drawing/2014/main" id="{44E36C75-4EC8-013F-8003-4D77978438D6}"/>
                </a:ext>
              </a:extLst>
            </p:cNvPr>
            <p:cNvSpPr/>
            <p:nvPr/>
          </p:nvSpPr>
          <p:spPr>
            <a:xfrm>
              <a:off x="6854189" y="5180838"/>
              <a:ext cx="1981200" cy="1043940"/>
            </a:xfrm>
            <a:custGeom>
              <a:avLst/>
              <a:gdLst/>
              <a:ahLst/>
              <a:cxnLst/>
              <a:rect l="l" t="t" r="r" b="b"/>
              <a:pathLst>
                <a:path w="1981200" h="1043939">
                  <a:moveTo>
                    <a:pt x="1807209" y="0"/>
                  </a:moveTo>
                  <a:lnTo>
                    <a:pt x="173989" y="0"/>
                  </a:lnTo>
                  <a:lnTo>
                    <a:pt x="127720" y="6211"/>
                  </a:lnTo>
                  <a:lnTo>
                    <a:pt x="86153" y="23744"/>
                  </a:lnTo>
                  <a:lnTo>
                    <a:pt x="50942" y="50942"/>
                  </a:lnTo>
                  <a:lnTo>
                    <a:pt x="23744" y="86153"/>
                  </a:lnTo>
                  <a:lnTo>
                    <a:pt x="6211" y="127720"/>
                  </a:lnTo>
                  <a:lnTo>
                    <a:pt x="0" y="173990"/>
                  </a:lnTo>
                  <a:lnTo>
                    <a:pt x="0" y="869950"/>
                  </a:lnTo>
                  <a:lnTo>
                    <a:pt x="6211" y="916202"/>
                  </a:lnTo>
                  <a:lnTo>
                    <a:pt x="23744" y="957764"/>
                  </a:lnTo>
                  <a:lnTo>
                    <a:pt x="50942" y="992978"/>
                  </a:lnTo>
                  <a:lnTo>
                    <a:pt x="86153" y="1020184"/>
                  </a:lnTo>
                  <a:lnTo>
                    <a:pt x="127720" y="1037724"/>
                  </a:lnTo>
                  <a:lnTo>
                    <a:pt x="173989" y="1043940"/>
                  </a:lnTo>
                  <a:lnTo>
                    <a:pt x="1807209" y="1043940"/>
                  </a:lnTo>
                  <a:lnTo>
                    <a:pt x="1853479" y="1037724"/>
                  </a:lnTo>
                  <a:lnTo>
                    <a:pt x="1895046" y="1020184"/>
                  </a:lnTo>
                  <a:lnTo>
                    <a:pt x="1930257" y="992978"/>
                  </a:lnTo>
                  <a:lnTo>
                    <a:pt x="1957455" y="957764"/>
                  </a:lnTo>
                  <a:lnTo>
                    <a:pt x="1974988" y="916202"/>
                  </a:lnTo>
                  <a:lnTo>
                    <a:pt x="1981200" y="869950"/>
                  </a:lnTo>
                  <a:lnTo>
                    <a:pt x="1981200" y="173990"/>
                  </a:lnTo>
                  <a:lnTo>
                    <a:pt x="1974988" y="127720"/>
                  </a:lnTo>
                  <a:lnTo>
                    <a:pt x="1957455" y="86153"/>
                  </a:lnTo>
                  <a:lnTo>
                    <a:pt x="1930257" y="50942"/>
                  </a:lnTo>
                  <a:lnTo>
                    <a:pt x="1895046" y="23744"/>
                  </a:lnTo>
                  <a:lnTo>
                    <a:pt x="1853479" y="6211"/>
                  </a:lnTo>
                  <a:lnTo>
                    <a:pt x="1807209" y="0"/>
                  </a:lnTo>
                  <a:close/>
                </a:path>
              </a:pathLst>
            </a:custGeom>
            <a:solidFill>
              <a:srgbClr val="336699"/>
            </a:solidFill>
          </p:spPr>
          <p:txBody>
            <a:bodyPr wrap="square" lIns="0" tIns="0" rIns="0" bIns="0" rtlCol="0"/>
            <a:lstStyle/>
            <a:p>
              <a:endParaRPr/>
            </a:p>
          </p:txBody>
        </p:sp>
        <p:sp>
          <p:nvSpPr>
            <p:cNvPr id="11" name="object 11">
              <a:extLst>
                <a:ext uri="{FF2B5EF4-FFF2-40B4-BE49-F238E27FC236}">
                  <a16:creationId xmlns:a16="http://schemas.microsoft.com/office/drawing/2014/main" id="{E75C2B45-460A-1F02-0683-968F4768C7DD}"/>
                </a:ext>
              </a:extLst>
            </p:cNvPr>
            <p:cNvSpPr/>
            <p:nvPr/>
          </p:nvSpPr>
          <p:spPr>
            <a:xfrm>
              <a:off x="6854189" y="5180838"/>
              <a:ext cx="1981200" cy="1043940"/>
            </a:xfrm>
            <a:custGeom>
              <a:avLst/>
              <a:gdLst/>
              <a:ahLst/>
              <a:cxnLst/>
              <a:rect l="l" t="t" r="r" b="b"/>
              <a:pathLst>
                <a:path w="1981200" h="1043939">
                  <a:moveTo>
                    <a:pt x="0" y="173990"/>
                  </a:moveTo>
                  <a:lnTo>
                    <a:pt x="6211" y="127720"/>
                  </a:lnTo>
                  <a:lnTo>
                    <a:pt x="23744" y="86153"/>
                  </a:lnTo>
                  <a:lnTo>
                    <a:pt x="50942" y="50942"/>
                  </a:lnTo>
                  <a:lnTo>
                    <a:pt x="86153" y="23744"/>
                  </a:lnTo>
                  <a:lnTo>
                    <a:pt x="127720" y="6211"/>
                  </a:lnTo>
                  <a:lnTo>
                    <a:pt x="173989" y="0"/>
                  </a:lnTo>
                  <a:lnTo>
                    <a:pt x="1807209" y="0"/>
                  </a:lnTo>
                  <a:lnTo>
                    <a:pt x="1853479" y="6211"/>
                  </a:lnTo>
                  <a:lnTo>
                    <a:pt x="1895046" y="23744"/>
                  </a:lnTo>
                  <a:lnTo>
                    <a:pt x="1930257" y="50942"/>
                  </a:lnTo>
                  <a:lnTo>
                    <a:pt x="1957455" y="86153"/>
                  </a:lnTo>
                  <a:lnTo>
                    <a:pt x="1974988" y="127720"/>
                  </a:lnTo>
                  <a:lnTo>
                    <a:pt x="1981200" y="173990"/>
                  </a:lnTo>
                  <a:lnTo>
                    <a:pt x="1981200" y="869950"/>
                  </a:lnTo>
                  <a:lnTo>
                    <a:pt x="1974988" y="916202"/>
                  </a:lnTo>
                  <a:lnTo>
                    <a:pt x="1957455" y="957764"/>
                  </a:lnTo>
                  <a:lnTo>
                    <a:pt x="1930257" y="992978"/>
                  </a:lnTo>
                  <a:lnTo>
                    <a:pt x="1895046" y="1020184"/>
                  </a:lnTo>
                  <a:lnTo>
                    <a:pt x="1853479" y="1037724"/>
                  </a:lnTo>
                  <a:lnTo>
                    <a:pt x="1807209" y="1043940"/>
                  </a:lnTo>
                  <a:lnTo>
                    <a:pt x="173989" y="1043940"/>
                  </a:lnTo>
                  <a:lnTo>
                    <a:pt x="127720" y="1037724"/>
                  </a:lnTo>
                  <a:lnTo>
                    <a:pt x="86153" y="1020184"/>
                  </a:lnTo>
                  <a:lnTo>
                    <a:pt x="50942" y="992978"/>
                  </a:lnTo>
                  <a:lnTo>
                    <a:pt x="23744" y="957764"/>
                  </a:lnTo>
                  <a:lnTo>
                    <a:pt x="6211" y="916202"/>
                  </a:lnTo>
                  <a:lnTo>
                    <a:pt x="0" y="869950"/>
                  </a:lnTo>
                  <a:lnTo>
                    <a:pt x="0" y="173990"/>
                  </a:lnTo>
                  <a:close/>
                </a:path>
              </a:pathLst>
            </a:custGeom>
            <a:ln w="25908">
              <a:solidFill>
                <a:srgbClr val="22486E"/>
              </a:solidFill>
            </a:ln>
          </p:spPr>
          <p:txBody>
            <a:bodyPr wrap="square" lIns="0" tIns="0" rIns="0" bIns="0" rtlCol="0"/>
            <a:lstStyle/>
            <a:p>
              <a:endParaRPr/>
            </a:p>
          </p:txBody>
        </p:sp>
      </p:grpSp>
      <p:sp>
        <p:nvSpPr>
          <p:cNvPr id="12" name="object 12">
            <a:extLst>
              <a:ext uri="{FF2B5EF4-FFF2-40B4-BE49-F238E27FC236}">
                <a16:creationId xmlns:a16="http://schemas.microsoft.com/office/drawing/2014/main" id="{4033A758-3583-E2D7-8495-E42E79B05ABB}"/>
              </a:ext>
            </a:extLst>
          </p:cNvPr>
          <p:cNvSpPr txBox="1"/>
          <p:nvPr/>
        </p:nvSpPr>
        <p:spPr>
          <a:xfrm>
            <a:off x="7202551" y="5547156"/>
            <a:ext cx="1286510" cy="299720"/>
          </a:xfrm>
          <a:prstGeom prst="rect">
            <a:avLst/>
          </a:prstGeom>
        </p:spPr>
        <p:txBody>
          <a:bodyPr vert="horz" wrap="square" lIns="0" tIns="12700" rIns="0" bIns="0" rtlCol="0">
            <a:spAutoFit/>
          </a:bodyPr>
          <a:lstStyle/>
          <a:p>
            <a:pPr marL="12700">
              <a:lnSpc>
                <a:spcPct val="100000"/>
              </a:lnSpc>
              <a:spcBef>
                <a:spcPts val="100"/>
              </a:spcBef>
            </a:pPr>
            <a:r>
              <a:rPr sz="1800" i="1" spc="-5" dirty="0">
                <a:solidFill>
                  <a:srgbClr val="FFFFFF"/>
                </a:solidFill>
                <a:latin typeface="Arial"/>
                <a:cs typeface="Arial"/>
              </a:rPr>
              <a:t>CoAP</a:t>
            </a:r>
            <a:r>
              <a:rPr sz="1800" i="1" spc="-120" dirty="0">
                <a:solidFill>
                  <a:srgbClr val="FFFFFF"/>
                </a:solidFill>
                <a:latin typeface="Arial"/>
                <a:cs typeface="Arial"/>
              </a:rPr>
              <a:t> </a:t>
            </a:r>
            <a:r>
              <a:rPr sz="1800" i="1" spc="-5" dirty="0">
                <a:solidFill>
                  <a:srgbClr val="FFFFFF"/>
                </a:solidFill>
                <a:latin typeface="Arial"/>
                <a:cs typeface="Arial"/>
              </a:rPr>
              <a:t>Island</a:t>
            </a:r>
            <a:endParaRPr sz="1800">
              <a:latin typeface="Arial"/>
              <a:cs typeface="Arial"/>
            </a:endParaRPr>
          </a:p>
        </p:txBody>
      </p:sp>
      <p:grpSp>
        <p:nvGrpSpPr>
          <p:cNvPr id="13" name="object 13">
            <a:extLst>
              <a:ext uri="{FF2B5EF4-FFF2-40B4-BE49-F238E27FC236}">
                <a16:creationId xmlns:a16="http://schemas.microsoft.com/office/drawing/2014/main" id="{F84B4A69-DA76-5612-A179-504E25DC6524}"/>
              </a:ext>
            </a:extLst>
          </p:cNvPr>
          <p:cNvGrpSpPr/>
          <p:nvPr/>
        </p:nvGrpSpPr>
        <p:grpSpPr>
          <a:xfrm>
            <a:off x="571436" y="1735772"/>
            <a:ext cx="2007235" cy="1068705"/>
            <a:chOff x="571436" y="1735772"/>
            <a:chExt cx="2007235" cy="1068705"/>
          </a:xfrm>
        </p:grpSpPr>
        <p:sp>
          <p:nvSpPr>
            <p:cNvPr id="14" name="object 14">
              <a:extLst>
                <a:ext uri="{FF2B5EF4-FFF2-40B4-BE49-F238E27FC236}">
                  <a16:creationId xmlns:a16="http://schemas.microsoft.com/office/drawing/2014/main" id="{EBA67C42-02DF-0163-7E1B-B04BEC8BA044}"/>
                </a:ext>
              </a:extLst>
            </p:cNvPr>
            <p:cNvSpPr/>
            <p:nvPr/>
          </p:nvSpPr>
          <p:spPr>
            <a:xfrm>
              <a:off x="584453" y="1748790"/>
              <a:ext cx="1981200" cy="1042669"/>
            </a:xfrm>
            <a:custGeom>
              <a:avLst/>
              <a:gdLst/>
              <a:ahLst/>
              <a:cxnLst/>
              <a:rect l="l" t="t" r="r" b="b"/>
              <a:pathLst>
                <a:path w="1981200" h="1042669">
                  <a:moveTo>
                    <a:pt x="1807464" y="0"/>
                  </a:moveTo>
                  <a:lnTo>
                    <a:pt x="173736" y="0"/>
                  </a:lnTo>
                  <a:lnTo>
                    <a:pt x="127551" y="6201"/>
                  </a:lnTo>
                  <a:lnTo>
                    <a:pt x="86049" y="23706"/>
                  </a:lnTo>
                  <a:lnTo>
                    <a:pt x="50887" y="50863"/>
                  </a:lnTo>
                  <a:lnTo>
                    <a:pt x="23720" y="86021"/>
                  </a:lnTo>
                  <a:lnTo>
                    <a:pt x="6206" y="127529"/>
                  </a:lnTo>
                  <a:lnTo>
                    <a:pt x="0" y="173736"/>
                  </a:lnTo>
                  <a:lnTo>
                    <a:pt x="0" y="868680"/>
                  </a:lnTo>
                  <a:lnTo>
                    <a:pt x="6206" y="914886"/>
                  </a:lnTo>
                  <a:lnTo>
                    <a:pt x="23720" y="956394"/>
                  </a:lnTo>
                  <a:lnTo>
                    <a:pt x="50887" y="991552"/>
                  </a:lnTo>
                  <a:lnTo>
                    <a:pt x="86049" y="1018709"/>
                  </a:lnTo>
                  <a:lnTo>
                    <a:pt x="127551" y="1036214"/>
                  </a:lnTo>
                  <a:lnTo>
                    <a:pt x="173736" y="1042415"/>
                  </a:lnTo>
                  <a:lnTo>
                    <a:pt x="1807464" y="1042415"/>
                  </a:lnTo>
                  <a:lnTo>
                    <a:pt x="1853670" y="1036214"/>
                  </a:lnTo>
                  <a:lnTo>
                    <a:pt x="1895178" y="1018709"/>
                  </a:lnTo>
                  <a:lnTo>
                    <a:pt x="1930336" y="991552"/>
                  </a:lnTo>
                  <a:lnTo>
                    <a:pt x="1957493" y="956394"/>
                  </a:lnTo>
                  <a:lnTo>
                    <a:pt x="1974998" y="914886"/>
                  </a:lnTo>
                  <a:lnTo>
                    <a:pt x="1981200" y="868680"/>
                  </a:lnTo>
                  <a:lnTo>
                    <a:pt x="1981200" y="173736"/>
                  </a:lnTo>
                  <a:lnTo>
                    <a:pt x="1974998" y="127529"/>
                  </a:lnTo>
                  <a:lnTo>
                    <a:pt x="1957493" y="86021"/>
                  </a:lnTo>
                  <a:lnTo>
                    <a:pt x="1930336" y="50863"/>
                  </a:lnTo>
                  <a:lnTo>
                    <a:pt x="1895178" y="23706"/>
                  </a:lnTo>
                  <a:lnTo>
                    <a:pt x="1853670" y="6201"/>
                  </a:lnTo>
                  <a:lnTo>
                    <a:pt x="1807464" y="0"/>
                  </a:lnTo>
                  <a:close/>
                </a:path>
              </a:pathLst>
            </a:custGeom>
            <a:solidFill>
              <a:srgbClr val="336699"/>
            </a:solidFill>
          </p:spPr>
          <p:txBody>
            <a:bodyPr wrap="square" lIns="0" tIns="0" rIns="0" bIns="0" rtlCol="0"/>
            <a:lstStyle/>
            <a:p>
              <a:endParaRPr/>
            </a:p>
          </p:txBody>
        </p:sp>
        <p:sp>
          <p:nvSpPr>
            <p:cNvPr id="15" name="object 15">
              <a:extLst>
                <a:ext uri="{FF2B5EF4-FFF2-40B4-BE49-F238E27FC236}">
                  <a16:creationId xmlns:a16="http://schemas.microsoft.com/office/drawing/2014/main" id="{CBA4A052-0C38-F435-7451-D7DDC9E6FD98}"/>
                </a:ext>
              </a:extLst>
            </p:cNvPr>
            <p:cNvSpPr/>
            <p:nvPr/>
          </p:nvSpPr>
          <p:spPr>
            <a:xfrm>
              <a:off x="584453" y="1748790"/>
              <a:ext cx="1981200" cy="1042669"/>
            </a:xfrm>
            <a:custGeom>
              <a:avLst/>
              <a:gdLst/>
              <a:ahLst/>
              <a:cxnLst/>
              <a:rect l="l" t="t" r="r" b="b"/>
              <a:pathLst>
                <a:path w="1981200" h="1042669">
                  <a:moveTo>
                    <a:pt x="0" y="173736"/>
                  </a:moveTo>
                  <a:lnTo>
                    <a:pt x="6206" y="127529"/>
                  </a:lnTo>
                  <a:lnTo>
                    <a:pt x="23720" y="86021"/>
                  </a:lnTo>
                  <a:lnTo>
                    <a:pt x="50887" y="50863"/>
                  </a:lnTo>
                  <a:lnTo>
                    <a:pt x="86049" y="23706"/>
                  </a:lnTo>
                  <a:lnTo>
                    <a:pt x="127551" y="6201"/>
                  </a:lnTo>
                  <a:lnTo>
                    <a:pt x="173736" y="0"/>
                  </a:lnTo>
                  <a:lnTo>
                    <a:pt x="1807464" y="0"/>
                  </a:lnTo>
                  <a:lnTo>
                    <a:pt x="1853670" y="6201"/>
                  </a:lnTo>
                  <a:lnTo>
                    <a:pt x="1895178" y="23706"/>
                  </a:lnTo>
                  <a:lnTo>
                    <a:pt x="1930336" y="50863"/>
                  </a:lnTo>
                  <a:lnTo>
                    <a:pt x="1957493" y="86021"/>
                  </a:lnTo>
                  <a:lnTo>
                    <a:pt x="1974998" y="127529"/>
                  </a:lnTo>
                  <a:lnTo>
                    <a:pt x="1981200" y="173736"/>
                  </a:lnTo>
                  <a:lnTo>
                    <a:pt x="1981200" y="868680"/>
                  </a:lnTo>
                  <a:lnTo>
                    <a:pt x="1974998" y="914886"/>
                  </a:lnTo>
                  <a:lnTo>
                    <a:pt x="1957493" y="956394"/>
                  </a:lnTo>
                  <a:lnTo>
                    <a:pt x="1930336" y="991552"/>
                  </a:lnTo>
                  <a:lnTo>
                    <a:pt x="1895178" y="1018709"/>
                  </a:lnTo>
                  <a:lnTo>
                    <a:pt x="1853670" y="1036214"/>
                  </a:lnTo>
                  <a:lnTo>
                    <a:pt x="1807464" y="1042415"/>
                  </a:lnTo>
                  <a:lnTo>
                    <a:pt x="173736" y="1042415"/>
                  </a:lnTo>
                  <a:lnTo>
                    <a:pt x="127551" y="1036214"/>
                  </a:lnTo>
                  <a:lnTo>
                    <a:pt x="86049" y="1018709"/>
                  </a:lnTo>
                  <a:lnTo>
                    <a:pt x="50887" y="991552"/>
                  </a:lnTo>
                  <a:lnTo>
                    <a:pt x="23720" y="956394"/>
                  </a:lnTo>
                  <a:lnTo>
                    <a:pt x="6206" y="914886"/>
                  </a:lnTo>
                  <a:lnTo>
                    <a:pt x="0" y="868680"/>
                  </a:lnTo>
                  <a:lnTo>
                    <a:pt x="0" y="173736"/>
                  </a:lnTo>
                  <a:close/>
                </a:path>
              </a:pathLst>
            </a:custGeom>
            <a:ln w="25908">
              <a:solidFill>
                <a:srgbClr val="22486E"/>
              </a:solidFill>
            </a:ln>
          </p:spPr>
          <p:txBody>
            <a:bodyPr wrap="square" lIns="0" tIns="0" rIns="0" bIns="0" rtlCol="0"/>
            <a:lstStyle/>
            <a:p>
              <a:endParaRPr/>
            </a:p>
          </p:txBody>
        </p:sp>
      </p:grpSp>
      <p:sp>
        <p:nvSpPr>
          <p:cNvPr id="16" name="object 16">
            <a:extLst>
              <a:ext uri="{FF2B5EF4-FFF2-40B4-BE49-F238E27FC236}">
                <a16:creationId xmlns:a16="http://schemas.microsoft.com/office/drawing/2014/main" id="{89D8B16C-ABDB-528E-C71E-3B790E295765}"/>
              </a:ext>
            </a:extLst>
          </p:cNvPr>
          <p:cNvSpPr txBox="1"/>
          <p:nvPr/>
        </p:nvSpPr>
        <p:spPr>
          <a:xfrm>
            <a:off x="931570" y="2113915"/>
            <a:ext cx="1286510" cy="299720"/>
          </a:xfrm>
          <a:prstGeom prst="rect">
            <a:avLst/>
          </a:prstGeom>
        </p:spPr>
        <p:txBody>
          <a:bodyPr vert="horz" wrap="square" lIns="0" tIns="12700" rIns="0" bIns="0" rtlCol="0">
            <a:spAutoFit/>
          </a:bodyPr>
          <a:lstStyle/>
          <a:p>
            <a:pPr marL="12700">
              <a:lnSpc>
                <a:spcPct val="100000"/>
              </a:lnSpc>
              <a:spcBef>
                <a:spcPts val="100"/>
              </a:spcBef>
            </a:pPr>
            <a:r>
              <a:rPr sz="1800" i="1" spc="-5" dirty="0">
                <a:solidFill>
                  <a:srgbClr val="FFFFFF"/>
                </a:solidFill>
                <a:latin typeface="Arial"/>
                <a:cs typeface="Arial"/>
              </a:rPr>
              <a:t>HTTP</a:t>
            </a:r>
            <a:r>
              <a:rPr sz="1800" i="1" spc="-120" dirty="0">
                <a:solidFill>
                  <a:srgbClr val="FFFFFF"/>
                </a:solidFill>
                <a:latin typeface="Arial"/>
                <a:cs typeface="Arial"/>
              </a:rPr>
              <a:t> </a:t>
            </a:r>
            <a:r>
              <a:rPr sz="1800" i="1" spc="-5" dirty="0">
                <a:solidFill>
                  <a:srgbClr val="FFFFFF"/>
                </a:solidFill>
                <a:latin typeface="Arial"/>
                <a:cs typeface="Arial"/>
              </a:rPr>
              <a:t>Island</a:t>
            </a:r>
            <a:endParaRPr sz="1800">
              <a:latin typeface="Arial"/>
              <a:cs typeface="Arial"/>
            </a:endParaRPr>
          </a:p>
        </p:txBody>
      </p:sp>
      <p:grpSp>
        <p:nvGrpSpPr>
          <p:cNvPr id="17" name="object 17">
            <a:extLst>
              <a:ext uri="{FF2B5EF4-FFF2-40B4-BE49-F238E27FC236}">
                <a16:creationId xmlns:a16="http://schemas.microsoft.com/office/drawing/2014/main" id="{865E6A25-002E-367F-19A6-78C17229D0CC}"/>
              </a:ext>
            </a:extLst>
          </p:cNvPr>
          <p:cNvGrpSpPr/>
          <p:nvPr/>
        </p:nvGrpSpPr>
        <p:grpSpPr>
          <a:xfrm>
            <a:off x="571436" y="5167820"/>
            <a:ext cx="2007235" cy="1069975"/>
            <a:chOff x="571436" y="5167820"/>
            <a:chExt cx="2007235" cy="1069975"/>
          </a:xfrm>
        </p:grpSpPr>
        <p:sp>
          <p:nvSpPr>
            <p:cNvPr id="18" name="object 18">
              <a:extLst>
                <a:ext uri="{FF2B5EF4-FFF2-40B4-BE49-F238E27FC236}">
                  <a16:creationId xmlns:a16="http://schemas.microsoft.com/office/drawing/2014/main" id="{5BE83C8D-7F62-5142-5839-EED7257B2463}"/>
                </a:ext>
              </a:extLst>
            </p:cNvPr>
            <p:cNvSpPr/>
            <p:nvPr/>
          </p:nvSpPr>
          <p:spPr>
            <a:xfrm>
              <a:off x="584453" y="5180838"/>
              <a:ext cx="1981200" cy="1043940"/>
            </a:xfrm>
            <a:custGeom>
              <a:avLst/>
              <a:gdLst/>
              <a:ahLst/>
              <a:cxnLst/>
              <a:rect l="l" t="t" r="r" b="b"/>
              <a:pathLst>
                <a:path w="1981200" h="1043939">
                  <a:moveTo>
                    <a:pt x="1807209" y="0"/>
                  </a:moveTo>
                  <a:lnTo>
                    <a:pt x="173989" y="0"/>
                  </a:lnTo>
                  <a:lnTo>
                    <a:pt x="127737" y="6211"/>
                  </a:lnTo>
                  <a:lnTo>
                    <a:pt x="86175" y="23744"/>
                  </a:lnTo>
                  <a:lnTo>
                    <a:pt x="50961" y="50942"/>
                  </a:lnTo>
                  <a:lnTo>
                    <a:pt x="23755" y="86153"/>
                  </a:lnTo>
                  <a:lnTo>
                    <a:pt x="6215" y="127720"/>
                  </a:lnTo>
                  <a:lnTo>
                    <a:pt x="0" y="173990"/>
                  </a:lnTo>
                  <a:lnTo>
                    <a:pt x="0" y="869950"/>
                  </a:lnTo>
                  <a:lnTo>
                    <a:pt x="6215" y="916202"/>
                  </a:lnTo>
                  <a:lnTo>
                    <a:pt x="23755" y="957764"/>
                  </a:lnTo>
                  <a:lnTo>
                    <a:pt x="50961" y="992978"/>
                  </a:lnTo>
                  <a:lnTo>
                    <a:pt x="86175" y="1020184"/>
                  </a:lnTo>
                  <a:lnTo>
                    <a:pt x="127737" y="1037724"/>
                  </a:lnTo>
                  <a:lnTo>
                    <a:pt x="173989" y="1043940"/>
                  </a:lnTo>
                  <a:lnTo>
                    <a:pt x="1807209" y="1043940"/>
                  </a:lnTo>
                  <a:lnTo>
                    <a:pt x="1853479" y="1037724"/>
                  </a:lnTo>
                  <a:lnTo>
                    <a:pt x="1895046" y="1020184"/>
                  </a:lnTo>
                  <a:lnTo>
                    <a:pt x="1930257" y="992978"/>
                  </a:lnTo>
                  <a:lnTo>
                    <a:pt x="1957455" y="957764"/>
                  </a:lnTo>
                  <a:lnTo>
                    <a:pt x="1974988" y="916202"/>
                  </a:lnTo>
                  <a:lnTo>
                    <a:pt x="1981200" y="869950"/>
                  </a:lnTo>
                  <a:lnTo>
                    <a:pt x="1981200" y="173990"/>
                  </a:lnTo>
                  <a:lnTo>
                    <a:pt x="1974988" y="127720"/>
                  </a:lnTo>
                  <a:lnTo>
                    <a:pt x="1957455" y="86153"/>
                  </a:lnTo>
                  <a:lnTo>
                    <a:pt x="1930257" y="50942"/>
                  </a:lnTo>
                  <a:lnTo>
                    <a:pt x="1895046" y="23744"/>
                  </a:lnTo>
                  <a:lnTo>
                    <a:pt x="1853479" y="6211"/>
                  </a:lnTo>
                  <a:lnTo>
                    <a:pt x="1807209" y="0"/>
                  </a:lnTo>
                  <a:close/>
                </a:path>
              </a:pathLst>
            </a:custGeom>
            <a:solidFill>
              <a:srgbClr val="336699"/>
            </a:solidFill>
          </p:spPr>
          <p:txBody>
            <a:bodyPr wrap="square" lIns="0" tIns="0" rIns="0" bIns="0" rtlCol="0"/>
            <a:lstStyle/>
            <a:p>
              <a:endParaRPr/>
            </a:p>
          </p:txBody>
        </p:sp>
        <p:sp>
          <p:nvSpPr>
            <p:cNvPr id="19" name="object 19">
              <a:extLst>
                <a:ext uri="{FF2B5EF4-FFF2-40B4-BE49-F238E27FC236}">
                  <a16:creationId xmlns:a16="http://schemas.microsoft.com/office/drawing/2014/main" id="{FD336E64-795D-BEDF-9D9D-7F7654E8185B}"/>
                </a:ext>
              </a:extLst>
            </p:cNvPr>
            <p:cNvSpPr/>
            <p:nvPr/>
          </p:nvSpPr>
          <p:spPr>
            <a:xfrm>
              <a:off x="584453" y="5180838"/>
              <a:ext cx="1981200" cy="1043940"/>
            </a:xfrm>
            <a:custGeom>
              <a:avLst/>
              <a:gdLst/>
              <a:ahLst/>
              <a:cxnLst/>
              <a:rect l="l" t="t" r="r" b="b"/>
              <a:pathLst>
                <a:path w="1981200" h="1043939">
                  <a:moveTo>
                    <a:pt x="0" y="173990"/>
                  </a:moveTo>
                  <a:lnTo>
                    <a:pt x="6215" y="127720"/>
                  </a:lnTo>
                  <a:lnTo>
                    <a:pt x="23755" y="86153"/>
                  </a:lnTo>
                  <a:lnTo>
                    <a:pt x="50961" y="50942"/>
                  </a:lnTo>
                  <a:lnTo>
                    <a:pt x="86175" y="23744"/>
                  </a:lnTo>
                  <a:lnTo>
                    <a:pt x="127737" y="6211"/>
                  </a:lnTo>
                  <a:lnTo>
                    <a:pt x="173989" y="0"/>
                  </a:lnTo>
                  <a:lnTo>
                    <a:pt x="1807209" y="0"/>
                  </a:lnTo>
                  <a:lnTo>
                    <a:pt x="1853479" y="6211"/>
                  </a:lnTo>
                  <a:lnTo>
                    <a:pt x="1895046" y="23744"/>
                  </a:lnTo>
                  <a:lnTo>
                    <a:pt x="1930257" y="50942"/>
                  </a:lnTo>
                  <a:lnTo>
                    <a:pt x="1957455" y="86153"/>
                  </a:lnTo>
                  <a:lnTo>
                    <a:pt x="1974988" y="127720"/>
                  </a:lnTo>
                  <a:lnTo>
                    <a:pt x="1981200" y="173990"/>
                  </a:lnTo>
                  <a:lnTo>
                    <a:pt x="1981200" y="869950"/>
                  </a:lnTo>
                  <a:lnTo>
                    <a:pt x="1974988" y="916202"/>
                  </a:lnTo>
                  <a:lnTo>
                    <a:pt x="1957455" y="957764"/>
                  </a:lnTo>
                  <a:lnTo>
                    <a:pt x="1930257" y="992978"/>
                  </a:lnTo>
                  <a:lnTo>
                    <a:pt x="1895046" y="1020184"/>
                  </a:lnTo>
                  <a:lnTo>
                    <a:pt x="1853479" y="1037724"/>
                  </a:lnTo>
                  <a:lnTo>
                    <a:pt x="1807209" y="1043940"/>
                  </a:lnTo>
                  <a:lnTo>
                    <a:pt x="173989" y="1043940"/>
                  </a:lnTo>
                  <a:lnTo>
                    <a:pt x="127737" y="1037724"/>
                  </a:lnTo>
                  <a:lnTo>
                    <a:pt x="86175" y="1020184"/>
                  </a:lnTo>
                  <a:lnTo>
                    <a:pt x="50961" y="992978"/>
                  </a:lnTo>
                  <a:lnTo>
                    <a:pt x="23755" y="957764"/>
                  </a:lnTo>
                  <a:lnTo>
                    <a:pt x="6215" y="916202"/>
                  </a:lnTo>
                  <a:lnTo>
                    <a:pt x="0" y="869950"/>
                  </a:lnTo>
                  <a:lnTo>
                    <a:pt x="0" y="173990"/>
                  </a:lnTo>
                  <a:close/>
                </a:path>
              </a:pathLst>
            </a:custGeom>
            <a:ln w="25908">
              <a:solidFill>
                <a:srgbClr val="22486E"/>
              </a:solidFill>
            </a:ln>
          </p:spPr>
          <p:txBody>
            <a:bodyPr wrap="square" lIns="0" tIns="0" rIns="0" bIns="0" rtlCol="0"/>
            <a:lstStyle/>
            <a:p>
              <a:endParaRPr/>
            </a:p>
          </p:txBody>
        </p:sp>
      </p:grpSp>
      <p:sp>
        <p:nvSpPr>
          <p:cNvPr id="20" name="object 20">
            <a:extLst>
              <a:ext uri="{FF2B5EF4-FFF2-40B4-BE49-F238E27FC236}">
                <a16:creationId xmlns:a16="http://schemas.microsoft.com/office/drawing/2014/main" id="{99C4EEB1-E2D9-D17D-5584-0022538C50E0}"/>
              </a:ext>
            </a:extLst>
          </p:cNvPr>
          <p:cNvSpPr txBox="1"/>
          <p:nvPr/>
        </p:nvSpPr>
        <p:spPr>
          <a:xfrm>
            <a:off x="721954" y="5456607"/>
            <a:ext cx="1749907" cy="566822"/>
          </a:xfrm>
          <a:prstGeom prst="rect">
            <a:avLst/>
          </a:prstGeom>
        </p:spPr>
        <p:txBody>
          <a:bodyPr vert="horz" wrap="square" lIns="0" tIns="12700" rIns="0" bIns="0" rtlCol="0">
            <a:spAutoFit/>
          </a:bodyPr>
          <a:lstStyle/>
          <a:p>
            <a:pPr marL="12700">
              <a:lnSpc>
                <a:spcPct val="100000"/>
              </a:lnSpc>
              <a:spcBef>
                <a:spcPts val="100"/>
              </a:spcBef>
            </a:pPr>
            <a:r>
              <a:rPr sz="1800" i="1" spc="-5" dirty="0">
                <a:solidFill>
                  <a:srgbClr val="FFFFFF"/>
                </a:solidFill>
                <a:latin typeface="Arial"/>
                <a:cs typeface="Arial"/>
              </a:rPr>
              <a:t>ZigBee</a:t>
            </a:r>
            <a:r>
              <a:rPr sz="1800" i="1" spc="-50" dirty="0">
                <a:solidFill>
                  <a:srgbClr val="FFFFFF"/>
                </a:solidFill>
                <a:latin typeface="Arial"/>
                <a:cs typeface="Arial"/>
              </a:rPr>
              <a:t> </a:t>
            </a:r>
            <a:r>
              <a:rPr lang="fr-FR" sz="1800" i="1" spc="-50" dirty="0">
                <a:solidFill>
                  <a:srgbClr val="FFFFFF"/>
                </a:solidFill>
                <a:latin typeface="Arial"/>
                <a:cs typeface="Arial"/>
              </a:rPr>
              <a:t>(HTTP REST) </a:t>
            </a:r>
            <a:r>
              <a:rPr sz="1800" i="1" spc="-5" dirty="0">
                <a:solidFill>
                  <a:srgbClr val="FFFFFF"/>
                </a:solidFill>
                <a:latin typeface="Arial"/>
                <a:cs typeface="Arial"/>
              </a:rPr>
              <a:t>Island</a:t>
            </a:r>
            <a:endParaRPr sz="1800" dirty="0">
              <a:latin typeface="Arial"/>
              <a:cs typeface="Arial"/>
            </a:endParaRPr>
          </a:p>
        </p:txBody>
      </p:sp>
      <p:grpSp>
        <p:nvGrpSpPr>
          <p:cNvPr id="21" name="object 21">
            <a:extLst>
              <a:ext uri="{FF2B5EF4-FFF2-40B4-BE49-F238E27FC236}">
                <a16:creationId xmlns:a16="http://schemas.microsoft.com/office/drawing/2014/main" id="{7985998D-34A8-10BC-D40D-D6E2A6BA671F}"/>
              </a:ext>
            </a:extLst>
          </p:cNvPr>
          <p:cNvGrpSpPr/>
          <p:nvPr/>
        </p:nvGrpSpPr>
        <p:grpSpPr>
          <a:xfrm>
            <a:off x="2484120" y="2572511"/>
            <a:ext cx="6106795" cy="2637155"/>
            <a:chOff x="2484120" y="2572511"/>
            <a:chExt cx="6106795" cy="2637155"/>
          </a:xfrm>
        </p:grpSpPr>
        <p:sp>
          <p:nvSpPr>
            <p:cNvPr id="22" name="object 22">
              <a:extLst>
                <a:ext uri="{FF2B5EF4-FFF2-40B4-BE49-F238E27FC236}">
                  <a16:creationId xmlns:a16="http://schemas.microsoft.com/office/drawing/2014/main" id="{B79E8FB2-3E9B-6157-F692-892706CF3960}"/>
                </a:ext>
              </a:extLst>
            </p:cNvPr>
            <p:cNvSpPr/>
            <p:nvPr/>
          </p:nvSpPr>
          <p:spPr>
            <a:xfrm>
              <a:off x="2484120" y="2572511"/>
              <a:ext cx="4474845" cy="2637155"/>
            </a:xfrm>
            <a:custGeom>
              <a:avLst/>
              <a:gdLst/>
              <a:ahLst/>
              <a:cxnLst/>
              <a:rect l="l" t="t" r="r" b="b"/>
              <a:pathLst>
                <a:path w="4474845" h="2637154">
                  <a:moveTo>
                    <a:pt x="658114" y="597154"/>
                  </a:moveTo>
                  <a:lnTo>
                    <a:pt x="640753" y="569341"/>
                  </a:lnTo>
                  <a:lnTo>
                    <a:pt x="613029" y="524891"/>
                  </a:lnTo>
                  <a:lnTo>
                    <a:pt x="596442" y="551891"/>
                  </a:lnTo>
                  <a:lnTo>
                    <a:pt x="107861" y="252399"/>
                  </a:lnTo>
                  <a:lnTo>
                    <a:pt x="111925" y="245745"/>
                  </a:lnTo>
                  <a:lnTo>
                    <a:pt x="124460" y="225298"/>
                  </a:lnTo>
                  <a:lnTo>
                    <a:pt x="39624" y="217932"/>
                  </a:lnTo>
                  <a:lnTo>
                    <a:pt x="84709" y="290195"/>
                  </a:lnTo>
                  <a:lnTo>
                    <a:pt x="101244" y="263182"/>
                  </a:lnTo>
                  <a:lnTo>
                    <a:pt x="589775" y="562724"/>
                  </a:lnTo>
                  <a:lnTo>
                    <a:pt x="573151" y="589788"/>
                  </a:lnTo>
                  <a:lnTo>
                    <a:pt x="658114" y="597154"/>
                  </a:lnTo>
                  <a:close/>
                </a:path>
                <a:path w="4474845" h="2637154">
                  <a:moveTo>
                    <a:pt x="829056" y="2086356"/>
                  </a:moveTo>
                  <a:lnTo>
                    <a:pt x="744474" y="2096770"/>
                  </a:lnTo>
                  <a:lnTo>
                    <a:pt x="761974" y="2123211"/>
                  </a:lnTo>
                  <a:lnTo>
                    <a:pt x="59982" y="2588615"/>
                  </a:lnTo>
                  <a:lnTo>
                    <a:pt x="42418" y="2562098"/>
                  </a:lnTo>
                  <a:lnTo>
                    <a:pt x="0" y="2636012"/>
                  </a:lnTo>
                  <a:lnTo>
                    <a:pt x="84582" y="2625725"/>
                  </a:lnTo>
                  <a:lnTo>
                    <a:pt x="71615" y="2606167"/>
                  </a:lnTo>
                  <a:lnTo>
                    <a:pt x="66967" y="2599156"/>
                  </a:lnTo>
                  <a:lnTo>
                    <a:pt x="768985" y="2133816"/>
                  </a:lnTo>
                  <a:lnTo>
                    <a:pt x="786498" y="2160270"/>
                  </a:lnTo>
                  <a:lnTo>
                    <a:pt x="811872" y="2116201"/>
                  </a:lnTo>
                  <a:lnTo>
                    <a:pt x="829056" y="2086356"/>
                  </a:lnTo>
                  <a:close/>
                </a:path>
                <a:path w="4474845" h="2637154">
                  <a:moveTo>
                    <a:pt x="4369816" y="2636774"/>
                  </a:moveTo>
                  <a:lnTo>
                    <a:pt x="4352442" y="2609215"/>
                  </a:lnTo>
                  <a:lnTo>
                    <a:pt x="4324350" y="2564638"/>
                  </a:lnTo>
                  <a:lnTo>
                    <a:pt x="4307954" y="2591816"/>
                  </a:lnTo>
                  <a:lnTo>
                    <a:pt x="3662095" y="2201126"/>
                  </a:lnTo>
                  <a:lnTo>
                    <a:pt x="3666071" y="2194560"/>
                  </a:lnTo>
                  <a:lnTo>
                    <a:pt x="3678555" y="2173986"/>
                  </a:lnTo>
                  <a:lnTo>
                    <a:pt x="3593592" y="2167128"/>
                  </a:lnTo>
                  <a:lnTo>
                    <a:pt x="3639058" y="2239137"/>
                  </a:lnTo>
                  <a:lnTo>
                    <a:pt x="3655479" y="2212048"/>
                  </a:lnTo>
                  <a:lnTo>
                    <a:pt x="4301414" y="2602649"/>
                  </a:lnTo>
                  <a:lnTo>
                    <a:pt x="4284980" y="2629916"/>
                  </a:lnTo>
                  <a:lnTo>
                    <a:pt x="4369816" y="2636774"/>
                  </a:lnTo>
                  <a:close/>
                </a:path>
                <a:path w="4474845" h="2637154">
                  <a:moveTo>
                    <a:pt x="4474337" y="0"/>
                  </a:moveTo>
                  <a:lnTo>
                    <a:pt x="4390517" y="15113"/>
                  </a:lnTo>
                  <a:lnTo>
                    <a:pt x="4409516" y="40525"/>
                  </a:lnTo>
                  <a:lnTo>
                    <a:pt x="4199483" y="197408"/>
                  </a:lnTo>
                  <a:lnTo>
                    <a:pt x="4180459" y="171958"/>
                  </a:lnTo>
                  <a:lnTo>
                    <a:pt x="4142232" y="248031"/>
                  </a:lnTo>
                  <a:lnTo>
                    <a:pt x="4226052" y="232918"/>
                  </a:lnTo>
                  <a:lnTo>
                    <a:pt x="4212742" y="215138"/>
                  </a:lnTo>
                  <a:lnTo>
                    <a:pt x="4207091" y="207581"/>
                  </a:lnTo>
                  <a:lnTo>
                    <a:pt x="4417123" y="50698"/>
                  </a:lnTo>
                  <a:lnTo>
                    <a:pt x="4436110" y="76073"/>
                  </a:lnTo>
                  <a:lnTo>
                    <a:pt x="4457801" y="32893"/>
                  </a:lnTo>
                  <a:lnTo>
                    <a:pt x="4474337" y="0"/>
                  </a:lnTo>
                  <a:close/>
                </a:path>
              </a:pathLst>
            </a:custGeom>
            <a:solidFill>
              <a:srgbClr val="2E6397"/>
            </a:solidFill>
          </p:spPr>
          <p:txBody>
            <a:bodyPr wrap="square" lIns="0" tIns="0" rIns="0" bIns="0" rtlCol="0"/>
            <a:lstStyle/>
            <a:p>
              <a:endParaRPr/>
            </a:p>
          </p:txBody>
        </p:sp>
        <p:pic>
          <p:nvPicPr>
            <p:cNvPr id="23" name="object 23">
              <a:extLst>
                <a:ext uri="{FF2B5EF4-FFF2-40B4-BE49-F238E27FC236}">
                  <a16:creationId xmlns:a16="http://schemas.microsoft.com/office/drawing/2014/main" id="{3BB93497-DAA9-AF75-BAB5-454469EEAE93}"/>
                </a:ext>
              </a:extLst>
            </p:cNvPr>
            <p:cNvPicPr/>
            <p:nvPr/>
          </p:nvPicPr>
          <p:blipFill>
            <a:blip r:embed="rId3" cstate="print"/>
            <a:stretch>
              <a:fillRect/>
            </a:stretch>
          </p:blipFill>
          <p:spPr>
            <a:xfrm>
              <a:off x="7306055" y="3515867"/>
              <a:ext cx="1284731" cy="1284731"/>
            </a:xfrm>
            <a:prstGeom prst="rect">
              <a:avLst/>
            </a:prstGeom>
          </p:spPr>
        </p:pic>
        <p:pic>
          <p:nvPicPr>
            <p:cNvPr id="24" name="object 24">
              <a:extLst>
                <a:ext uri="{FF2B5EF4-FFF2-40B4-BE49-F238E27FC236}">
                  <a16:creationId xmlns:a16="http://schemas.microsoft.com/office/drawing/2014/main" id="{683A52A1-7DE4-8443-229C-2C1585F47F8F}"/>
                </a:ext>
              </a:extLst>
            </p:cNvPr>
            <p:cNvPicPr/>
            <p:nvPr/>
          </p:nvPicPr>
          <p:blipFill>
            <a:blip r:embed="rId4" cstate="print"/>
            <a:stretch>
              <a:fillRect/>
            </a:stretch>
          </p:blipFill>
          <p:spPr>
            <a:xfrm>
              <a:off x="7473696" y="3810000"/>
              <a:ext cx="981455" cy="755904"/>
            </a:xfrm>
            <a:prstGeom prst="rect">
              <a:avLst/>
            </a:prstGeom>
          </p:spPr>
        </p:pic>
        <p:pic>
          <p:nvPicPr>
            <p:cNvPr id="25" name="object 25">
              <a:extLst>
                <a:ext uri="{FF2B5EF4-FFF2-40B4-BE49-F238E27FC236}">
                  <a16:creationId xmlns:a16="http://schemas.microsoft.com/office/drawing/2014/main" id="{47AE38EB-24DF-6AB1-4071-F398355D3150}"/>
                </a:ext>
              </a:extLst>
            </p:cNvPr>
            <p:cNvPicPr/>
            <p:nvPr/>
          </p:nvPicPr>
          <p:blipFill>
            <a:blip r:embed="rId5" cstate="print"/>
            <a:stretch>
              <a:fillRect/>
            </a:stretch>
          </p:blipFill>
          <p:spPr>
            <a:xfrm>
              <a:off x="7353300" y="3543300"/>
              <a:ext cx="1190244" cy="1190244"/>
            </a:xfrm>
            <a:prstGeom prst="rect">
              <a:avLst/>
            </a:prstGeom>
          </p:spPr>
        </p:pic>
        <p:sp>
          <p:nvSpPr>
            <p:cNvPr id="26" name="object 26">
              <a:extLst>
                <a:ext uri="{FF2B5EF4-FFF2-40B4-BE49-F238E27FC236}">
                  <a16:creationId xmlns:a16="http://schemas.microsoft.com/office/drawing/2014/main" id="{91C4D1D9-9BEE-DD35-5EDB-420A2AE035EA}"/>
                </a:ext>
              </a:extLst>
            </p:cNvPr>
            <p:cNvSpPr/>
            <p:nvPr/>
          </p:nvSpPr>
          <p:spPr>
            <a:xfrm>
              <a:off x="7353300" y="3543300"/>
              <a:ext cx="1190625" cy="1190625"/>
            </a:xfrm>
            <a:custGeom>
              <a:avLst/>
              <a:gdLst/>
              <a:ahLst/>
              <a:cxnLst/>
              <a:rect l="l" t="t" r="r" b="b"/>
              <a:pathLst>
                <a:path w="1190625" h="1190625">
                  <a:moveTo>
                    <a:pt x="0" y="595122"/>
                  </a:moveTo>
                  <a:lnTo>
                    <a:pt x="1972" y="546312"/>
                  </a:lnTo>
                  <a:lnTo>
                    <a:pt x="7789" y="498590"/>
                  </a:lnTo>
                  <a:lnTo>
                    <a:pt x="17295" y="452107"/>
                  </a:lnTo>
                  <a:lnTo>
                    <a:pt x="30339" y="407017"/>
                  </a:lnTo>
                  <a:lnTo>
                    <a:pt x="46767" y="363474"/>
                  </a:lnTo>
                  <a:lnTo>
                    <a:pt x="66426" y="321629"/>
                  </a:lnTo>
                  <a:lnTo>
                    <a:pt x="89163" y="281637"/>
                  </a:lnTo>
                  <a:lnTo>
                    <a:pt x="114824" y="243651"/>
                  </a:lnTo>
                  <a:lnTo>
                    <a:pt x="143256" y="207823"/>
                  </a:lnTo>
                  <a:lnTo>
                    <a:pt x="174307" y="174307"/>
                  </a:lnTo>
                  <a:lnTo>
                    <a:pt x="207823" y="143256"/>
                  </a:lnTo>
                  <a:lnTo>
                    <a:pt x="243651" y="114824"/>
                  </a:lnTo>
                  <a:lnTo>
                    <a:pt x="281637" y="89163"/>
                  </a:lnTo>
                  <a:lnTo>
                    <a:pt x="321629" y="66426"/>
                  </a:lnTo>
                  <a:lnTo>
                    <a:pt x="363474" y="46767"/>
                  </a:lnTo>
                  <a:lnTo>
                    <a:pt x="407017" y="30339"/>
                  </a:lnTo>
                  <a:lnTo>
                    <a:pt x="452107" y="17295"/>
                  </a:lnTo>
                  <a:lnTo>
                    <a:pt x="498590" y="7789"/>
                  </a:lnTo>
                  <a:lnTo>
                    <a:pt x="546312" y="1972"/>
                  </a:lnTo>
                  <a:lnTo>
                    <a:pt x="595122" y="0"/>
                  </a:lnTo>
                  <a:lnTo>
                    <a:pt x="643931" y="1972"/>
                  </a:lnTo>
                  <a:lnTo>
                    <a:pt x="691653" y="7789"/>
                  </a:lnTo>
                  <a:lnTo>
                    <a:pt x="738136" y="17295"/>
                  </a:lnTo>
                  <a:lnTo>
                    <a:pt x="783226" y="30339"/>
                  </a:lnTo>
                  <a:lnTo>
                    <a:pt x="826770" y="46767"/>
                  </a:lnTo>
                  <a:lnTo>
                    <a:pt x="868614" y="66426"/>
                  </a:lnTo>
                  <a:lnTo>
                    <a:pt x="908606" y="89163"/>
                  </a:lnTo>
                  <a:lnTo>
                    <a:pt x="946592" y="114824"/>
                  </a:lnTo>
                  <a:lnTo>
                    <a:pt x="982420" y="143256"/>
                  </a:lnTo>
                  <a:lnTo>
                    <a:pt x="1015936" y="174307"/>
                  </a:lnTo>
                  <a:lnTo>
                    <a:pt x="1046987" y="207823"/>
                  </a:lnTo>
                  <a:lnTo>
                    <a:pt x="1075419" y="243651"/>
                  </a:lnTo>
                  <a:lnTo>
                    <a:pt x="1101080" y="281637"/>
                  </a:lnTo>
                  <a:lnTo>
                    <a:pt x="1123817" y="321629"/>
                  </a:lnTo>
                  <a:lnTo>
                    <a:pt x="1143476" y="363474"/>
                  </a:lnTo>
                  <a:lnTo>
                    <a:pt x="1159904" y="407017"/>
                  </a:lnTo>
                  <a:lnTo>
                    <a:pt x="1172948" y="452107"/>
                  </a:lnTo>
                  <a:lnTo>
                    <a:pt x="1182454" y="498590"/>
                  </a:lnTo>
                  <a:lnTo>
                    <a:pt x="1188271" y="546312"/>
                  </a:lnTo>
                  <a:lnTo>
                    <a:pt x="1190244" y="595122"/>
                  </a:lnTo>
                  <a:lnTo>
                    <a:pt x="1188271" y="643931"/>
                  </a:lnTo>
                  <a:lnTo>
                    <a:pt x="1182454" y="691653"/>
                  </a:lnTo>
                  <a:lnTo>
                    <a:pt x="1172948" y="738136"/>
                  </a:lnTo>
                  <a:lnTo>
                    <a:pt x="1159904" y="783226"/>
                  </a:lnTo>
                  <a:lnTo>
                    <a:pt x="1143476" y="826769"/>
                  </a:lnTo>
                  <a:lnTo>
                    <a:pt x="1123817" y="868614"/>
                  </a:lnTo>
                  <a:lnTo>
                    <a:pt x="1101080" y="908606"/>
                  </a:lnTo>
                  <a:lnTo>
                    <a:pt x="1075419" y="946592"/>
                  </a:lnTo>
                  <a:lnTo>
                    <a:pt x="1046987" y="982420"/>
                  </a:lnTo>
                  <a:lnTo>
                    <a:pt x="1015936" y="1015936"/>
                  </a:lnTo>
                  <a:lnTo>
                    <a:pt x="982420" y="1046987"/>
                  </a:lnTo>
                  <a:lnTo>
                    <a:pt x="946592" y="1075419"/>
                  </a:lnTo>
                  <a:lnTo>
                    <a:pt x="908606" y="1101080"/>
                  </a:lnTo>
                  <a:lnTo>
                    <a:pt x="868614" y="1123817"/>
                  </a:lnTo>
                  <a:lnTo>
                    <a:pt x="826769" y="1143476"/>
                  </a:lnTo>
                  <a:lnTo>
                    <a:pt x="783226" y="1159904"/>
                  </a:lnTo>
                  <a:lnTo>
                    <a:pt x="738136" y="1172948"/>
                  </a:lnTo>
                  <a:lnTo>
                    <a:pt x="691653" y="1182454"/>
                  </a:lnTo>
                  <a:lnTo>
                    <a:pt x="643931" y="1188271"/>
                  </a:lnTo>
                  <a:lnTo>
                    <a:pt x="595122" y="1190244"/>
                  </a:lnTo>
                  <a:lnTo>
                    <a:pt x="546312" y="1188271"/>
                  </a:lnTo>
                  <a:lnTo>
                    <a:pt x="498590" y="1182454"/>
                  </a:lnTo>
                  <a:lnTo>
                    <a:pt x="452107" y="1172948"/>
                  </a:lnTo>
                  <a:lnTo>
                    <a:pt x="407017" y="1159904"/>
                  </a:lnTo>
                  <a:lnTo>
                    <a:pt x="363473" y="1143476"/>
                  </a:lnTo>
                  <a:lnTo>
                    <a:pt x="321629" y="1123817"/>
                  </a:lnTo>
                  <a:lnTo>
                    <a:pt x="281637" y="1101080"/>
                  </a:lnTo>
                  <a:lnTo>
                    <a:pt x="243651" y="1075419"/>
                  </a:lnTo>
                  <a:lnTo>
                    <a:pt x="207823" y="1046987"/>
                  </a:lnTo>
                  <a:lnTo>
                    <a:pt x="174307" y="1015936"/>
                  </a:lnTo>
                  <a:lnTo>
                    <a:pt x="143256" y="982420"/>
                  </a:lnTo>
                  <a:lnTo>
                    <a:pt x="114824" y="946592"/>
                  </a:lnTo>
                  <a:lnTo>
                    <a:pt x="89163" y="908606"/>
                  </a:lnTo>
                  <a:lnTo>
                    <a:pt x="66426" y="868614"/>
                  </a:lnTo>
                  <a:lnTo>
                    <a:pt x="46767" y="826770"/>
                  </a:lnTo>
                  <a:lnTo>
                    <a:pt x="30339" y="783226"/>
                  </a:lnTo>
                  <a:lnTo>
                    <a:pt x="17295" y="738136"/>
                  </a:lnTo>
                  <a:lnTo>
                    <a:pt x="7789" y="691653"/>
                  </a:lnTo>
                  <a:lnTo>
                    <a:pt x="1972" y="643931"/>
                  </a:lnTo>
                  <a:lnTo>
                    <a:pt x="0" y="595122"/>
                  </a:lnTo>
                  <a:close/>
                </a:path>
              </a:pathLst>
            </a:custGeom>
            <a:ln w="9143">
              <a:solidFill>
                <a:srgbClr val="2E6397"/>
              </a:solidFill>
            </a:ln>
          </p:spPr>
          <p:txBody>
            <a:bodyPr wrap="square" lIns="0" tIns="0" rIns="0" bIns="0" rtlCol="0"/>
            <a:lstStyle/>
            <a:p>
              <a:endParaRPr/>
            </a:p>
          </p:txBody>
        </p:sp>
      </p:grpSp>
      <p:sp>
        <p:nvSpPr>
          <p:cNvPr id="27" name="object 27">
            <a:extLst>
              <a:ext uri="{FF2B5EF4-FFF2-40B4-BE49-F238E27FC236}">
                <a16:creationId xmlns:a16="http://schemas.microsoft.com/office/drawing/2014/main" id="{465D1308-B920-4C14-C8B5-7ED7382045AF}"/>
              </a:ext>
            </a:extLst>
          </p:cNvPr>
          <p:cNvSpPr txBox="1"/>
          <p:nvPr/>
        </p:nvSpPr>
        <p:spPr>
          <a:xfrm>
            <a:off x="7626222" y="3877817"/>
            <a:ext cx="647065" cy="513080"/>
          </a:xfrm>
          <a:prstGeom prst="rect">
            <a:avLst/>
          </a:prstGeom>
        </p:spPr>
        <p:txBody>
          <a:bodyPr vert="horz" wrap="square" lIns="0" tIns="12065" rIns="0" bIns="0" rtlCol="0">
            <a:spAutoFit/>
          </a:bodyPr>
          <a:lstStyle/>
          <a:p>
            <a:pPr marL="40005">
              <a:lnSpc>
                <a:spcPct val="100000"/>
              </a:lnSpc>
              <a:spcBef>
                <a:spcPts val="95"/>
              </a:spcBef>
            </a:pPr>
            <a:r>
              <a:rPr sz="1600" i="1" spc="-10" dirty="0">
                <a:latin typeface="Arial"/>
                <a:cs typeface="Arial"/>
              </a:rPr>
              <a:t>XMPP</a:t>
            </a:r>
            <a:endParaRPr sz="1600">
              <a:latin typeface="Arial"/>
              <a:cs typeface="Arial"/>
            </a:endParaRPr>
          </a:p>
          <a:p>
            <a:pPr marL="12700">
              <a:lnSpc>
                <a:spcPct val="100000"/>
              </a:lnSpc>
            </a:pPr>
            <a:r>
              <a:rPr sz="1600" i="1" spc="-5" dirty="0">
                <a:latin typeface="Arial"/>
                <a:cs typeface="Arial"/>
              </a:rPr>
              <a:t>Device</a:t>
            </a:r>
            <a:endParaRPr sz="1600">
              <a:latin typeface="Arial"/>
              <a:cs typeface="Arial"/>
            </a:endParaRPr>
          </a:p>
        </p:txBody>
      </p:sp>
      <p:grpSp>
        <p:nvGrpSpPr>
          <p:cNvPr id="28" name="object 28">
            <a:extLst>
              <a:ext uri="{FF2B5EF4-FFF2-40B4-BE49-F238E27FC236}">
                <a16:creationId xmlns:a16="http://schemas.microsoft.com/office/drawing/2014/main" id="{DE782DC4-DCFB-11CF-A26A-CBF68B6F4E85}"/>
              </a:ext>
            </a:extLst>
          </p:cNvPr>
          <p:cNvGrpSpPr/>
          <p:nvPr/>
        </p:nvGrpSpPr>
        <p:grpSpPr>
          <a:xfrm>
            <a:off x="1083563" y="3515867"/>
            <a:ext cx="1285240" cy="1285240"/>
            <a:chOff x="1083563" y="3515867"/>
            <a:chExt cx="1285240" cy="1285240"/>
          </a:xfrm>
        </p:grpSpPr>
        <p:pic>
          <p:nvPicPr>
            <p:cNvPr id="29" name="object 29">
              <a:extLst>
                <a:ext uri="{FF2B5EF4-FFF2-40B4-BE49-F238E27FC236}">
                  <a16:creationId xmlns:a16="http://schemas.microsoft.com/office/drawing/2014/main" id="{725326C1-BAAE-4CF5-00A5-183469632BE1}"/>
                </a:ext>
              </a:extLst>
            </p:cNvPr>
            <p:cNvPicPr/>
            <p:nvPr/>
          </p:nvPicPr>
          <p:blipFill>
            <a:blip r:embed="rId3" cstate="print"/>
            <a:stretch>
              <a:fillRect/>
            </a:stretch>
          </p:blipFill>
          <p:spPr>
            <a:xfrm>
              <a:off x="1083563" y="3515867"/>
              <a:ext cx="1284732" cy="1284731"/>
            </a:xfrm>
            <a:prstGeom prst="rect">
              <a:avLst/>
            </a:prstGeom>
          </p:spPr>
        </p:pic>
        <p:pic>
          <p:nvPicPr>
            <p:cNvPr id="30" name="object 30">
              <a:extLst>
                <a:ext uri="{FF2B5EF4-FFF2-40B4-BE49-F238E27FC236}">
                  <a16:creationId xmlns:a16="http://schemas.microsoft.com/office/drawing/2014/main" id="{367D0173-D017-A3BC-844C-7DB305B54347}"/>
                </a:ext>
              </a:extLst>
            </p:cNvPr>
            <p:cNvPicPr/>
            <p:nvPr/>
          </p:nvPicPr>
          <p:blipFill>
            <a:blip r:embed="rId4" cstate="print"/>
            <a:stretch>
              <a:fillRect/>
            </a:stretch>
          </p:blipFill>
          <p:spPr>
            <a:xfrm>
              <a:off x="1251203" y="3809999"/>
              <a:ext cx="981456" cy="755904"/>
            </a:xfrm>
            <a:prstGeom prst="rect">
              <a:avLst/>
            </a:prstGeom>
          </p:spPr>
        </p:pic>
        <p:pic>
          <p:nvPicPr>
            <p:cNvPr id="31" name="object 31">
              <a:extLst>
                <a:ext uri="{FF2B5EF4-FFF2-40B4-BE49-F238E27FC236}">
                  <a16:creationId xmlns:a16="http://schemas.microsoft.com/office/drawing/2014/main" id="{C82F0491-0B6F-D883-E889-E3F8EB1C84A9}"/>
                </a:ext>
              </a:extLst>
            </p:cNvPr>
            <p:cNvPicPr/>
            <p:nvPr/>
          </p:nvPicPr>
          <p:blipFill>
            <a:blip r:embed="rId6" cstate="print"/>
            <a:stretch>
              <a:fillRect/>
            </a:stretch>
          </p:blipFill>
          <p:spPr>
            <a:xfrm>
              <a:off x="1130807" y="3543299"/>
              <a:ext cx="1190243" cy="1190244"/>
            </a:xfrm>
            <a:prstGeom prst="rect">
              <a:avLst/>
            </a:prstGeom>
          </p:spPr>
        </p:pic>
        <p:sp>
          <p:nvSpPr>
            <p:cNvPr id="32" name="object 32">
              <a:extLst>
                <a:ext uri="{FF2B5EF4-FFF2-40B4-BE49-F238E27FC236}">
                  <a16:creationId xmlns:a16="http://schemas.microsoft.com/office/drawing/2014/main" id="{2E72E006-485D-E4A6-FCF9-D057C624FB0B}"/>
                </a:ext>
              </a:extLst>
            </p:cNvPr>
            <p:cNvSpPr/>
            <p:nvPr/>
          </p:nvSpPr>
          <p:spPr>
            <a:xfrm>
              <a:off x="1130807" y="3543299"/>
              <a:ext cx="1190625" cy="1190625"/>
            </a:xfrm>
            <a:custGeom>
              <a:avLst/>
              <a:gdLst/>
              <a:ahLst/>
              <a:cxnLst/>
              <a:rect l="l" t="t" r="r" b="b"/>
              <a:pathLst>
                <a:path w="1190625" h="1190625">
                  <a:moveTo>
                    <a:pt x="0" y="595122"/>
                  </a:moveTo>
                  <a:lnTo>
                    <a:pt x="1972" y="546312"/>
                  </a:lnTo>
                  <a:lnTo>
                    <a:pt x="7789" y="498590"/>
                  </a:lnTo>
                  <a:lnTo>
                    <a:pt x="17295" y="452107"/>
                  </a:lnTo>
                  <a:lnTo>
                    <a:pt x="30339" y="407017"/>
                  </a:lnTo>
                  <a:lnTo>
                    <a:pt x="46767" y="363474"/>
                  </a:lnTo>
                  <a:lnTo>
                    <a:pt x="66426" y="321629"/>
                  </a:lnTo>
                  <a:lnTo>
                    <a:pt x="89163" y="281637"/>
                  </a:lnTo>
                  <a:lnTo>
                    <a:pt x="114824" y="243651"/>
                  </a:lnTo>
                  <a:lnTo>
                    <a:pt x="143256" y="207823"/>
                  </a:lnTo>
                  <a:lnTo>
                    <a:pt x="174307" y="174307"/>
                  </a:lnTo>
                  <a:lnTo>
                    <a:pt x="207823" y="143256"/>
                  </a:lnTo>
                  <a:lnTo>
                    <a:pt x="243651" y="114824"/>
                  </a:lnTo>
                  <a:lnTo>
                    <a:pt x="281637" y="89163"/>
                  </a:lnTo>
                  <a:lnTo>
                    <a:pt x="321629" y="66426"/>
                  </a:lnTo>
                  <a:lnTo>
                    <a:pt x="363474" y="46767"/>
                  </a:lnTo>
                  <a:lnTo>
                    <a:pt x="407017" y="30339"/>
                  </a:lnTo>
                  <a:lnTo>
                    <a:pt x="452107" y="17295"/>
                  </a:lnTo>
                  <a:lnTo>
                    <a:pt x="498590" y="7789"/>
                  </a:lnTo>
                  <a:lnTo>
                    <a:pt x="546312" y="1972"/>
                  </a:lnTo>
                  <a:lnTo>
                    <a:pt x="595122" y="0"/>
                  </a:lnTo>
                  <a:lnTo>
                    <a:pt x="643931" y="1972"/>
                  </a:lnTo>
                  <a:lnTo>
                    <a:pt x="691653" y="7789"/>
                  </a:lnTo>
                  <a:lnTo>
                    <a:pt x="738136" y="17295"/>
                  </a:lnTo>
                  <a:lnTo>
                    <a:pt x="783226" y="30339"/>
                  </a:lnTo>
                  <a:lnTo>
                    <a:pt x="826769" y="46767"/>
                  </a:lnTo>
                  <a:lnTo>
                    <a:pt x="868614" y="66426"/>
                  </a:lnTo>
                  <a:lnTo>
                    <a:pt x="908606" y="89163"/>
                  </a:lnTo>
                  <a:lnTo>
                    <a:pt x="946592" y="114824"/>
                  </a:lnTo>
                  <a:lnTo>
                    <a:pt x="982420" y="143256"/>
                  </a:lnTo>
                  <a:lnTo>
                    <a:pt x="1015936" y="174307"/>
                  </a:lnTo>
                  <a:lnTo>
                    <a:pt x="1046987" y="207823"/>
                  </a:lnTo>
                  <a:lnTo>
                    <a:pt x="1075419" y="243651"/>
                  </a:lnTo>
                  <a:lnTo>
                    <a:pt x="1101080" y="281637"/>
                  </a:lnTo>
                  <a:lnTo>
                    <a:pt x="1123817" y="321629"/>
                  </a:lnTo>
                  <a:lnTo>
                    <a:pt x="1143476" y="363474"/>
                  </a:lnTo>
                  <a:lnTo>
                    <a:pt x="1159904" y="407017"/>
                  </a:lnTo>
                  <a:lnTo>
                    <a:pt x="1172948" y="452107"/>
                  </a:lnTo>
                  <a:lnTo>
                    <a:pt x="1182454" y="498590"/>
                  </a:lnTo>
                  <a:lnTo>
                    <a:pt x="1188271" y="546312"/>
                  </a:lnTo>
                  <a:lnTo>
                    <a:pt x="1190243" y="595122"/>
                  </a:lnTo>
                  <a:lnTo>
                    <a:pt x="1188271" y="643931"/>
                  </a:lnTo>
                  <a:lnTo>
                    <a:pt x="1182454" y="691653"/>
                  </a:lnTo>
                  <a:lnTo>
                    <a:pt x="1172948" y="738136"/>
                  </a:lnTo>
                  <a:lnTo>
                    <a:pt x="1159904" y="783226"/>
                  </a:lnTo>
                  <a:lnTo>
                    <a:pt x="1143476" y="826769"/>
                  </a:lnTo>
                  <a:lnTo>
                    <a:pt x="1123817" y="868614"/>
                  </a:lnTo>
                  <a:lnTo>
                    <a:pt x="1101080" y="908606"/>
                  </a:lnTo>
                  <a:lnTo>
                    <a:pt x="1075419" y="946592"/>
                  </a:lnTo>
                  <a:lnTo>
                    <a:pt x="1046987" y="982420"/>
                  </a:lnTo>
                  <a:lnTo>
                    <a:pt x="1015936" y="1015936"/>
                  </a:lnTo>
                  <a:lnTo>
                    <a:pt x="982420" y="1046987"/>
                  </a:lnTo>
                  <a:lnTo>
                    <a:pt x="946592" y="1075419"/>
                  </a:lnTo>
                  <a:lnTo>
                    <a:pt x="908606" y="1101080"/>
                  </a:lnTo>
                  <a:lnTo>
                    <a:pt x="868614" y="1123817"/>
                  </a:lnTo>
                  <a:lnTo>
                    <a:pt x="826770" y="1143476"/>
                  </a:lnTo>
                  <a:lnTo>
                    <a:pt x="783226" y="1159904"/>
                  </a:lnTo>
                  <a:lnTo>
                    <a:pt x="738136" y="1172948"/>
                  </a:lnTo>
                  <a:lnTo>
                    <a:pt x="691653" y="1182454"/>
                  </a:lnTo>
                  <a:lnTo>
                    <a:pt x="643931" y="1188271"/>
                  </a:lnTo>
                  <a:lnTo>
                    <a:pt x="595122" y="1190244"/>
                  </a:lnTo>
                  <a:lnTo>
                    <a:pt x="546312" y="1188271"/>
                  </a:lnTo>
                  <a:lnTo>
                    <a:pt x="498590" y="1182454"/>
                  </a:lnTo>
                  <a:lnTo>
                    <a:pt x="452107" y="1172948"/>
                  </a:lnTo>
                  <a:lnTo>
                    <a:pt x="407017" y="1159904"/>
                  </a:lnTo>
                  <a:lnTo>
                    <a:pt x="363473" y="1143476"/>
                  </a:lnTo>
                  <a:lnTo>
                    <a:pt x="321629" y="1123817"/>
                  </a:lnTo>
                  <a:lnTo>
                    <a:pt x="281637" y="1101080"/>
                  </a:lnTo>
                  <a:lnTo>
                    <a:pt x="243651" y="1075419"/>
                  </a:lnTo>
                  <a:lnTo>
                    <a:pt x="207823" y="1046987"/>
                  </a:lnTo>
                  <a:lnTo>
                    <a:pt x="174307" y="1015936"/>
                  </a:lnTo>
                  <a:lnTo>
                    <a:pt x="143256" y="982420"/>
                  </a:lnTo>
                  <a:lnTo>
                    <a:pt x="114824" y="946592"/>
                  </a:lnTo>
                  <a:lnTo>
                    <a:pt x="89163" y="908606"/>
                  </a:lnTo>
                  <a:lnTo>
                    <a:pt x="66426" y="868614"/>
                  </a:lnTo>
                  <a:lnTo>
                    <a:pt x="46767" y="826770"/>
                  </a:lnTo>
                  <a:lnTo>
                    <a:pt x="30339" y="783226"/>
                  </a:lnTo>
                  <a:lnTo>
                    <a:pt x="17295" y="738136"/>
                  </a:lnTo>
                  <a:lnTo>
                    <a:pt x="7789" y="691653"/>
                  </a:lnTo>
                  <a:lnTo>
                    <a:pt x="1972" y="643931"/>
                  </a:lnTo>
                  <a:lnTo>
                    <a:pt x="0" y="595122"/>
                  </a:lnTo>
                  <a:close/>
                </a:path>
              </a:pathLst>
            </a:custGeom>
            <a:ln w="9143">
              <a:solidFill>
                <a:srgbClr val="2E6397"/>
              </a:solidFill>
            </a:ln>
          </p:spPr>
          <p:txBody>
            <a:bodyPr wrap="square" lIns="0" tIns="0" rIns="0" bIns="0" rtlCol="0"/>
            <a:lstStyle/>
            <a:p>
              <a:endParaRPr/>
            </a:p>
          </p:txBody>
        </p:sp>
      </p:grpSp>
      <p:sp>
        <p:nvSpPr>
          <p:cNvPr id="33" name="object 33">
            <a:extLst>
              <a:ext uri="{FF2B5EF4-FFF2-40B4-BE49-F238E27FC236}">
                <a16:creationId xmlns:a16="http://schemas.microsoft.com/office/drawing/2014/main" id="{090F7176-B585-9D2E-9CB7-CB608B145D3B}"/>
              </a:ext>
            </a:extLst>
          </p:cNvPr>
          <p:cNvSpPr txBox="1"/>
          <p:nvPr/>
        </p:nvSpPr>
        <p:spPr>
          <a:xfrm>
            <a:off x="1402841" y="3877817"/>
            <a:ext cx="647065" cy="513080"/>
          </a:xfrm>
          <a:prstGeom prst="rect">
            <a:avLst/>
          </a:prstGeom>
        </p:spPr>
        <p:txBody>
          <a:bodyPr vert="horz" wrap="square" lIns="0" tIns="12065" rIns="0" bIns="0" rtlCol="0">
            <a:spAutoFit/>
          </a:bodyPr>
          <a:lstStyle/>
          <a:p>
            <a:pPr marL="40005">
              <a:lnSpc>
                <a:spcPct val="100000"/>
              </a:lnSpc>
              <a:spcBef>
                <a:spcPts val="95"/>
              </a:spcBef>
            </a:pPr>
            <a:r>
              <a:rPr sz="1600" i="1" spc="-10" dirty="0">
                <a:latin typeface="Arial"/>
                <a:cs typeface="Arial"/>
              </a:rPr>
              <a:t>XMPP</a:t>
            </a:r>
            <a:endParaRPr sz="1600">
              <a:latin typeface="Arial"/>
              <a:cs typeface="Arial"/>
            </a:endParaRPr>
          </a:p>
          <a:p>
            <a:pPr marL="12700">
              <a:lnSpc>
                <a:spcPct val="100000"/>
              </a:lnSpc>
            </a:pPr>
            <a:r>
              <a:rPr sz="1600" i="1" spc="-5" dirty="0">
                <a:latin typeface="Arial"/>
                <a:cs typeface="Arial"/>
              </a:rPr>
              <a:t>Device</a:t>
            </a:r>
            <a:endParaRPr sz="1600">
              <a:latin typeface="Arial"/>
              <a:cs typeface="Arial"/>
            </a:endParaRPr>
          </a:p>
        </p:txBody>
      </p:sp>
      <p:grpSp>
        <p:nvGrpSpPr>
          <p:cNvPr id="34" name="object 34">
            <a:extLst>
              <a:ext uri="{FF2B5EF4-FFF2-40B4-BE49-F238E27FC236}">
                <a16:creationId xmlns:a16="http://schemas.microsoft.com/office/drawing/2014/main" id="{17B4E64C-17A3-48F7-DEC2-C35212F1F13F}"/>
              </a:ext>
            </a:extLst>
          </p:cNvPr>
          <p:cNvGrpSpPr/>
          <p:nvPr/>
        </p:nvGrpSpPr>
        <p:grpSpPr>
          <a:xfrm>
            <a:off x="3265932" y="915924"/>
            <a:ext cx="1286510" cy="1285240"/>
            <a:chOff x="3265932" y="915924"/>
            <a:chExt cx="1286510" cy="1285240"/>
          </a:xfrm>
        </p:grpSpPr>
        <p:pic>
          <p:nvPicPr>
            <p:cNvPr id="35" name="object 35">
              <a:extLst>
                <a:ext uri="{FF2B5EF4-FFF2-40B4-BE49-F238E27FC236}">
                  <a16:creationId xmlns:a16="http://schemas.microsoft.com/office/drawing/2014/main" id="{A0897DBA-147D-DA6A-745E-A323D6450811}"/>
                </a:ext>
              </a:extLst>
            </p:cNvPr>
            <p:cNvPicPr/>
            <p:nvPr/>
          </p:nvPicPr>
          <p:blipFill>
            <a:blip r:embed="rId7" cstate="print"/>
            <a:stretch>
              <a:fillRect/>
            </a:stretch>
          </p:blipFill>
          <p:spPr>
            <a:xfrm>
              <a:off x="3265932" y="915924"/>
              <a:ext cx="1286256" cy="1284731"/>
            </a:xfrm>
            <a:prstGeom prst="rect">
              <a:avLst/>
            </a:prstGeom>
          </p:spPr>
        </p:pic>
        <p:pic>
          <p:nvPicPr>
            <p:cNvPr id="36" name="object 36">
              <a:extLst>
                <a:ext uri="{FF2B5EF4-FFF2-40B4-BE49-F238E27FC236}">
                  <a16:creationId xmlns:a16="http://schemas.microsoft.com/office/drawing/2014/main" id="{0281DCFA-8E52-5FDD-4E13-64A640222262}"/>
                </a:ext>
              </a:extLst>
            </p:cNvPr>
            <p:cNvPicPr/>
            <p:nvPr/>
          </p:nvPicPr>
          <p:blipFill>
            <a:blip r:embed="rId8" cstate="print"/>
            <a:stretch>
              <a:fillRect/>
            </a:stretch>
          </p:blipFill>
          <p:spPr>
            <a:xfrm>
              <a:off x="3433572" y="1210056"/>
              <a:ext cx="981455" cy="755903"/>
            </a:xfrm>
            <a:prstGeom prst="rect">
              <a:avLst/>
            </a:prstGeom>
          </p:spPr>
        </p:pic>
        <p:pic>
          <p:nvPicPr>
            <p:cNvPr id="37" name="object 37">
              <a:extLst>
                <a:ext uri="{FF2B5EF4-FFF2-40B4-BE49-F238E27FC236}">
                  <a16:creationId xmlns:a16="http://schemas.microsoft.com/office/drawing/2014/main" id="{DDD139EA-D8DE-AA1F-CB28-1A6E0396E0C5}"/>
                </a:ext>
              </a:extLst>
            </p:cNvPr>
            <p:cNvPicPr/>
            <p:nvPr/>
          </p:nvPicPr>
          <p:blipFill>
            <a:blip r:embed="rId9" cstate="print"/>
            <a:stretch>
              <a:fillRect/>
            </a:stretch>
          </p:blipFill>
          <p:spPr>
            <a:xfrm>
              <a:off x="3313176" y="943356"/>
              <a:ext cx="1191768" cy="1190244"/>
            </a:xfrm>
            <a:prstGeom prst="rect">
              <a:avLst/>
            </a:prstGeom>
          </p:spPr>
        </p:pic>
        <p:sp>
          <p:nvSpPr>
            <p:cNvPr id="38" name="object 38">
              <a:extLst>
                <a:ext uri="{FF2B5EF4-FFF2-40B4-BE49-F238E27FC236}">
                  <a16:creationId xmlns:a16="http://schemas.microsoft.com/office/drawing/2014/main" id="{7DBF99AE-CC4D-C0EA-C2F7-CEA664507738}"/>
                </a:ext>
              </a:extLst>
            </p:cNvPr>
            <p:cNvSpPr/>
            <p:nvPr/>
          </p:nvSpPr>
          <p:spPr>
            <a:xfrm>
              <a:off x="3313176" y="943356"/>
              <a:ext cx="1191895" cy="1190625"/>
            </a:xfrm>
            <a:custGeom>
              <a:avLst/>
              <a:gdLst/>
              <a:ahLst/>
              <a:cxnLst/>
              <a:rect l="l" t="t" r="r" b="b"/>
              <a:pathLst>
                <a:path w="1191895" h="1190625">
                  <a:moveTo>
                    <a:pt x="0" y="595122"/>
                  </a:moveTo>
                  <a:lnTo>
                    <a:pt x="1975" y="546312"/>
                  </a:lnTo>
                  <a:lnTo>
                    <a:pt x="7800" y="498590"/>
                  </a:lnTo>
                  <a:lnTo>
                    <a:pt x="17320" y="452107"/>
                  </a:lnTo>
                  <a:lnTo>
                    <a:pt x="30382" y="407017"/>
                  </a:lnTo>
                  <a:lnTo>
                    <a:pt x="46833" y="363474"/>
                  </a:lnTo>
                  <a:lnTo>
                    <a:pt x="66519" y="321629"/>
                  </a:lnTo>
                  <a:lnTo>
                    <a:pt x="89286" y="281637"/>
                  </a:lnTo>
                  <a:lnTo>
                    <a:pt x="114982" y="243651"/>
                  </a:lnTo>
                  <a:lnTo>
                    <a:pt x="143453" y="207823"/>
                  </a:lnTo>
                  <a:lnTo>
                    <a:pt x="174545" y="174307"/>
                  </a:lnTo>
                  <a:lnTo>
                    <a:pt x="208105" y="143256"/>
                  </a:lnTo>
                  <a:lnTo>
                    <a:pt x="243980" y="114824"/>
                  </a:lnTo>
                  <a:lnTo>
                    <a:pt x="282015" y="89163"/>
                  </a:lnTo>
                  <a:lnTo>
                    <a:pt x="322058" y="66426"/>
                  </a:lnTo>
                  <a:lnTo>
                    <a:pt x="363956" y="46767"/>
                  </a:lnTo>
                  <a:lnTo>
                    <a:pt x="407554" y="30339"/>
                  </a:lnTo>
                  <a:lnTo>
                    <a:pt x="452699" y="17295"/>
                  </a:lnTo>
                  <a:lnTo>
                    <a:pt x="499238" y="7789"/>
                  </a:lnTo>
                  <a:lnTo>
                    <a:pt x="547017" y="1972"/>
                  </a:lnTo>
                  <a:lnTo>
                    <a:pt x="595884" y="0"/>
                  </a:lnTo>
                  <a:lnTo>
                    <a:pt x="644750" y="1972"/>
                  </a:lnTo>
                  <a:lnTo>
                    <a:pt x="692529" y="7789"/>
                  </a:lnTo>
                  <a:lnTo>
                    <a:pt x="739068" y="17295"/>
                  </a:lnTo>
                  <a:lnTo>
                    <a:pt x="784213" y="30339"/>
                  </a:lnTo>
                  <a:lnTo>
                    <a:pt x="827811" y="46767"/>
                  </a:lnTo>
                  <a:lnTo>
                    <a:pt x="869709" y="66426"/>
                  </a:lnTo>
                  <a:lnTo>
                    <a:pt x="909752" y="89163"/>
                  </a:lnTo>
                  <a:lnTo>
                    <a:pt x="947787" y="114824"/>
                  </a:lnTo>
                  <a:lnTo>
                    <a:pt x="983662" y="143256"/>
                  </a:lnTo>
                  <a:lnTo>
                    <a:pt x="1017222" y="174307"/>
                  </a:lnTo>
                  <a:lnTo>
                    <a:pt x="1048314" y="207823"/>
                  </a:lnTo>
                  <a:lnTo>
                    <a:pt x="1076785" y="243651"/>
                  </a:lnTo>
                  <a:lnTo>
                    <a:pt x="1102481" y="281637"/>
                  </a:lnTo>
                  <a:lnTo>
                    <a:pt x="1125248" y="321629"/>
                  </a:lnTo>
                  <a:lnTo>
                    <a:pt x="1144934" y="363474"/>
                  </a:lnTo>
                  <a:lnTo>
                    <a:pt x="1161385" y="407017"/>
                  </a:lnTo>
                  <a:lnTo>
                    <a:pt x="1174447" y="452107"/>
                  </a:lnTo>
                  <a:lnTo>
                    <a:pt x="1183967" y="498590"/>
                  </a:lnTo>
                  <a:lnTo>
                    <a:pt x="1189792" y="546312"/>
                  </a:lnTo>
                  <a:lnTo>
                    <a:pt x="1191768" y="595122"/>
                  </a:lnTo>
                  <a:lnTo>
                    <a:pt x="1189792" y="643931"/>
                  </a:lnTo>
                  <a:lnTo>
                    <a:pt x="1183967" y="691653"/>
                  </a:lnTo>
                  <a:lnTo>
                    <a:pt x="1174447" y="738136"/>
                  </a:lnTo>
                  <a:lnTo>
                    <a:pt x="1161385" y="783226"/>
                  </a:lnTo>
                  <a:lnTo>
                    <a:pt x="1144934" y="826770"/>
                  </a:lnTo>
                  <a:lnTo>
                    <a:pt x="1125248" y="868614"/>
                  </a:lnTo>
                  <a:lnTo>
                    <a:pt x="1102481" y="908606"/>
                  </a:lnTo>
                  <a:lnTo>
                    <a:pt x="1076785" y="946592"/>
                  </a:lnTo>
                  <a:lnTo>
                    <a:pt x="1048314" y="982420"/>
                  </a:lnTo>
                  <a:lnTo>
                    <a:pt x="1017222" y="1015936"/>
                  </a:lnTo>
                  <a:lnTo>
                    <a:pt x="983662" y="1046987"/>
                  </a:lnTo>
                  <a:lnTo>
                    <a:pt x="947787" y="1075419"/>
                  </a:lnTo>
                  <a:lnTo>
                    <a:pt x="909752" y="1101080"/>
                  </a:lnTo>
                  <a:lnTo>
                    <a:pt x="869709" y="1123817"/>
                  </a:lnTo>
                  <a:lnTo>
                    <a:pt x="827811" y="1143476"/>
                  </a:lnTo>
                  <a:lnTo>
                    <a:pt x="784213" y="1159904"/>
                  </a:lnTo>
                  <a:lnTo>
                    <a:pt x="739068" y="1172948"/>
                  </a:lnTo>
                  <a:lnTo>
                    <a:pt x="692529" y="1182454"/>
                  </a:lnTo>
                  <a:lnTo>
                    <a:pt x="644750" y="1188271"/>
                  </a:lnTo>
                  <a:lnTo>
                    <a:pt x="595884" y="1190244"/>
                  </a:lnTo>
                  <a:lnTo>
                    <a:pt x="547017" y="1188271"/>
                  </a:lnTo>
                  <a:lnTo>
                    <a:pt x="499238" y="1182454"/>
                  </a:lnTo>
                  <a:lnTo>
                    <a:pt x="452699" y="1172948"/>
                  </a:lnTo>
                  <a:lnTo>
                    <a:pt x="407554" y="1159904"/>
                  </a:lnTo>
                  <a:lnTo>
                    <a:pt x="363956" y="1143476"/>
                  </a:lnTo>
                  <a:lnTo>
                    <a:pt x="322058" y="1123817"/>
                  </a:lnTo>
                  <a:lnTo>
                    <a:pt x="282015" y="1101080"/>
                  </a:lnTo>
                  <a:lnTo>
                    <a:pt x="243980" y="1075419"/>
                  </a:lnTo>
                  <a:lnTo>
                    <a:pt x="208105" y="1046987"/>
                  </a:lnTo>
                  <a:lnTo>
                    <a:pt x="174545" y="1015936"/>
                  </a:lnTo>
                  <a:lnTo>
                    <a:pt x="143453" y="982420"/>
                  </a:lnTo>
                  <a:lnTo>
                    <a:pt x="114982" y="946592"/>
                  </a:lnTo>
                  <a:lnTo>
                    <a:pt x="89286" y="908606"/>
                  </a:lnTo>
                  <a:lnTo>
                    <a:pt x="66519" y="868614"/>
                  </a:lnTo>
                  <a:lnTo>
                    <a:pt x="46833" y="826769"/>
                  </a:lnTo>
                  <a:lnTo>
                    <a:pt x="30382" y="783226"/>
                  </a:lnTo>
                  <a:lnTo>
                    <a:pt x="17320" y="738136"/>
                  </a:lnTo>
                  <a:lnTo>
                    <a:pt x="7800" y="691653"/>
                  </a:lnTo>
                  <a:lnTo>
                    <a:pt x="1975" y="643931"/>
                  </a:lnTo>
                  <a:lnTo>
                    <a:pt x="0" y="595122"/>
                  </a:lnTo>
                  <a:close/>
                </a:path>
              </a:pathLst>
            </a:custGeom>
            <a:ln w="9143">
              <a:solidFill>
                <a:srgbClr val="2E6397"/>
              </a:solidFill>
            </a:ln>
          </p:spPr>
          <p:txBody>
            <a:bodyPr wrap="square" lIns="0" tIns="0" rIns="0" bIns="0" rtlCol="0"/>
            <a:lstStyle/>
            <a:p>
              <a:endParaRPr/>
            </a:p>
          </p:txBody>
        </p:sp>
      </p:grpSp>
      <p:sp>
        <p:nvSpPr>
          <p:cNvPr id="39" name="object 39">
            <a:extLst>
              <a:ext uri="{FF2B5EF4-FFF2-40B4-BE49-F238E27FC236}">
                <a16:creationId xmlns:a16="http://schemas.microsoft.com/office/drawing/2014/main" id="{7F25A04C-83B4-3E6A-0132-FEB2B13050CD}"/>
              </a:ext>
            </a:extLst>
          </p:cNvPr>
          <p:cNvSpPr txBox="1"/>
          <p:nvPr/>
        </p:nvSpPr>
        <p:spPr>
          <a:xfrm>
            <a:off x="3585717" y="1277238"/>
            <a:ext cx="647065" cy="513080"/>
          </a:xfrm>
          <a:prstGeom prst="rect">
            <a:avLst/>
          </a:prstGeom>
        </p:spPr>
        <p:txBody>
          <a:bodyPr vert="horz" wrap="square" lIns="0" tIns="12065" rIns="0" bIns="0" rtlCol="0">
            <a:spAutoFit/>
          </a:bodyPr>
          <a:lstStyle/>
          <a:p>
            <a:pPr marL="40005">
              <a:lnSpc>
                <a:spcPct val="100000"/>
              </a:lnSpc>
              <a:spcBef>
                <a:spcPts val="95"/>
              </a:spcBef>
            </a:pPr>
            <a:r>
              <a:rPr sz="1600" i="1" spc="-10" dirty="0">
                <a:latin typeface="Arial"/>
                <a:cs typeface="Arial"/>
              </a:rPr>
              <a:t>XMPP</a:t>
            </a:r>
            <a:endParaRPr sz="1600">
              <a:latin typeface="Arial"/>
              <a:cs typeface="Arial"/>
            </a:endParaRPr>
          </a:p>
          <a:p>
            <a:pPr marL="12700">
              <a:lnSpc>
                <a:spcPct val="100000"/>
              </a:lnSpc>
            </a:pPr>
            <a:r>
              <a:rPr sz="1600" i="1" spc="-5" dirty="0">
                <a:latin typeface="Arial"/>
                <a:cs typeface="Arial"/>
              </a:rPr>
              <a:t>De</a:t>
            </a:r>
            <a:r>
              <a:rPr sz="1600" i="1" dirty="0">
                <a:latin typeface="Arial"/>
                <a:cs typeface="Arial"/>
              </a:rPr>
              <a:t>v</a:t>
            </a:r>
            <a:r>
              <a:rPr sz="1600" i="1" spc="-5" dirty="0">
                <a:latin typeface="Arial"/>
                <a:cs typeface="Arial"/>
              </a:rPr>
              <a:t>ice</a:t>
            </a:r>
            <a:endParaRPr sz="1600">
              <a:latin typeface="Arial"/>
              <a:cs typeface="Arial"/>
            </a:endParaRPr>
          </a:p>
        </p:txBody>
      </p:sp>
      <p:grpSp>
        <p:nvGrpSpPr>
          <p:cNvPr id="40" name="object 40">
            <a:extLst>
              <a:ext uri="{FF2B5EF4-FFF2-40B4-BE49-F238E27FC236}">
                <a16:creationId xmlns:a16="http://schemas.microsoft.com/office/drawing/2014/main" id="{1B9AB15D-D77F-03DD-D8D5-8258C7EAA1FA}"/>
              </a:ext>
            </a:extLst>
          </p:cNvPr>
          <p:cNvGrpSpPr/>
          <p:nvPr/>
        </p:nvGrpSpPr>
        <p:grpSpPr>
          <a:xfrm>
            <a:off x="5227320" y="5431535"/>
            <a:ext cx="1285240" cy="1285240"/>
            <a:chOff x="5227320" y="5431535"/>
            <a:chExt cx="1285240" cy="1285240"/>
          </a:xfrm>
        </p:grpSpPr>
        <p:pic>
          <p:nvPicPr>
            <p:cNvPr id="41" name="object 41">
              <a:extLst>
                <a:ext uri="{FF2B5EF4-FFF2-40B4-BE49-F238E27FC236}">
                  <a16:creationId xmlns:a16="http://schemas.microsoft.com/office/drawing/2014/main" id="{BE737013-DFAB-8327-555B-5A3FB72F995F}"/>
                </a:ext>
              </a:extLst>
            </p:cNvPr>
            <p:cNvPicPr/>
            <p:nvPr/>
          </p:nvPicPr>
          <p:blipFill>
            <a:blip r:embed="rId3" cstate="print"/>
            <a:stretch>
              <a:fillRect/>
            </a:stretch>
          </p:blipFill>
          <p:spPr>
            <a:xfrm>
              <a:off x="5227320" y="5431535"/>
              <a:ext cx="1284731" cy="1284732"/>
            </a:xfrm>
            <a:prstGeom prst="rect">
              <a:avLst/>
            </a:prstGeom>
          </p:spPr>
        </p:pic>
        <p:pic>
          <p:nvPicPr>
            <p:cNvPr id="42" name="object 42">
              <a:extLst>
                <a:ext uri="{FF2B5EF4-FFF2-40B4-BE49-F238E27FC236}">
                  <a16:creationId xmlns:a16="http://schemas.microsoft.com/office/drawing/2014/main" id="{8070FCE2-D36D-7CA4-A245-6C74CDB96C98}"/>
                </a:ext>
              </a:extLst>
            </p:cNvPr>
            <p:cNvPicPr/>
            <p:nvPr/>
          </p:nvPicPr>
          <p:blipFill>
            <a:blip r:embed="rId10" cstate="print"/>
            <a:stretch>
              <a:fillRect/>
            </a:stretch>
          </p:blipFill>
          <p:spPr>
            <a:xfrm>
              <a:off x="5394960" y="5727191"/>
              <a:ext cx="981456" cy="755904"/>
            </a:xfrm>
            <a:prstGeom prst="rect">
              <a:avLst/>
            </a:prstGeom>
          </p:spPr>
        </p:pic>
        <p:pic>
          <p:nvPicPr>
            <p:cNvPr id="43" name="object 43">
              <a:extLst>
                <a:ext uri="{FF2B5EF4-FFF2-40B4-BE49-F238E27FC236}">
                  <a16:creationId xmlns:a16="http://schemas.microsoft.com/office/drawing/2014/main" id="{C975B17E-9723-1AC4-4629-5DBB40370F79}"/>
                </a:ext>
              </a:extLst>
            </p:cNvPr>
            <p:cNvPicPr/>
            <p:nvPr/>
          </p:nvPicPr>
          <p:blipFill>
            <a:blip r:embed="rId11" cstate="print"/>
            <a:stretch>
              <a:fillRect/>
            </a:stretch>
          </p:blipFill>
          <p:spPr>
            <a:xfrm>
              <a:off x="5274564" y="5458967"/>
              <a:ext cx="1190244" cy="1190244"/>
            </a:xfrm>
            <a:prstGeom prst="rect">
              <a:avLst/>
            </a:prstGeom>
          </p:spPr>
        </p:pic>
        <p:sp>
          <p:nvSpPr>
            <p:cNvPr id="44" name="object 44">
              <a:extLst>
                <a:ext uri="{FF2B5EF4-FFF2-40B4-BE49-F238E27FC236}">
                  <a16:creationId xmlns:a16="http://schemas.microsoft.com/office/drawing/2014/main" id="{7973B8AC-4C94-65DF-1ACD-A9123682C3B6}"/>
                </a:ext>
              </a:extLst>
            </p:cNvPr>
            <p:cNvSpPr/>
            <p:nvPr/>
          </p:nvSpPr>
          <p:spPr>
            <a:xfrm>
              <a:off x="5274564" y="5458967"/>
              <a:ext cx="1190625" cy="1190625"/>
            </a:xfrm>
            <a:custGeom>
              <a:avLst/>
              <a:gdLst/>
              <a:ahLst/>
              <a:cxnLst/>
              <a:rect l="l" t="t" r="r" b="b"/>
              <a:pathLst>
                <a:path w="1190625" h="1190625">
                  <a:moveTo>
                    <a:pt x="0" y="595121"/>
                  </a:moveTo>
                  <a:lnTo>
                    <a:pt x="1972" y="546312"/>
                  </a:lnTo>
                  <a:lnTo>
                    <a:pt x="7789" y="498590"/>
                  </a:lnTo>
                  <a:lnTo>
                    <a:pt x="17295" y="452107"/>
                  </a:lnTo>
                  <a:lnTo>
                    <a:pt x="30339" y="407017"/>
                  </a:lnTo>
                  <a:lnTo>
                    <a:pt x="46767" y="363473"/>
                  </a:lnTo>
                  <a:lnTo>
                    <a:pt x="66426" y="321629"/>
                  </a:lnTo>
                  <a:lnTo>
                    <a:pt x="89163" y="281637"/>
                  </a:lnTo>
                  <a:lnTo>
                    <a:pt x="114824" y="243651"/>
                  </a:lnTo>
                  <a:lnTo>
                    <a:pt x="143256" y="207823"/>
                  </a:lnTo>
                  <a:lnTo>
                    <a:pt x="174307" y="174307"/>
                  </a:lnTo>
                  <a:lnTo>
                    <a:pt x="207823" y="143256"/>
                  </a:lnTo>
                  <a:lnTo>
                    <a:pt x="243651" y="114824"/>
                  </a:lnTo>
                  <a:lnTo>
                    <a:pt x="281637" y="89163"/>
                  </a:lnTo>
                  <a:lnTo>
                    <a:pt x="321629" y="66426"/>
                  </a:lnTo>
                  <a:lnTo>
                    <a:pt x="363474" y="46767"/>
                  </a:lnTo>
                  <a:lnTo>
                    <a:pt x="407017" y="30339"/>
                  </a:lnTo>
                  <a:lnTo>
                    <a:pt x="452107" y="17295"/>
                  </a:lnTo>
                  <a:lnTo>
                    <a:pt x="498590" y="7789"/>
                  </a:lnTo>
                  <a:lnTo>
                    <a:pt x="546312" y="1972"/>
                  </a:lnTo>
                  <a:lnTo>
                    <a:pt x="595122" y="0"/>
                  </a:lnTo>
                  <a:lnTo>
                    <a:pt x="643931" y="1972"/>
                  </a:lnTo>
                  <a:lnTo>
                    <a:pt x="691653" y="7789"/>
                  </a:lnTo>
                  <a:lnTo>
                    <a:pt x="738136" y="17295"/>
                  </a:lnTo>
                  <a:lnTo>
                    <a:pt x="783226" y="30339"/>
                  </a:lnTo>
                  <a:lnTo>
                    <a:pt x="826769" y="46767"/>
                  </a:lnTo>
                  <a:lnTo>
                    <a:pt x="868614" y="66426"/>
                  </a:lnTo>
                  <a:lnTo>
                    <a:pt x="908606" y="89163"/>
                  </a:lnTo>
                  <a:lnTo>
                    <a:pt x="946592" y="114824"/>
                  </a:lnTo>
                  <a:lnTo>
                    <a:pt x="982420" y="143256"/>
                  </a:lnTo>
                  <a:lnTo>
                    <a:pt x="1015936" y="174307"/>
                  </a:lnTo>
                  <a:lnTo>
                    <a:pt x="1046987" y="207823"/>
                  </a:lnTo>
                  <a:lnTo>
                    <a:pt x="1075419" y="243651"/>
                  </a:lnTo>
                  <a:lnTo>
                    <a:pt x="1101080" y="281637"/>
                  </a:lnTo>
                  <a:lnTo>
                    <a:pt x="1123817" y="321629"/>
                  </a:lnTo>
                  <a:lnTo>
                    <a:pt x="1143476" y="363473"/>
                  </a:lnTo>
                  <a:lnTo>
                    <a:pt x="1159904" y="407017"/>
                  </a:lnTo>
                  <a:lnTo>
                    <a:pt x="1172948" y="452107"/>
                  </a:lnTo>
                  <a:lnTo>
                    <a:pt x="1182454" y="498590"/>
                  </a:lnTo>
                  <a:lnTo>
                    <a:pt x="1188271" y="546312"/>
                  </a:lnTo>
                  <a:lnTo>
                    <a:pt x="1190244" y="595121"/>
                  </a:lnTo>
                  <a:lnTo>
                    <a:pt x="1188271" y="643931"/>
                  </a:lnTo>
                  <a:lnTo>
                    <a:pt x="1182454" y="691653"/>
                  </a:lnTo>
                  <a:lnTo>
                    <a:pt x="1172948" y="738136"/>
                  </a:lnTo>
                  <a:lnTo>
                    <a:pt x="1159904" y="783226"/>
                  </a:lnTo>
                  <a:lnTo>
                    <a:pt x="1143476" y="826769"/>
                  </a:lnTo>
                  <a:lnTo>
                    <a:pt x="1123817" y="868614"/>
                  </a:lnTo>
                  <a:lnTo>
                    <a:pt x="1101080" y="908606"/>
                  </a:lnTo>
                  <a:lnTo>
                    <a:pt x="1075419" y="946592"/>
                  </a:lnTo>
                  <a:lnTo>
                    <a:pt x="1046987" y="982420"/>
                  </a:lnTo>
                  <a:lnTo>
                    <a:pt x="1015936" y="1015936"/>
                  </a:lnTo>
                  <a:lnTo>
                    <a:pt x="982420" y="1046987"/>
                  </a:lnTo>
                  <a:lnTo>
                    <a:pt x="946592" y="1075419"/>
                  </a:lnTo>
                  <a:lnTo>
                    <a:pt x="908606" y="1101080"/>
                  </a:lnTo>
                  <a:lnTo>
                    <a:pt x="868614" y="1123817"/>
                  </a:lnTo>
                  <a:lnTo>
                    <a:pt x="826769" y="1143476"/>
                  </a:lnTo>
                  <a:lnTo>
                    <a:pt x="783226" y="1159904"/>
                  </a:lnTo>
                  <a:lnTo>
                    <a:pt x="738136" y="1172948"/>
                  </a:lnTo>
                  <a:lnTo>
                    <a:pt x="691653" y="1182454"/>
                  </a:lnTo>
                  <a:lnTo>
                    <a:pt x="643931" y="1188271"/>
                  </a:lnTo>
                  <a:lnTo>
                    <a:pt x="595122" y="1190243"/>
                  </a:lnTo>
                  <a:lnTo>
                    <a:pt x="546312" y="1188271"/>
                  </a:lnTo>
                  <a:lnTo>
                    <a:pt x="498590" y="1182454"/>
                  </a:lnTo>
                  <a:lnTo>
                    <a:pt x="452107" y="1172948"/>
                  </a:lnTo>
                  <a:lnTo>
                    <a:pt x="407017" y="1159904"/>
                  </a:lnTo>
                  <a:lnTo>
                    <a:pt x="363474" y="1143476"/>
                  </a:lnTo>
                  <a:lnTo>
                    <a:pt x="321629" y="1123817"/>
                  </a:lnTo>
                  <a:lnTo>
                    <a:pt x="281637" y="1101080"/>
                  </a:lnTo>
                  <a:lnTo>
                    <a:pt x="243651" y="1075419"/>
                  </a:lnTo>
                  <a:lnTo>
                    <a:pt x="207823" y="1046987"/>
                  </a:lnTo>
                  <a:lnTo>
                    <a:pt x="174307" y="1015936"/>
                  </a:lnTo>
                  <a:lnTo>
                    <a:pt x="143256" y="982420"/>
                  </a:lnTo>
                  <a:lnTo>
                    <a:pt x="114824" y="946592"/>
                  </a:lnTo>
                  <a:lnTo>
                    <a:pt x="89163" y="908606"/>
                  </a:lnTo>
                  <a:lnTo>
                    <a:pt x="66426" y="868614"/>
                  </a:lnTo>
                  <a:lnTo>
                    <a:pt x="46767" y="826769"/>
                  </a:lnTo>
                  <a:lnTo>
                    <a:pt x="30339" y="783226"/>
                  </a:lnTo>
                  <a:lnTo>
                    <a:pt x="17295" y="738136"/>
                  </a:lnTo>
                  <a:lnTo>
                    <a:pt x="7789" y="691653"/>
                  </a:lnTo>
                  <a:lnTo>
                    <a:pt x="1972" y="643931"/>
                  </a:lnTo>
                  <a:lnTo>
                    <a:pt x="0" y="595121"/>
                  </a:lnTo>
                  <a:close/>
                </a:path>
              </a:pathLst>
            </a:custGeom>
            <a:ln w="9143">
              <a:solidFill>
                <a:srgbClr val="2E6397"/>
              </a:solidFill>
            </a:ln>
          </p:spPr>
          <p:txBody>
            <a:bodyPr wrap="square" lIns="0" tIns="0" rIns="0" bIns="0" rtlCol="0"/>
            <a:lstStyle/>
            <a:p>
              <a:endParaRPr/>
            </a:p>
          </p:txBody>
        </p:sp>
      </p:grpSp>
      <p:sp>
        <p:nvSpPr>
          <p:cNvPr id="45" name="object 45">
            <a:extLst>
              <a:ext uri="{FF2B5EF4-FFF2-40B4-BE49-F238E27FC236}">
                <a16:creationId xmlns:a16="http://schemas.microsoft.com/office/drawing/2014/main" id="{05AA07D7-FF41-E50B-FD68-B3930FCBFBEB}"/>
              </a:ext>
            </a:extLst>
          </p:cNvPr>
          <p:cNvSpPr txBox="1"/>
          <p:nvPr/>
        </p:nvSpPr>
        <p:spPr>
          <a:xfrm>
            <a:off x="5546852" y="5793740"/>
            <a:ext cx="647065" cy="513080"/>
          </a:xfrm>
          <a:prstGeom prst="rect">
            <a:avLst/>
          </a:prstGeom>
        </p:spPr>
        <p:txBody>
          <a:bodyPr vert="horz" wrap="square" lIns="0" tIns="12065" rIns="0" bIns="0" rtlCol="0">
            <a:spAutoFit/>
          </a:bodyPr>
          <a:lstStyle/>
          <a:p>
            <a:pPr marL="40005">
              <a:lnSpc>
                <a:spcPct val="100000"/>
              </a:lnSpc>
              <a:spcBef>
                <a:spcPts val="95"/>
              </a:spcBef>
            </a:pPr>
            <a:r>
              <a:rPr sz="1600" i="1" spc="-5" dirty="0">
                <a:latin typeface="Arial"/>
                <a:cs typeface="Arial"/>
              </a:rPr>
              <a:t>XMPP</a:t>
            </a:r>
            <a:endParaRPr sz="1600">
              <a:latin typeface="Arial"/>
              <a:cs typeface="Arial"/>
            </a:endParaRPr>
          </a:p>
          <a:p>
            <a:pPr marL="12700">
              <a:lnSpc>
                <a:spcPct val="100000"/>
              </a:lnSpc>
              <a:spcBef>
                <a:spcPts val="5"/>
              </a:spcBef>
            </a:pPr>
            <a:r>
              <a:rPr sz="1600" i="1" spc="-5" dirty="0">
                <a:latin typeface="Arial"/>
                <a:cs typeface="Arial"/>
              </a:rPr>
              <a:t>Device</a:t>
            </a:r>
            <a:endParaRPr sz="1600">
              <a:latin typeface="Arial"/>
              <a:cs typeface="Arial"/>
            </a:endParaRPr>
          </a:p>
        </p:txBody>
      </p:sp>
      <p:sp>
        <p:nvSpPr>
          <p:cNvPr id="46" name="object 46">
            <a:extLst>
              <a:ext uri="{FF2B5EF4-FFF2-40B4-BE49-F238E27FC236}">
                <a16:creationId xmlns:a16="http://schemas.microsoft.com/office/drawing/2014/main" id="{CD230605-37A2-065E-CEF4-9DBA11A40FEB}"/>
              </a:ext>
            </a:extLst>
          </p:cNvPr>
          <p:cNvSpPr/>
          <p:nvPr/>
        </p:nvSpPr>
        <p:spPr>
          <a:xfrm>
            <a:off x="2340864" y="2042159"/>
            <a:ext cx="4968240" cy="3416935"/>
          </a:xfrm>
          <a:custGeom>
            <a:avLst/>
            <a:gdLst/>
            <a:ahLst/>
            <a:cxnLst/>
            <a:rect l="l" t="t" r="r" b="b"/>
            <a:pathLst>
              <a:path w="4968240" h="3416935">
                <a:moveTo>
                  <a:pt x="558038" y="2095500"/>
                </a:moveTo>
                <a:lnTo>
                  <a:pt x="545338" y="2089150"/>
                </a:lnTo>
                <a:lnTo>
                  <a:pt x="481838" y="2057400"/>
                </a:lnTo>
                <a:lnTo>
                  <a:pt x="481838" y="2089150"/>
                </a:lnTo>
                <a:lnTo>
                  <a:pt x="76200" y="2089150"/>
                </a:lnTo>
                <a:lnTo>
                  <a:pt x="76200" y="2057400"/>
                </a:lnTo>
                <a:lnTo>
                  <a:pt x="0" y="2095500"/>
                </a:lnTo>
                <a:lnTo>
                  <a:pt x="76200" y="2133600"/>
                </a:lnTo>
                <a:lnTo>
                  <a:pt x="76200" y="2101850"/>
                </a:lnTo>
                <a:lnTo>
                  <a:pt x="481838" y="2101850"/>
                </a:lnTo>
                <a:lnTo>
                  <a:pt x="481838" y="2133600"/>
                </a:lnTo>
                <a:lnTo>
                  <a:pt x="545338" y="2101850"/>
                </a:lnTo>
                <a:lnTo>
                  <a:pt x="558038" y="2095500"/>
                </a:lnTo>
                <a:close/>
              </a:path>
              <a:path w="4968240" h="3416935">
                <a:moveTo>
                  <a:pt x="2105152" y="364490"/>
                </a:moveTo>
                <a:lnTo>
                  <a:pt x="2100237" y="314071"/>
                </a:lnTo>
                <a:lnTo>
                  <a:pt x="2096897" y="279654"/>
                </a:lnTo>
                <a:lnTo>
                  <a:pt x="2069934" y="296583"/>
                </a:lnTo>
                <a:lnTo>
                  <a:pt x="1921903" y="61150"/>
                </a:lnTo>
                <a:lnTo>
                  <a:pt x="1938934" y="50419"/>
                </a:lnTo>
                <a:lnTo>
                  <a:pt x="1948815" y="44196"/>
                </a:lnTo>
                <a:lnTo>
                  <a:pt x="1876044" y="0"/>
                </a:lnTo>
                <a:lnTo>
                  <a:pt x="1884299" y="84836"/>
                </a:lnTo>
                <a:lnTo>
                  <a:pt x="1911223" y="67881"/>
                </a:lnTo>
                <a:lnTo>
                  <a:pt x="2059165" y="303352"/>
                </a:lnTo>
                <a:lnTo>
                  <a:pt x="2032381" y="320167"/>
                </a:lnTo>
                <a:lnTo>
                  <a:pt x="2105152" y="364490"/>
                </a:lnTo>
                <a:close/>
              </a:path>
              <a:path w="4968240" h="3416935">
                <a:moveTo>
                  <a:pt x="3281045" y="3416808"/>
                </a:moveTo>
                <a:lnTo>
                  <a:pt x="3278467" y="3364484"/>
                </a:lnTo>
                <a:lnTo>
                  <a:pt x="3276854" y="3331718"/>
                </a:lnTo>
                <a:lnTo>
                  <a:pt x="3249295" y="3347212"/>
                </a:lnTo>
                <a:lnTo>
                  <a:pt x="3055861" y="3003054"/>
                </a:lnTo>
                <a:lnTo>
                  <a:pt x="3075521" y="2991993"/>
                </a:lnTo>
                <a:lnTo>
                  <a:pt x="3083433" y="2987548"/>
                </a:lnTo>
                <a:lnTo>
                  <a:pt x="3012948" y="2939796"/>
                </a:lnTo>
                <a:lnTo>
                  <a:pt x="3017012" y="3024886"/>
                </a:lnTo>
                <a:lnTo>
                  <a:pt x="3044710" y="3009315"/>
                </a:lnTo>
                <a:lnTo>
                  <a:pt x="3238144" y="3353485"/>
                </a:lnTo>
                <a:lnTo>
                  <a:pt x="3210433" y="3369056"/>
                </a:lnTo>
                <a:lnTo>
                  <a:pt x="3281045" y="3416808"/>
                </a:lnTo>
                <a:close/>
              </a:path>
              <a:path w="4968240" h="3416935">
                <a:moveTo>
                  <a:pt x="4967986" y="2148840"/>
                </a:moveTo>
                <a:lnTo>
                  <a:pt x="4955895" y="2137918"/>
                </a:lnTo>
                <a:lnTo>
                  <a:pt x="4904740" y="2091690"/>
                </a:lnTo>
                <a:lnTo>
                  <a:pt x="4896269" y="2122322"/>
                </a:lnTo>
                <a:lnTo>
                  <a:pt x="4526699" y="2019782"/>
                </a:lnTo>
                <a:lnTo>
                  <a:pt x="4527639" y="2016379"/>
                </a:lnTo>
                <a:lnTo>
                  <a:pt x="4535170" y="1989201"/>
                </a:lnTo>
                <a:lnTo>
                  <a:pt x="4451604" y="2005584"/>
                </a:lnTo>
                <a:lnTo>
                  <a:pt x="4514850" y="2062607"/>
                </a:lnTo>
                <a:lnTo>
                  <a:pt x="4523295" y="2032101"/>
                </a:lnTo>
                <a:lnTo>
                  <a:pt x="4892891" y="2134539"/>
                </a:lnTo>
                <a:lnTo>
                  <a:pt x="4884420" y="2165223"/>
                </a:lnTo>
                <a:lnTo>
                  <a:pt x="4967986" y="2148840"/>
                </a:lnTo>
                <a:close/>
              </a:path>
            </a:pathLst>
          </a:custGeom>
          <a:solidFill>
            <a:srgbClr val="2E6397"/>
          </a:solidFill>
        </p:spPr>
        <p:txBody>
          <a:bodyPr wrap="square" lIns="0" tIns="0" rIns="0" bIns="0" rtlCol="0"/>
          <a:lstStyle/>
          <a:p>
            <a:endParaRPr/>
          </a:p>
        </p:txBody>
      </p:sp>
    </p:spTree>
    <p:extLst>
      <p:ext uri="{BB962C8B-B14F-4D97-AF65-F5344CB8AC3E}">
        <p14:creationId xmlns:p14="http://schemas.microsoft.com/office/powerpoint/2010/main" val="223468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2F4D7-EB7C-E8EF-5E97-3BBB2BF21DE5}"/>
            </a:ext>
          </a:extLst>
        </p:cNvPr>
        <p:cNvGrpSpPr/>
        <p:nvPr/>
      </p:nvGrpSpPr>
      <p:grpSpPr>
        <a:xfrm>
          <a:off x="0" y="0"/>
          <a:ext cx="0" cy="0"/>
          <a:chOff x="0" y="0"/>
          <a:chExt cx="0" cy="0"/>
        </a:xfrm>
      </p:grpSpPr>
      <p:sp>
        <p:nvSpPr>
          <p:cNvPr id="22530" name="Rectangle 2">
            <a:extLst>
              <a:ext uri="{FF2B5EF4-FFF2-40B4-BE49-F238E27FC236}">
                <a16:creationId xmlns:a16="http://schemas.microsoft.com/office/drawing/2014/main" id="{C328204A-51D8-6E04-C83A-5C646C3306BA}"/>
              </a:ext>
            </a:extLst>
          </p:cNvPr>
          <p:cNvSpPr>
            <a:spLocks noGrp="1" noChangeArrowheads="1"/>
          </p:cNvSpPr>
          <p:nvPr>
            <p:ph type="title"/>
          </p:nvPr>
        </p:nvSpPr>
        <p:spPr/>
        <p:txBody>
          <a:bodyPr/>
          <a:lstStyle/>
          <a:p>
            <a:r>
              <a:rPr lang="en-US" altLang="en-US"/>
              <a:t>XMPP Streams</a:t>
            </a:r>
          </a:p>
        </p:txBody>
      </p:sp>
      <p:sp>
        <p:nvSpPr>
          <p:cNvPr id="22531" name="Rectangle 3">
            <a:extLst>
              <a:ext uri="{FF2B5EF4-FFF2-40B4-BE49-F238E27FC236}">
                <a16:creationId xmlns:a16="http://schemas.microsoft.com/office/drawing/2014/main" id="{E463F831-42A7-C441-C9F4-70FB28CA7D24}"/>
              </a:ext>
            </a:extLst>
          </p:cNvPr>
          <p:cNvSpPr>
            <a:spLocks noGrp="1" noChangeArrowheads="1"/>
          </p:cNvSpPr>
          <p:nvPr>
            <p:ph type="body" idx="1"/>
          </p:nvPr>
        </p:nvSpPr>
        <p:spPr/>
        <p:txBody>
          <a:bodyPr>
            <a:normAutofit/>
          </a:bodyPr>
          <a:lstStyle/>
          <a:p>
            <a:r>
              <a:rPr lang="en-US" altLang="en-US"/>
              <a:t>Client connects TCP socket to server</a:t>
            </a:r>
          </a:p>
          <a:p>
            <a:r>
              <a:rPr lang="en-US" altLang="en-US"/>
              <a:t>Client sends stream start tag:</a:t>
            </a:r>
            <a:br>
              <a:rPr lang="en-US" altLang="en-US"/>
            </a:br>
            <a:r>
              <a:rPr lang="en-US" altLang="en-US" sz="1350">
                <a:solidFill>
                  <a:srgbClr val="9194C7"/>
                </a:solidFill>
                <a:latin typeface="Courier" charset="0"/>
              </a:rPr>
              <a:t>&lt;</a:t>
            </a:r>
            <a:r>
              <a:rPr lang="en-US" altLang="en-US" sz="1350">
                <a:solidFill>
                  <a:srgbClr val="3A772C"/>
                </a:solidFill>
                <a:latin typeface="Courier" charset="0"/>
              </a:rPr>
              <a:t>stream:stream </a:t>
            </a:r>
            <a:r>
              <a:rPr lang="en-US" altLang="en-US" sz="1350">
                <a:solidFill>
                  <a:srgbClr val="8A2BE2"/>
                </a:solidFill>
                <a:latin typeface="Courier" charset="0"/>
              </a:rPr>
              <a:t>xmlns</a:t>
            </a:r>
            <a:r>
              <a:rPr lang="en-US" altLang="en-US" sz="1350">
                <a:solidFill>
                  <a:srgbClr val="393D79"/>
                </a:solidFill>
                <a:latin typeface="Courier" charset="0"/>
              </a:rPr>
              <a:t>=</a:t>
            </a:r>
            <a:r>
              <a:rPr lang="en-US" altLang="en-US" sz="1350">
                <a:solidFill>
                  <a:srgbClr val="9194C7"/>
                </a:solidFill>
                <a:latin typeface="Courier" charset="0"/>
              </a:rPr>
              <a:t>'jabber:client'</a:t>
            </a:r>
            <a:br>
              <a:rPr lang="en-US" altLang="en-US" sz="1350">
                <a:solidFill>
                  <a:srgbClr val="9194C7"/>
                </a:solidFill>
                <a:latin typeface="Courier" charset="0"/>
              </a:rPr>
            </a:br>
            <a:r>
              <a:rPr lang="en-US" altLang="en-US" sz="1350">
                <a:solidFill>
                  <a:srgbClr val="9194C7"/>
                </a:solidFill>
                <a:latin typeface="Courier" charset="0"/>
              </a:rPr>
              <a:t>               </a:t>
            </a:r>
            <a:r>
              <a:rPr lang="en-US" altLang="en-US" sz="1350">
                <a:solidFill>
                  <a:srgbClr val="8A2BE2"/>
                </a:solidFill>
                <a:latin typeface="Courier" charset="0"/>
              </a:rPr>
              <a:t>xmlns:stream</a:t>
            </a:r>
            <a:r>
              <a:rPr lang="en-US" altLang="en-US" sz="1350">
                <a:solidFill>
                  <a:srgbClr val="393D79"/>
                </a:solidFill>
                <a:latin typeface="Courier" charset="0"/>
              </a:rPr>
              <a:t>=</a:t>
            </a:r>
            <a:r>
              <a:rPr lang="en-US" altLang="en-US" sz="900">
                <a:solidFill>
                  <a:srgbClr val="9194C7"/>
                </a:solidFill>
                <a:latin typeface="Courier" charset="0"/>
              </a:rPr>
              <a:t>'http://etherx.jabber.org/streams'</a:t>
            </a:r>
            <a:br>
              <a:rPr lang="en-US" altLang="en-US" sz="1350">
                <a:solidFill>
                  <a:srgbClr val="9194C7"/>
                </a:solidFill>
                <a:latin typeface="Courier" charset="0"/>
              </a:rPr>
            </a:br>
            <a:r>
              <a:rPr lang="en-US" altLang="en-US" sz="1350">
                <a:solidFill>
                  <a:srgbClr val="9194C7"/>
                </a:solidFill>
                <a:latin typeface="Courier" charset="0"/>
              </a:rPr>
              <a:t>               </a:t>
            </a:r>
            <a:r>
              <a:rPr lang="en-US" altLang="en-US" sz="1350">
                <a:solidFill>
                  <a:srgbClr val="3A772C"/>
                </a:solidFill>
                <a:latin typeface="Courier" charset="0"/>
              </a:rPr>
              <a:t>to</a:t>
            </a:r>
            <a:r>
              <a:rPr lang="en-US" altLang="en-US" sz="1350">
                <a:solidFill>
                  <a:srgbClr val="393D79"/>
                </a:solidFill>
                <a:latin typeface="Courier" charset="0"/>
              </a:rPr>
              <a:t>=</a:t>
            </a:r>
            <a:r>
              <a:rPr lang="en-US" altLang="en-US" sz="1350">
                <a:solidFill>
                  <a:srgbClr val="9194C7"/>
                </a:solidFill>
                <a:latin typeface="Courier" charset="0"/>
              </a:rPr>
              <a:t>'example.com'</a:t>
            </a:r>
            <a:br>
              <a:rPr lang="en-US" altLang="en-US" sz="1350">
                <a:solidFill>
                  <a:srgbClr val="9194C7"/>
                </a:solidFill>
                <a:latin typeface="Courier" charset="0"/>
              </a:rPr>
            </a:br>
            <a:r>
              <a:rPr lang="en-US" altLang="en-US" sz="1350">
                <a:solidFill>
                  <a:srgbClr val="9194C7"/>
                </a:solidFill>
                <a:latin typeface="Courier" charset="0"/>
              </a:rPr>
              <a:t>               </a:t>
            </a:r>
            <a:r>
              <a:rPr lang="en-US" altLang="en-US" sz="1350">
                <a:solidFill>
                  <a:srgbClr val="3A772C"/>
                </a:solidFill>
                <a:latin typeface="Courier" charset="0"/>
              </a:rPr>
              <a:t>version</a:t>
            </a:r>
            <a:r>
              <a:rPr lang="en-US" altLang="en-US" sz="1350">
                <a:solidFill>
                  <a:srgbClr val="393D79"/>
                </a:solidFill>
                <a:latin typeface="Courier" charset="0"/>
              </a:rPr>
              <a:t>=</a:t>
            </a:r>
            <a:r>
              <a:rPr lang="en-US" altLang="en-US" sz="1350">
                <a:solidFill>
                  <a:srgbClr val="9194C7"/>
                </a:solidFill>
                <a:latin typeface="Courier" charset="0"/>
              </a:rPr>
              <a:t>'1.0'&gt;</a:t>
            </a:r>
          </a:p>
          <a:p>
            <a:r>
              <a:rPr lang="en-US" altLang="en-US"/>
              <a:t>Server sends stream start tag back:</a:t>
            </a:r>
            <a:br>
              <a:rPr lang="en-US" altLang="en-US"/>
            </a:br>
            <a:r>
              <a:rPr lang="en-US" altLang="en-US" sz="1350">
                <a:solidFill>
                  <a:srgbClr val="9194C7"/>
                </a:solidFill>
                <a:latin typeface="Courier" charset="0"/>
              </a:rPr>
              <a:t>&lt;</a:t>
            </a:r>
            <a:r>
              <a:rPr lang="en-US" altLang="en-US" sz="1350">
                <a:solidFill>
                  <a:srgbClr val="3A772C"/>
                </a:solidFill>
                <a:latin typeface="Courier" charset="0"/>
              </a:rPr>
              <a:t>stream:stream </a:t>
            </a:r>
            <a:r>
              <a:rPr lang="en-US" altLang="en-US" sz="1350">
                <a:solidFill>
                  <a:srgbClr val="8A2BE2"/>
                </a:solidFill>
                <a:latin typeface="Courier" charset="0"/>
              </a:rPr>
              <a:t>xmlns</a:t>
            </a:r>
            <a:r>
              <a:rPr lang="en-US" altLang="en-US" sz="1350">
                <a:solidFill>
                  <a:srgbClr val="393D79"/>
                </a:solidFill>
                <a:latin typeface="Courier" charset="0"/>
              </a:rPr>
              <a:t>=</a:t>
            </a:r>
            <a:r>
              <a:rPr lang="en-US" altLang="en-US" sz="1350">
                <a:solidFill>
                  <a:srgbClr val="9194C7"/>
                </a:solidFill>
                <a:latin typeface="Courier" charset="0"/>
              </a:rPr>
              <a:t>'jabber:client'</a:t>
            </a:r>
            <a:br>
              <a:rPr lang="en-US" altLang="en-US" sz="1350">
                <a:solidFill>
                  <a:srgbClr val="9194C7"/>
                </a:solidFill>
                <a:latin typeface="Courier" charset="0"/>
              </a:rPr>
            </a:br>
            <a:r>
              <a:rPr lang="en-US" altLang="en-US" sz="1350">
                <a:solidFill>
                  <a:srgbClr val="9194C7"/>
                </a:solidFill>
                <a:latin typeface="Courier" charset="0"/>
              </a:rPr>
              <a:t>               </a:t>
            </a:r>
            <a:r>
              <a:rPr lang="en-US" altLang="en-US" sz="1350">
                <a:solidFill>
                  <a:srgbClr val="8A2BE2"/>
                </a:solidFill>
                <a:latin typeface="Courier" charset="0"/>
              </a:rPr>
              <a:t>xmlns:</a:t>
            </a:r>
            <a:r>
              <a:rPr lang="en-US" altLang="en-US" sz="900">
                <a:solidFill>
                  <a:srgbClr val="8A2BE2"/>
                </a:solidFill>
                <a:latin typeface="Courier" charset="0"/>
              </a:rPr>
              <a:t>stream</a:t>
            </a:r>
            <a:r>
              <a:rPr lang="en-US" altLang="en-US" sz="900">
                <a:solidFill>
                  <a:srgbClr val="393D79"/>
                </a:solidFill>
                <a:latin typeface="Courier" charset="0"/>
              </a:rPr>
              <a:t>=</a:t>
            </a:r>
            <a:r>
              <a:rPr lang="en-US" altLang="en-US" sz="900">
                <a:solidFill>
                  <a:srgbClr val="9194C7"/>
                </a:solidFill>
                <a:latin typeface="Courier" charset="0"/>
              </a:rPr>
              <a:t>'http://etherx.jabber.org/streams'</a:t>
            </a:r>
            <a:br>
              <a:rPr lang="en-US" altLang="en-US" sz="900">
                <a:solidFill>
                  <a:srgbClr val="9194C7"/>
                </a:solidFill>
                <a:latin typeface="Courier" charset="0"/>
              </a:rPr>
            </a:br>
            <a:r>
              <a:rPr lang="en-US" altLang="en-US" sz="1350">
                <a:solidFill>
                  <a:srgbClr val="9194C7"/>
                </a:solidFill>
                <a:latin typeface="Courier" charset="0"/>
              </a:rPr>
              <a:t>               </a:t>
            </a:r>
            <a:r>
              <a:rPr lang="en-US" altLang="en-US" sz="1350">
                <a:solidFill>
                  <a:srgbClr val="3A772C"/>
                </a:solidFill>
                <a:latin typeface="Courier" charset="0"/>
              </a:rPr>
              <a:t>from</a:t>
            </a:r>
            <a:r>
              <a:rPr lang="en-US" altLang="en-US" sz="1350">
                <a:solidFill>
                  <a:srgbClr val="393D79"/>
                </a:solidFill>
                <a:latin typeface="Courier" charset="0"/>
              </a:rPr>
              <a:t>=</a:t>
            </a:r>
            <a:r>
              <a:rPr lang="en-US" altLang="en-US" sz="1350">
                <a:solidFill>
                  <a:srgbClr val="9194C7"/>
                </a:solidFill>
                <a:latin typeface="Courier" charset="0"/>
              </a:rPr>
              <a:t>'example.com’</a:t>
            </a:r>
            <a:br>
              <a:rPr lang="en-US" altLang="en-US" sz="1350">
                <a:solidFill>
                  <a:srgbClr val="9194C7"/>
                </a:solidFill>
                <a:latin typeface="Courier" charset="0"/>
              </a:rPr>
            </a:br>
            <a:r>
              <a:rPr lang="en-US" altLang="en-US" sz="1350">
                <a:solidFill>
                  <a:srgbClr val="9194C7"/>
                </a:solidFill>
                <a:latin typeface="Courier" charset="0"/>
              </a:rPr>
              <a:t>               </a:t>
            </a:r>
            <a:r>
              <a:rPr lang="en-US" altLang="en-US" sz="1350">
                <a:solidFill>
                  <a:srgbClr val="3A772C"/>
                </a:solidFill>
                <a:latin typeface="Courier" charset="0"/>
              </a:rPr>
              <a:t>id</a:t>
            </a:r>
            <a:r>
              <a:rPr lang="en-US" altLang="en-US" sz="1350">
                <a:solidFill>
                  <a:srgbClr val="393D79"/>
                </a:solidFill>
                <a:latin typeface="Courier" charset="0"/>
              </a:rPr>
              <a:t>=</a:t>
            </a:r>
            <a:r>
              <a:rPr lang="en-US" altLang="en-US" sz="1350">
                <a:solidFill>
                  <a:srgbClr val="9194C7"/>
                </a:solidFill>
                <a:latin typeface="Courier" charset="0"/>
              </a:rPr>
              <a:t>'someid'</a:t>
            </a:r>
            <a:br>
              <a:rPr lang="en-US" altLang="en-US" sz="1350">
                <a:solidFill>
                  <a:srgbClr val="9194C7"/>
                </a:solidFill>
                <a:latin typeface="Courier" charset="0"/>
              </a:rPr>
            </a:br>
            <a:r>
              <a:rPr lang="en-US" altLang="en-US" sz="1350">
                <a:solidFill>
                  <a:srgbClr val="9194C7"/>
                </a:solidFill>
                <a:latin typeface="Courier" charset="0"/>
              </a:rPr>
              <a:t>               </a:t>
            </a:r>
            <a:r>
              <a:rPr lang="en-US" altLang="en-US" sz="1350">
                <a:solidFill>
                  <a:srgbClr val="3A772C"/>
                </a:solidFill>
                <a:latin typeface="Courier" charset="0"/>
              </a:rPr>
              <a:t>version</a:t>
            </a:r>
            <a:r>
              <a:rPr lang="en-US" altLang="en-US" sz="1350">
                <a:solidFill>
                  <a:srgbClr val="393D79"/>
                </a:solidFill>
                <a:latin typeface="Courier" charset="0"/>
              </a:rPr>
              <a:t>=</a:t>
            </a:r>
            <a:r>
              <a:rPr lang="en-US" altLang="en-US" sz="1350">
                <a:solidFill>
                  <a:srgbClr val="9194C7"/>
                </a:solidFill>
                <a:latin typeface="Courier" charset="0"/>
              </a:rPr>
              <a:t>'1.0'&gt;</a:t>
            </a:r>
            <a:endParaRPr lang="en-US" altLang="en-US"/>
          </a:p>
          <a:p>
            <a:r>
              <a:rPr lang="en-US" altLang="en-US"/>
              <a:t>Each child element of stream a “</a:t>
            </a:r>
            <a:r>
              <a:rPr lang="en-US" altLang="en-US" i="1"/>
              <a:t>stanza</a:t>
            </a:r>
            <a:r>
              <a:rPr lang="en-US" altLang="en-US"/>
              <a:t>”</a:t>
            </a:r>
          </a:p>
        </p:txBody>
      </p:sp>
      <p:sp>
        <p:nvSpPr>
          <p:cNvPr id="22532" name="TextBox 3">
            <a:extLst>
              <a:ext uri="{FF2B5EF4-FFF2-40B4-BE49-F238E27FC236}">
                <a16:creationId xmlns:a16="http://schemas.microsoft.com/office/drawing/2014/main" id="{BA0003BB-EF7A-C0E9-76C9-4D1F90A26731}"/>
              </a:ext>
            </a:extLst>
          </p:cNvPr>
          <p:cNvSpPr txBox="1">
            <a:spLocks noChangeArrowheads="1"/>
          </p:cNvSpPr>
          <p:nvPr/>
        </p:nvSpPr>
        <p:spPr bwMode="auto">
          <a:xfrm>
            <a:off x="5932885" y="3314701"/>
            <a:ext cx="17191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a:solidFill>
                  <a:srgbClr val="FF0000"/>
                </a:solidFill>
              </a:rPr>
              <a:t>Note: NOT an element</a:t>
            </a:r>
          </a:p>
        </p:txBody>
      </p:sp>
      <p:sp>
        <p:nvSpPr>
          <p:cNvPr id="22533" name="TextBox 4">
            <a:extLst>
              <a:ext uri="{FF2B5EF4-FFF2-40B4-BE49-F238E27FC236}">
                <a16:creationId xmlns:a16="http://schemas.microsoft.com/office/drawing/2014/main" id="{1B373252-9AF7-168F-2F56-41897BE7CF71}"/>
              </a:ext>
            </a:extLst>
          </p:cNvPr>
          <p:cNvSpPr txBox="1">
            <a:spLocks noChangeArrowheads="1"/>
          </p:cNvSpPr>
          <p:nvPr/>
        </p:nvSpPr>
        <p:spPr bwMode="auto">
          <a:xfrm>
            <a:off x="5941220" y="4601767"/>
            <a:ext cx="17191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a:solidFill>
                  <a:srgbClr val="FF0000"/>
                </a:solidFill>
              </a:rPr>
              <a:t>Note: NOT an element</a:t>
            </a:r>
          </a:p>
        </p:txBody>
      </p:sp>
      <p:cxnSp>
        <p:nvCxnSpPr>
          <p:cNvPr id="9" name="Straight Arrow Connector 8">
            <a:extLst>
              <a:ext uri="{FF2B5EF4-FFF2-40B4-BE49-F238E27FC236}">
                <a16:creationId xmlns:a16="http://schemas.microsoft.com/office/drawing/2014/main" id="{4FEDA8DC-B5F8-6112-B4F3-7223D3CF40A0}"/>
              </a:ext>
            </a:extLst>
          </p:cNvPr>
          <p:cNvCxnSpPr>
            <a:cxnSpLocks noChangeShapeType="1"/>
            <a:stCxn id="22533" idx="1"/>
          </p:cNvCxnSpPr>
          <p:nvPr/>
        </p:nvCxnSpPr>
        <p:spPr bwMode="auto">
          <a:xfrm flipH="1" flipV="1">
            <a:off x="4838702" y="4729163"/>
            <a:ext cx="1102518" cy="11104"/>
          </a:xfrm>
          <a:prstGeom prst="straightConnector1">
            <a:avLst/>
          </a:prstGeom>
          <a:noFill/>
          <a:ln w="25400">
            <a:solidFill>
              <a:srgbClr val="FF0000"/>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3" name="Straight Arrow Connector 12">
            <a:extLst>
              <a:ext uri="{FF2B5EF4-FFF2-40B4-BE49-F238E27FC236}">
                <a16:creationId xmlns:a16="http://schemas.microsoft.com/office/drawing/2014/main" id="{C15EF0BC-3762-DBDB-1317-3047BAE8F571}"/>
              </a:ext>
            </a:extLst>
          </p:cNvPr>
          <p:cNvCxnSpPr>
            <a:cxnSpLocks noChangeShapeType="1"/>
          </p:cNvCxnSpPr>
          <p:nvPr/>
        </p:nvCxnSpPr>
        <p:spPr bwMode="auto">
          <a:xfrm rot="10800000">
            <a:off x="4838701" y="3442097"/>
            <a:ext cx="1102519" cy="0"/>
          </a:xfrm>
          <a:prstGeom prst="straightConnector1">
            <a:avLst/>
          </a:prstGeom>
          <a:noFill/>
          <a:ln w="25400">
            <a:solidFill>
              <a:srgbClr val="FF0000"/>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217798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D2869-2572-551F-D531-7717C593DE86}"/>
            </a:ext>
          </a:extLst>
        </p:cNvPr>
        <p:cNvGrpSpPr/>
        <p:nvPr/>
      </p:nvGrpSpPr>
      <p:grpSpPr>
        <a:xfrm>
          <a:off x="0" y="0"/>
          <a:ext cx="0" cy="0"/>
          <a:chOff x="0" y="0"/>
          <a:chExt cx="0" cy="0"/>
        </a:xfrm>
      </p:grpSpPr>
      <p:sp>
        <p:nvSpPr>
          <p:cNvPr id="23554" name="Rectangle 2">
            <a:extLst>
              <a:ext uri="{FF2B5EF4-FFF2-40B4-BE49-F238E27FC236}">
                <a16:creationId xmlns:a16="http://schemas.microsoft.com/office/drawing/2014/main" id="{B6610F7C-2014-61DA-5824-5E4B15563C3A}"/>
              </a:ext>
            </a:extLst>
          </p:cNvPr>
          <p:cNvSpPr>
            <a:spLocks noGrp="1" noChangeArrowheads="1"/>
          </p:cNvSpPr>
          <p:nvPr>
            <p:ph type="title"/>
          </p:nvPr>
        </p:nvSpPr>
        <p:spPr/>
        <p:txBody>
          <a:bodyPr/>
          <a:lstStyle/>
          <a:p>
            <a:r>
              <a:rPr lang="en-US" altLang="en-US"/>
              <a:t>Stream features</a:t>
            </a:r>
          </a:p>
        </p:txBody>
      </p:sp>
      <p:sp>
        <p:nvSpPr>
          <p:cNvPr id="23555" name="Rectangle 3">
            <a:extLst>
              <a:ext uri="{FF2B5EF4-FFF2-40B4-BE49-F238E27FC236}">
                <a16:creationId xmlns:a16="http://schemas.microsoft.com/office/drawing/2014/main" id="{5FF933FD-4272-441B-F2F6-33E30263FFB0}"/>
              </a:ext>
            </a:extLst>
          </p:cNvPr>
          <p:cNvSpPr>
            <a:spLocks noGrp="1" noChangeArrowheads="1"/>
          </p:cNvSpPr>
          <p:nvPr>
            <p:ph type="body" idx="1"/>
          </p:nvPr>
        </p:nvSpPr>
        <p:spPr/>
        <p:txBody>
          <a:bodyPr/>
          <a:lstStyle/>
          <a:p>
            <a:r>
              <a:rPr lang="en-US" altLang="en-US"/>
              <a:t>After stream start, server sends feature list:</a:t>
            </a:r>
            <a:br>
              <a:rPr lang="en-US" altLang="en-US"/>
            </a:br>
            <a:r>
              <a:rPr lang="en-US" altLang="en-US" sz="1350">
                <a:solidFill>
                  <a:srgbClr val="9194C7"/>
                </a:solidFill>
                <a:latin typeface="Courier" charset="0"/>
              </a:rPr>
              <a:t>&lt;</a:t>
            </a:r>
            <a:r>
              <a:rPr lang="en-US" altLang="en-US" sz="1350">
                <a:solidFill>
                  <a:srgbClr val="3A772C"/>
                </a:solidFill>
                <a:latin typeface="Courier" charset="0"/>
              </a:rPr>
              <a:t>stream:features</a:t>
            </a:r>
            <a:r>
              <a:rPr lang="en-US" altLang="en-US" sz="1350">
                <a:solidFill>
                  <a:srgbClr val="9194C7"/>
                </a:solidFill>
                <a:latin typeface="Courier" charset="0"/>
              </a:rPr>
              <a:t>&gt;</a:t>
            </a:r>
            <a:br>
              <a:rPr lang="en-US" altLang="en-US" sz="1350">
                <a:solidFill>
                  <a:srgbClr val="9194C7"/>
                </a:solidFill>
                <a:latin typeface="Courier" charset="0"/>
              </a:rPr>
            </a:br>
            <a:r>
              <a:rPr lang="en-US" altLang="en-US" sz="1350">
                <a:solidFill>
                  <a:srgbClr val="9194C7"/>
                </a:solidFill>
                <a:latin typeface="Courier" charset="0"/>
              </a:rPr>
              <a:t>  &lt;</a:t>
            </a:r>
            <a:r>
              <a:rPr lang="en-US" altLang="en-US" sz="1350">
                <a:solidFill>
                  <a:srgbClr val="3A772C"/>
                </a:solidFill>
                <a:latin typeface="Courier" charset="0"/>
              </a:rPr>
              <a:t>starttls </a:t>
            </a:r>
            <a:r>
              <a:rPr lang="en-US" altLang="en-US" sz="1350">
                <a:solidFill>
                  <a:srgbClr val="8A2BE2"/>
                </a:solidFill>
                <a:latin typeface="Courier" charset="0"/>
              </a:rPr>
              <a:t>xmlns</a:t>
            </a:r>
            <a:r>
              <a:rPr lang="en-US" altLang="en-US" sz="1350">
                <a:solidFill>
                  <a:srgbClr val="393D79"/>
                </a:solidFill>
                <a:latin typeface="Courier" charset="0"/>
              </a:rPr>
              <a:t>=</a:t>
            </a:r>
            <a:r>
              <a:rPr lang="en-US" altLang="en-US" sz="900">
                <a:solidFill>
                  <a:srgbClr val="9194C7"/>
                </a:solidFill>
                <a:latin typeface="Courier" charset="0"/>
              </a:rPr>
              <a:t>'urn:ietf:params:xml:ns:xmpp-tls'</a:t>
            </a:r>
            <a:r>
              <a:rPr lang="en-US" altLang="en-US" sz="1350">
                <a:solidFill>
                  <a:srgbClr val="9194C7"/>
                </a:solidFill>
                <a:latin typeface="Courier" charset="0"/>
              </a:rPr>
              <a:t>/&gt;</a:t>
            </a:r>
            <a:br>
              <a:rPr lang="en-US" altLang="en-US" sz="1350">
                <a:solidFill>
                  <a:srgbClr val="9194C7"/>
                </a:solidFill>
                <a:latin typeface="Courier" charset="0"/>
              </a:rPr>
            </a:br>
            <a:r>
              <a:rPr lang="en-US" altLang="en-US" sz="1350">
                <a:solidFill>
                  <a:srgbClr val="9194C7"/>
                </a:solidFill>
                <a:latin typeface="Courier" charset="0"/>
              </a:rPr>
              <a:t>  &lt;</a:t>
            </a:r>
            <a:r>
              <a:rPr lang="en-US" altLang="en-US" sz="1350">
                <a:solidFill>
                  <a:srgbClr val="3A772C"/>
                </a:solidFill>
                <a:latin typeface="Courier" charset="0"/>
              </a:rPr>
              <a:t>mechanisms </a:t>
            </a:r>
            <a:r>
              <a:rPr lang="en-US" altLang="en-US" sz="1350">
                <a:solidFill>
                  <a:srgbClr val="8A2BE2"/>
                </a:solidFill>
                <a:latin typeface="Courier" charset="0"/>
              </a:rPr>
              <a:t>xmlns</a:t>
            </a:r>
            <a:r>
              <a:rPr lang="en-US" altLang="en-US" sz="1350">
                <a:solidFill>
                  <a:srgbClr val="393D79"/>
                </a:solidFill>
                <a:latin typeface="Courier" charset="0"/>
              </a:rPr>
              <a:t>=</a:t>
            </a:r>
            <a:r>
              <a:rPr lang="en-US" altLang="en-US" sz="900">
                <a:solidFill>
                  <a:srgbClr val="9194C7"/>
                </a:solidFill>
                <a:latin typeface="Courier" charset="0"/>
              </a:rPr>
              <a:t>'urn:ietf:params:xml:ns:xmpp-sasl'</a:t>
            </a:r>
            <a:r>
              <a:rPr lang="en-US" altLang="en-US" sz="1350">
                <a:solidFill>
                  <a:srgbClr val="9194C7"/>
                </a:solidFill>
                <a:latin typeface="Courier" charset="0"/>
              </a:rPr>
              <a:t>&gt;</a:t>
            </a:r>
            <a:br>
              <a:rPr lang="en-US" altLang="en-US" sz="1350">
                <a:solidFill>
                  <a:srgbClr val="9194C7"/>
                </a:solidFill>
                <a:latin typeface="Courier" charset="0"/>
              </a:rPr>
            </a:br>
            <a:r>
              <a:rPr lang="en-US" altLang="en-US" sz="1350">
                <a:solidFill>
                  <a:srgbClr val="9194C7"/>
                </a:solidFill>
                <a:latin typeface="Courier" charset="0"/>
              </a:rPr>
              <a:t>    &lt;</a:t>
            </a:r>
            <a:r>
              <a:rPr lang="en-US" altLang="en-US" sz="1350">
                <a:solidFill>
                  <a:srgbClr val="3A772C"/>
                </a:solidFill>
                <a:latin typeface="Courier" charset="0"/>
              </a:rPr>
              <a:t>mechanism</a:t>
            </a:r>
            <a:r>
              <a:rPr lang="en-US" altLang="en-US" sz="1350">
                <a:solidFill>
                  <a:srgbClr val="9194C7"/>
                </a:solidFill>
                <a:latin typeface="Courier" charset="0"/>
              </a:rPr>
              <a:t>&gt;DIGEST-MD5&lt;</a:t>
            </a:r>
            <a:r>
              <a:rPr lang="en-US" altLang="en-US" sz="1350">
                <a:solidFill>
                  <a:srgbClr val="3A772C"/>
                </a:solidFill>
                <a:latin typeface="Courier" charset="0"/>
              </a:rPr>
              <a:t>/mechanism</a:t>
            </a:r>
            <a:r>
              <a:rPr lang="en-US" altLang="en-US" sz="1350">
                <a:solidFill>
                  <a:srgbClr val="9194C7"/>
                </a:solidFill>
                <a:latin typeface="Courier" charset="0"/>
              </a:rPr>
              <a:t>&gt;</a:t>
            </a:r>
            <a:br>
              <a:rPr lang="en-US" altLang="en-US" sz="1350">
                <a:solidFill>
                  <a:srgbClr val="9194C7"/>
                </a:solidFill>
                <a:latin typeface="Courier" charset="0"/>
              </a:rPr>
            </a:br>
            <a:r>
              <a:rPr lang="en-US" altLang="en-US" sz="1350">
                <a:solidFill>
                  <a:srgbClr val="9194C7"/>
                </a:solidFill>
                <a:latin typeface="Courier" charset="0"/>
              </a:rPr>
              <a:t>  &lt;</a:t>
            </a:r>
            <a:r>
              <a:rPr lang="en-US" altLang="en-US" sz="1350">
                <a:solidFill>
                  <a:srgbClr val="3A772C"/>
                </a:solidFill>
                <a:latin typeface="Courier" charset="0"/>
              </a:rPr>
              <a:t>/mechanisms</a:t>
            </a:r>
            <a:r>
              <a:rPr lang="en-US" altLang="en-US" sz="1350">
                <a:solidFill>
                  <a:srgbClr val="9194C7"/>
                </a:solidFill>
                <a:latin typeface="Courier" charset="0"/>
              </a:rPr>
              <a:t>&gt;</a:t>
            </a:r>
            <a:br>
              <a:rPr lang="en-US" altLang="en-US" sz="1350">
                <a:solidFill>
                  <a:srgbClr val="9194C7"/>
                </a:solidFill>
                <a:latin typeface="Courier" charset="0"/>
              </a:rPr>
            </a:br>
            <a:r>
              <a:rPr lang="en-US" altLang="en-US" sz="1350">
                <a:solidFill>
                  <a:srgbClr val="9194C7"/>
                </a:solidFill>
                <a:latin typeface="Courier" charset="0"/>
              </a:rPr>
              <a:t>  &lt;</a:t>
            </a:r>
            <a:r>
              <a:rPr lang="en-US" altLang="en-US" sz="1350">
                <a:solidFill>
                  <a:srgbClr val="3A772C"/>
                </a:solidFill>
                <a:latin typeface="Courier" charset="0"/>
              </a:rPr>
              <a:t>compression </a:t>
            </a:r>
            <a:r>
              <a:rPr lang="en-US" altLang="en-US" sz="1350">
                <a:solidFill>
                  <a:srgbClr val="8A2BE2"/>
                </a:solidFill>
                <a:latin typeface="Courier" charset="0"/>
              </a:rPr>
              <a:t>xmlns</a:t>
            </a:r>
            <a:r>
              <a:rPr lang="en-US" altLang="en-US" sz="1350">
                <a:solidFill>
                  <a:srgbClr val="393D79"/>
                </a:solidFill>
                <a:latin typeface="Courier" charset="0"/>
              </a:rPr>
              <a:t>=</a:t>
            </a:r>
            <a:r>
              <a:rPr lang="en-US" altLang="en-US" sz="900">
                <a:solidFill>
                  <a:srgbClr val="9194C7"/>
                </a:solidFill>
                <a:latin typeface="Courier" charset="0"/>
              </a:rPr>
              <a:t>'http://jabber.org/features/compress'</a:t>
            </a:r>
            <a:r>
              <a:rPr lang="en-US" altLang="en-US" sz="1350">
                <a:solidFill>
                  <a:srgbClr val="9194C7"/>
                </a:solidFill>
                <a:latin typeface="Courier" charset="0"/>
              </a:rPr>
              <a:t>&gt;</a:t>
            </a:r>
            <a:br>
              <a:rPr lang="en-US" altLang="en-US" sz="1350">
                <a:solidFill>
                  <a:srgbClr val="9194C7"/>
                </a:solidFill>
                <a:latin typeface="Courier" charset="0"/>
              </a:rPr>
            </a:br>
            <a:r>
              <a:rPr lang="en-US" altLang="en-US" sz="1350">
                <a:solidFill>
                  <a:srgbClr val="9194C7"/>
                </a:solidFill>
                <a:latin typeface="Courier" charset="0"/>
              </a:rPr>
              <a:t>    &lt;</a:t>
            </a:r>
            <a:r>
              <a:rPr lang="en-US" altLang="en-US" sz="1350">
                <a:solidFill>
                  <a:srgbClr val="3A772C"/>
                </a:solidFill>
                <a:latin typeface="Courier" charset="0"/>
              </a:rPr>
              <a:t>method</a:t>
            </a:r>
            <a:r>
              <a:rPr lang="en-US" altLang="en-US" sz="1350">
                <a:solidFill>
                  <a:srgbClr val="9194C7"/>
                </a:solidFill>
                <a:latin typeface="Courier" charset="0"/>
              </a:rPr>
              <a:t>&gt;zlib&lt;</a:t>
            </a:r>
            <a:r>
              <a:rPr lang="en-US" altLang="en-US" sz="1350">
                <a:solidFill>
                  <a:srgbClr val="3A772C"/>
                </a:solidFill>
                <a:latin typeface="Courier" charset="0"/>
              </a:rPr>
              <a:t>/method</a:t>
            </a:r>
            <a:r>
              <a:rPr lang="en-US" altLang="en-US" sz="1350">
                <a:solidFill>
                  <a:srgbClr val="9194C7"/>
                </a:solidFill>
                <a:latin typeface="Courier" charset="0"/>
              </a:rPr>
              <a:t>&gt;</a:t>
            </a:r>
            <a:br>
              <a:rPr lang="en-US" altLang="en-US" sz="1350">
                <a:solidFill>
                  <a:srgbClr val="9194C7"/>
                </a:solidFill>
                <a:latin typeface="Courier" charset="0"/>
              </a:rPr>
            </a:br>
            <a:r>
              <a:rPr lang="en-US" altLang="en-US" sz="1350">
                <a:solidFill>
                  <a:srgbClr val="9194C7"/>
                </a:solidFill>
                <a:latin typeface="Courier" charset="0"/>
              </a:rPr>
              <a:t>  &lt;</a:t>
            </a:r>
            <a:r>
              <a:rPr lang="en-US" altLang="en-US" sz="1350">
                <a:solidFill>
                  <a:srgbClr val="3A772C"/>
                </a:solidFill>
                <a:latin typeface="Courier" charset="0"/>
              </a:rPr>
              <a:t>/compression</a:t>
            </a:r>
            <a:r>
              <a:rPr lang="en-US" altLang="en-US" sz="1350">
                <a:solidFill>
                  <a:srgbClr val="9194C7"/>
                </a:solidFill>
                <a:latin typeface="Courier" charset="0"/>
              </a:rPr>
              <a:t>&gt;</a:t>
            </a:r>
            <a:br>
              <a:rPr lang="en-US" altLang="en-US" sz="1350">
                <a:solidFill>
                  <a:srgbClr val="9194C7"/>
                </a:solidFill>
                <a:latin typeface="Courier" charset="0"/>
              </a:rPr>
            </a:br>
            <a:r>
              <a:rPr lang="en-US" altLang="en-US" sz="1350">
                <a:solidFill>
                  <a:srgbClr val="9194C7"/>
                </a:solidFill>
                <a:latin typeface="Courier" charset="0"/>
              </a:rPr>
              <a:t>&lt;</a:t>
            </a:r>
            <a:r>
              <a:rPr lang="en-US" altLang="en-US" sz="1350">
                <a:solidFill>
                  <a:srgbClr val="3A772C"/>
                </a:solidFill>
                <a:latin typeface="Courier" charset="0"/>
              </a:rPr>
              <a:t>/stream:features</a:t>
            </a:r>
            <a:r>
              <a:rPr lang="en-US" altLang="en-US" sz="1350">
                <a:solidFill>
                  <a:srgbClr val="9194C7"/>
                </a:solidFill>
                <a:latin typeface="Courier" charset="0"/>
              </a:rPr>
              <a:t>&gt;</a:t>
            </a:r>
            <a:endParaRPr lang="en-US" altLang="en-US"/>
          </a:p>
          <a:p>
            <a:endParaRPr lang="en-US" altLang="en-US"/>
          </a:p>
          <a:p>
            <a:r>
              <a:rPr lang="en-US" altLang="en-US"/>
              <a:t>Client can negotiate any of these features</a:t>
            </a:r>
          </a:p>
        </p:txBody>
      </p:sp>
    </p:spTree>
    <p:extLst>
      <p:ext uri="{BB962C8B-B14F-4D97-AF65-F5344CB8AC3E}">
        <p14:creationId xmlns:p14="http://schemas.microsoft.com/office/powerpoint/2010/main" val="2527876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3D64E-93ED-55E8-EC4C-D68F84A0762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239EDA-3105-97C9-8ACB-37AB4982A929}"/>
              </a:ext>
            </a:extLst>
          </p:cNvPr>
          <p:cNvSpPr>
            <a:spLocks noGrp="1"/>
          </p:cNvSpPr>
          <p:nvPr>
            <p:ph idx="1"/>
          </p:nvPr>
        </p:nvSpPr>
        <p:spPr/>
        <p:txBody>
          <a:bodyPr>
            <a:normAutofit fontScale="92500"/>
          </a:bodyPr>
          <a:lstStyle/>
          <a:p>
            <a:r>
              <a:rPr lang="fr-FR" dirty="0" err="1"/>
              <a:t>Roster</a:t>
            </a:r>
            <a:r>
              <a:rPr lang="fr-FR" dirty="0"/>
              <a:t> </a:t>
            </a:r>
            <a:r>
              <a:rPr lang="fr-FR" dirty="0" err="1"/>
              <a:t>is</a:t>
            </a:r>
            <a:r>
              <a:rPr lang="fr-FR" dirty="0"/>
              <a:t> the </a:t>
            </a:r>
            <a:r>
              <a:rPr lang="fr-FR" dirty="0" err="1"/>
              <a:t>name</a:t>
            </a:r>
            <a:r>
              <a:rPr lang="fr-FR" dirty="0"/>
              <a:t> </a:t>
            </a:r>
            <a:r>
              <a:rPr lang="fr-FR" dirty="0" err="1"/>
              <a:t>given</a:t>
            </a:r>
            <a:r>
              <a:rPr lang="fr-FR" dirty="0"/>
              <a:t> to the </a:t>
            </a:r>
            <a:r>
              <a:rPr lang="fr-FR" dirty="0" err="1"/>
              <a:t>list</a:t>
            </a:r>
            <a:r>
              <a:rPr lang="fr-FR" dirty="0"/>
              <a:t> of contacts </a:t>
            </a:r>
            <a:r>
              <a:rPr lang="fr-FR" dirty="0" err="1"/>
              <a:t>which</a:t>
            </a:r>
            <a:r>
              <a:rPr lang="fr-FR" dirty="0"/>
              <a:t> </a:t>
            </a:r>
            <a:r>
              <a:rPr lang="fr-FR" dirty="0" err="1"/>
              <a:t>appears</a:t>
            </a:r>
            <a:r>
              <a:rPr lang="fr-FR" dirty="0"/>
              <a:t> in </a:t>
            </a:r>
            <a:r>
              <a:rPr lang="fr-FR" dirty="0" err="1"/>
              <a:t>one’s</a:t>
            </a:r>
            <a:r>
              <a:rPr lang="fr-FR" dirty="0"/>
              <a:t> chat client. In Google Talk </a:t>
            </a:r>
            <a:r>
              <a:rPr lang="fr-FR" dirty="0" err="1"/>
              <a:t>terms</a:t>
            </a:r>
            <a:r>
              <a:rPr lang="fr-FR" dirty="0"/>
              <a:t>, </a:t>
            </a:r>
            <a:r>
              <a:rPr lang="fr-FR" dirty="0" err="1"/>
              <a:t>it</a:t>
            </a:r>
            <a:r>
              <a:rPr lang="fr-FR" dirty="0"/>
              <a:t> </a:t>
            </a:r>
            <a:r>
              <a:rPr lang="fr-FR" dirty="0" err="1"/>
              <a:t>is</a:t>
            </a:r>
            <a:r>
              <a:rPr lang="fr-FR" dirty="0"/>
              <a:t> the </a:t>
            </a:r>
            <a:r>
              <a:rPr lang="fr-FR" dirty="0" err="1"/>
              <a:t>list</a:t>
            </a:r>
            <a:r>
              <a:rPr lang="fr-FR" dirty="0"/>
              <a:t> of </a:t>
            </a:r>
            <a:r>
              <a:rPr lang="fr-FR" dirty="0" err="1"/>
              <a:t>friends</a:t>
            </a:r>
            <a:r>
              <a:rPr lang="fr-FR" dirty="0"/>
              <a:t> </a:t>
            </a:r>
            <a:r>
              <a:rPr lang="fr-FR" dirty="0" err="1"/>
              <a:t>you</a:t>
            </a:r>
            <a:r>
              <a:rPr lang="fr-FR" dirty="0"/>
              <a:t> </a:t>
            </a:r>
            <a:r>
              <a:rPr lang="fr-FR" dirty="0" err="1"/>
              <a:t>would</a:t>
            </a:r>
            <a:r>
              <a:rPr lang="fr-FR" dirty="0"/>
              <a:t> </a:t>
            </a:r>
            <a:r>
              <a:rPr lang="fr-FR" dirty="0" err="1"/>
              <a:t>see</a:t>
            </a:r>
            <a:r>
              <a:rPr lang="fr-FR" dirty="0"/>
              <a:t> once </a:t>
            </a:r>
            <a:r>
              <a:rPr lang="fr-FR" dirty="0" err="1"/>
              <a:t>you</a:t>
            </a:r>
            <a:r>
              <a:rPr lang="fr-FR" dirty="0"/>
              <a:t> login. The </a:t>
            </a:r>
            <a:r>
              <a:rPr lang="fr-FR" dirty="0" err="1"/>
              <a:t>elements</a:t>
            </a:r>
            <a:r>
              <a:rPr lang="fr-FR" dirty="0"/>
              <a:t> of the </a:t>
            </a:r>
            <a:r>
              <a:rPr lang="fr-FR" dirty="0" err="1"/>
              <a:t>roster</a:t>
            </a:r>
            <a:r>
              <a:rPr lang="fr-FR" dirty="0"/>
              <a:t> are </a:t>
            </a:r>
            <a:r>
              <a:rPr lang="fr-FR" dirty="0" err="1"/>
              <a:t>your</a:t>
            </a:r>
            <a:r>
              <a:rPr lang="fr-FR" dirty="0"/>
              <a:t> contacts. </a:t>
            </a:r>
            <a:r>
              <a:rPr lang="fr-FR" dirty="0" err="1"/>
              <a:t>Each</a:t>
            </a:r>
            <a:r>
              <a:rPr lang="fr-FR" dirty="0"/>
              <a:t> of </a:t>
            </a:r>
            <a:r>
              <a:rPr lang="fr-FR" dirty="0" err="1"/>
              <a:t>these</a:t>
            </a:r>
            <a:r>
              <a:rPr lang="fr-FR" dirty="0"/>
              <a:t> items </a:t>
            </a:r>
            <a:r>
              <a:rPr lang="fr-FR" dirty="0" err="1"/>
              <a:t>is</a:t>
            </a:r>
            <a:r>
              <a:rPr lang="fr-FR" dirty="0"/>
              <a:t> </a:t>
            </a:r>
            <a:r>
              <a:rPr lang="fr-FR" dirty="0" err="1"/>
              <a:t>identified</a:t>
            </a:r>
            <a:r>
              <a:rPr lang="fr-FR" dirty="0"/>
              <a:t> by a unique identifier </a:t>
            </a:r>
            <a:r>
              <a:rPr lang="fr-FR" dirty="0" err="1"/>
              <a:t>called</a:t>
            </a:r>
            <a:r>
              <a:rPr lang="fr-FR" dirty="0"/>
              <a:t> JID (</a:t>
            </a:r>
            <a:r>
              <a:rPr lang="fr-FR" dirty="0" err="1"/>
              <a:t>Jabber</a:t>
            </a:r>
            <a:r>
              <a:rPr lang="fr-FR" dirty="0"/>
              <a:t> Identifier).</a:t>
            </a:r>
          </a:p>
          <a:p>
            <a:r>
              <a:rPr lang="fr-FR" dirty="0" err="1"/>
              <a:t>Rosters</a:t>
            </a:r>
            <a:r>
              <a:rPr lang="fr-FR" dirty="0"/>
              <a:t> are </a:t>
            </a:r>
            <a:r>
              <a:rPr lang="fr-FR" dirty="0" err="1"/>
              <a:t>stored</a:t>
            </a:r>
            <a:r>
              <a:rPr lang="fr-FR" dirty="0"/>
              <a:t> on the server </a:t>
            </a:r>
            <a:r>
              <a:rPr lang="fr-FR" dirty="0" err="1"/>
              <a:t>so</a:t>
            </a:r>
            <a:r>
              <a:rPr lang="fr-FR" dirty="0"/>
              <a:t> </a:t>
            </a:r>
            <a:r>
              <a:rPr lang="fr-FR" dirty="0" err="1"/>
              <a:t>that</a:t>
            </a:r>
            <a:r>
              <a:rPr lang="fr-FR" dirty="0"/>
              <a:t> the XMPP client </a:t>
            </a:r>
            <a:r>
              <a:rPr lang="fr-FR" dirty="0" err="1"/>
              <a:t>may</a:t>
            </a:r>
            <a:r>
              <a:rPr lang="fr-FR" dirty="0"/>
              <a:t> </a:t>
            </a:r>
            <a:r>
              <a:rPr lang="fr-FR" dirty="0" err="1"/>
              <a:t>retrieve</a:t>
            </a:r>
            <a:r>
              <a:rPr lang="fr-FR" dirty="0"/>
              <a:t> the </a:t>
            </a:r>
            <a:r>
              <a:rPr lang="fr-FR" dirty="0" err="1"/>
              <a:t>same</a:t>
            </a:r>
            <a:r>
              <a:rPr lang="fr-FR" dirty="0"/>
              <a:t> </a:t>
            </a:r>
            <a:r>
              <a:rPr lang="fr-FR" dirty="0" err="1"/>
              <a:t>each</a:t>
            </a:r>
            <a:r>
              <a:rPr lang="fr-FR" dirty="0"/>
              <a:t> time the user logs in.</a:t>
            </a:r>
          </a:p>
          <a:p>
            <a:endParaRPr lang="en-US" dirty="0"/>
          </a:p>
        </p:txBody>
      </p:sp>
      <p:sp>
        <p:nvSpPr>
          <p:cNvPr id="3" name="Title 2">
            <a:extLst>
              <a:ext uri="{FF2B5EF4-FFF2-40B4-BE49-F238E27FC236}">
                <a16:creationId xmlns:a16="http://schemas.microsoft.com/office/drawing/2014/main" id="{F93A9614-F492-FE9D-CAF4-B161781D89A5}"/>
              </a:ext>
            </a:extLst>
          </p:cNvPr>
          <p:cNvSpPr>
            <a:spLocks noGrp="1"/>
          </p:cNvSpPr>
          <p:nvPr>
            <p:ph type="title"/>
          </p:nvPr>
        </p:nvSpPr>
        <p:spPr/>
        <p:txBody>
          <a:bodyPr/>
          <a:lstStyle/>
          <a:p>
            <a:r>
              <a:rPr lang="fr-FR" dirty="0" err="1"/>
              <a:t>Roster</a:t>
            </a:r>
            <a:endParaRPr lang="en-US" dirty="0"/>
          </a:p>
        </p:txBody>
      </p:sp>
    </p:spTree>
    <p:extLst>
      <p:ext uri="{BB962C8B-B14F-4D97-AF65-F5344CB8AC3E}">
        <p14:creationId xmlns:p14="http://schemas.microsoft.com/office/powerpoint/2010/main" val="7806105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98F2-D8BE-26F2-7751-244E50A37A2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181023-0B24-E486-7578-11A983D18E9C}"/>
              </a:ext>
            </a:extLst>
          </p:cNvPr>
          <p:cNvSpPr>
            <a:spLocks noGrp="1"/>
          </p:cNvSpPr>
          <p:nvPr>
            <p:ph idx="1"/>
          </p:nvPr>
        </p:nvSpPr>
        <p:spPr/>
        <p:txBody>
          <a:bodyPr/>
          <a:lstStyle/>
          <a:p>
            <a:r>
              <a:rPr lang="fr-FR" dirty="0" err="1"/>
              <a:t>From</a:t>
            </a:r>
            <a:r>
              <a:rPr lang="fr-FR" dirty="0"/>
              <a:t> RFC 6120 4.1 Stream Fundamentals </a:t>
            </a:r>
            <a:r>
              <a:rPr lang="fr-FR" dirty="0" err="1"/>
              <a:t>Definition</a:t>
            </a:r>
            <a:r>
              <a:rPr lang="fr-FR" dirty="0"/>
              <a:t> of XML </a:t>
            </a:r>
            <a:r>
              <a:rPr lang="fr-FR" dirty="0" err="1"/>
              <a:t>Stanza</a:t>
            </a:r>
            <a:r>
              <a:rPr lang="fr-FR" dirty="0"/>
              <a:t>: </a:t>
            </a:r>
          </a:p>
          <a:p>
            <a:r>
              <a:rPr lang="fr-FR" dirty="0"/>
              <a:t>An XML </a:t>
            </a:r>
            <a:r>
              <a:rPr lang="fr-FR" dirty="0" err="1"/>
              <a:t>stanza</a:t>
            </a:r>
            <a:r>
              <a:rPr lang="fr-FR" dirty="0"/>
              <a:t> </a:t>
            </a:r>
            <a:r>
              <a:rPr lang="fr-FR" dirty="0" err="1"/>
              <a:t>is</a:t>
            </a:r>
            <a:r>
              <a:rPr lang="fr-FR" dirty="0"/>
              <a:t> the basic unit of </a:t>
            </a:r>
            <a:r>
              <a:rPr lang="fr-FR" dirty="0" err="1"/>
              <a:t>meaning</a:t>
            </a:r>
            <a:r>
              <a:rPr lang="fr-FR" dirty="0"/>
              <a:t> in XMPP. </a:t>
            </a:r>
          </a:p>
          <a:p>
            <a:r>
              <a:rPr lang="fr-FR" dirty="0"/>
              <a:t>A </a:t>
            </a:r>
            <a:r>
              <a:rPr lang="fr-FR" dirty="0" err="1"/>
              <a:t>stanza</a:t>
            </a:r>
            <a:r>
              <a:rPr lang="fr-FR" dirty="0"/>
              <a:t> </a:t>
            </a:r>
            <a:r>
              <a:rPr lang="fr-FR" dirty="0" err="1"/>
              <a:t>is</a:t>
            </a:r>
            <a:r>
              <a:rPr lang="fr-FR" dirty="0"/>
              <a:t> a first-</a:t>
            </a:r>
            <a:r>
              <a:rPr lang="fr-FR" dirty="0" err="1"/>
              <a:t>level</a:t>
            </a:r>
            <a:r>
              <a:rPr lang="fr-FR" dirty="0"/>
              <a:t> </a:t>
            </a:r>
            <a:r>
              <a:rPr lang="fr-FR" dirty="0" err="1"/>
              <a:t>element</a:t>
            </a:r>
            <a:r>
              <a:rPr lang="fr-FR" dirty="0"/>
              <a:t> (at </a:t>
            </a:r>
            <a:r>
              <a:rPr lang="fr-FR" dirty="0" err="1"/>
              <a:t>depth</a:t>
            </a:r>
            <a:r>
              <a:rPr lang="fr-FR" dirty="0"/>
              <a:t>=1 of the </a:t>
            </a:r>
            <a:r>
              <a:rPr lang="fr-FR" dirty="0" err="1"/>
              <a:t>stream</a:t>
            </a:r>
            <a:r>
              <a:rPr lang="fr-FR" dirty="0"/>
              <a:t>) </a:t>
            </a:r>
            <a:r>
              <a:rPr lang="fr-FR" dirty="0" err="1"/>
              <a:t>whose</a:t>
            </a:r>
            <a:r>
              <a:rPr lang="fr-FR" dirty="0"/>
              <a:t> </a:t>
            </a:r>
            <a:r>
              <a:rPr lang="fr-FR" dirty="0" err="1"/>
              <a:t>element</a:t>
            </a:r>
            <a:r>
              <a:rPr lang="fr-FR" dirty="0"/>
              <a:t> </a:t>
            </a:r>
            <a:r>
              <a:rPr lang="fr-FR" dirty="0" err="1"/>
              <a:t>name</a:t>
            </a:r>
            <a:r>
              <a:rPr lang="fr-FR" dirty="0"/>
              <a:t> </a:t>
            </a:r>
            <a:r>
              <a:rPr lang="fr-FR" dirty="0" err="1"/>
              <a:t>is</a:t>
            </a:r>
            <a:r>
              <a:rPr lang="fr-FR" dirty="0"/>
              <a:t> “message”, “</a:t>
            </a:r>
            <a:r>
              <a:rPr lang="fr-FR" dirty="0" err="1"/>
              <a:t>presence</a:t>
            </a:r>
            <a:r>
              <a:rPr lang="fr-FR" dirty="0"/>
              <a:t>”, or “</a:t>
            </a:r>
            <a:r>
              <a:rPr lang="fr-FR" dirty="0" err="1"/>
              <a:t>iq</a:t>
            </a:r>
            <a:r>
              <a:rPr lang="fr-FR" dirty="0"/>
              <a:t>” and </a:t>
            </a:r>
            <a:r>
              <a:rPr lang="fr-FR" dirty="0" err="1"/>
              <a:t>whose</a:t>
            </a:r>
            <a:r>
              <a:rPr lang="fr-FR" dirty="0"/>
              <a:t> </a:t>
            </a:r>
            <a:r>
              <a:rPr lang="fr-FR" dirty="0" err="1"/>
              <a:t>qualifying</a:t>
            </a:r>
            <a:r>
              <a:rPr lang="fr-FR" dirty="0"/>
              <a:t> </a:t>
            </a:r>
            <a:r>
              <a:rPr lang="fr-FR" dirty="0" err="1"/>
              <a:t>namespace</a:t>
            </a:r>
            <a:r>
              <a:rPr lang="fr-FR" dirty="0"/>
              <a:t> </a:t>
            </a:r>
            <a:r>
              <a:rPr lang="fr-FR" dirty="0" err="1"/>
              <a:t>is</a:t>
            </a:r>
            <a:r>
              <a:rPr lang="fr-FR" dirty="0"/>
              <a:t> ‘</a:t>
            </a:r>
            <a:r>
              <a:rPr lang="fr-FR" dirty="0" err="1"/>
              <a:t>jabber:client</a:t>
            </a:r>
            <a:r>
              <a:rPr lang="fr-FR" dirty="0"/>
              <a:t>’ or ‘</a:t>
            </a:r>
            <a:r>
              <a:rPr lang="fr-FR" dirty="0" err="1"/>
              <a:t>jabbe</a:t>
            </a:r>
            <a:r>
              <a:rPr lang="fr-FR" dirty="0"/>
              <a:t>…</a:t>
            </a:r>
            <a:endParaRPr lang="en-US" dirty="0"/>
          </a:p>
        </p:txBody>
      </p:sp>
      <p:sp>
        <p:nvSpPr>
          <p:cNvPr id="3" name="Title 2">
            <a:extLst>
              <a:ext uri="{FF2B5EF4-FFF2-40B4-BE49-F238E27FC236}">
                <a16:creationId xmlns:a16="http://schemas.microsoft.com/office/drawing/2014/main" id="{CD89D8AC-0C1F-011B-53EC-7469CC12F713}"/>
              </a:ext>
            </a:extLst>
          </p:cNvPr>
          <p:cNvSpPr>
            <a:spLocks noGrp="1"/>
          </p:cNvSpPr>
          <p:nvPr>
            <p:ph type="title"/>
          </p:nvPr>
        </p:nvSpPr>
        <p:spPr/>
        <p:txBody>
          <a:bodyPr/>
          <a:lstStyle/>
          <a:p>
            <a:r>
              <a:rPr lang="en-US" dirty="0"/>
              <a:t>XML Stanzas</a:t>
            </a:r>
          </a:p>
        </p:txBody>
      </p:sp>
    </p:spTree>
    <p:extLst>
      <p:ext uri="{BB962C8B-B14F-4D97-AF65-F5344CB8AC3E}">
        <p14:creationId xmlns:p14="http://schemas.microsoft.com/office/powerpoint/2010/main" val="1470864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idx="4294967295"/>
          </p:nvPr>
        </p:nvSpPr>
        <p:spPr/>
        <p:txBody>
          <a:bodyPr/>
          <a:lstStyle/>
          <a:p>
            <a:r>
              <a:rPr lang="en-GB">
                <a:latin typeface="Verdana" charset="0"/>
                <a:cs typeface="Arial" charset="0"/>
              </a:rPr>
              <a:t>Sensor Data</a:t>
            </a:r>
          </a:p>
        </p:txBody>
      </p:sp>
      <p:sp>
        <p:nvSpPr>
          <p:cNvPr id="9219" name="Content Placeholder 2"/>
          <p:cNvSpPr>
            <a:spLocks noGrp="1"/>
          </p:cNvSpPr>
          <p:nvPr>
            <p:ph idx="4294967295"/>
          </p:nvPr>
        </p:nvSpPr>
        <p:spPr>
          <a:xfrm>
            <a:off x="634942" y="1417637"/>
            <a:ext cx="7717678" cy="4113883"/>
          </a:xfrm>
        </p:spPr>
        <p:txBody>
          <a:bodyPr>
            <a:normAutofit/>
          </a:bodyPr>
          <a:lstStyle/>
          <a:p>
            <a:r>
              <a:rPr lang="en-GB" dirty="0">
                <a:latin typeface="Verdana" charset="0"/>
                <a:cs typeface="Arial" charset="0"/>
              </a:rPr>
              <a:t>RAW Data: 15, C, 08:15, 51.243057, -0.589444</a:t>
            </a:r>
          </a:p>
          <a:p>
            <a:r>
              <a:rPr lang="en-GB" dirty="0">
                <a:latin typeface="Verdana" charset="0"/>
                <a:cs typeface="Arial" charset="0"/>
              </a:rPr>
              <a:t>Formatting:</a:t>
            </a:r>
          </a:p>
          <a:p>
            <a:pPr lvl="1"/>
            <a:r>
              <a:rPr lang="en-GB" dirty="0">
                <a:latin typeface="Verdana" charset="0"/>
                <a:cs typeface="Arial" charset="0"/>
              </a:rPr>
              <a:t>XML FORMAT</a:t>
            </a:r>
          </a:p>
          <a:p>
            <a:pPr lvl="1"/>
            <a:r>
              <a:rPr lang="en-GB" dirty="0">
                <a:latin typeface="Verdana" charset="0"/>
                <a:cs typeface="Arial" charset="0"/>
              </a:rPr>
              <a:t>JSON</a:t>
            </a:r>
          </a:p>
          <a:p>
            <a:pPr lvl="1"/>
            <a:r>
              <a:rPr lang="en-GB" dirty="0">
                <a:latin typeface="Verdana" charset="0"/>
                <a:cs typeface="Arial" charset="0"/>
              </a:rPr>
              <a:t>RDF</a:t>
            </a:r>
          </a:p>
        </p:txBody>
      </p:sp>
      <p:sp>
        <p:nvSpPr>
          <p:cNvPr id="9220"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2A38AD24-A585-B843-8C4D-17E2DD71AB7A}" type="slidenum">
              <a:rPr lang="en-GB">
                <a:solidFill>
                  <a:srgbClr val="000000"/>
                </a:solidFill>
                <a:latin typeface="Verdana" charset="0"/>
                <a:ea typeface="MS PGothic" charset="0"/>
                <a:cs typeface="MS PGothic" charset="0"/>
              </a:rPr>
              <a:pPr eaLnBrk="1" hangingPunct="1"/>
              <a:t>4</a:t>
            </a:fld>
            <a:endParaRPr lang="en-GB">
              <a:solidFill>
                <a:srgbClr val="000000"/>
              </a:solidFill>
              <a:latin typeface="Verdana" charset="0"/>
              <a:ea typeface="MS PGothic" charset="0"/>
              <a:cs typeface="MS PGothic" charset="0"/>
            </a:endParaRPr>
          </a:p>
        </p:txBody>
      </p:sp>
    </p:spTree>
    <p:extLst>
      <p:ext uri="{BB962C8B-B14F-4D97-AF65-F5344CB8AC3E}">
        <p14:creationId xmlns:p14="http://schemas.microsoft.com/office/powerpoint/2010/main" val="3655369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4C424-5190-9E27-A80B-A7724E6C3623}"/>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9A937381-E821-EE62-F1A8-50795D05911C}"/>
              </a:ext>
            </a:extLst>
          </p:cNvPr>
          <p:cNvSpPr>
            <a:spLocks noGrp="1" noChangeArrowheads="1"/>
          </p:cNvSpPr>
          <p:nvPr>
            <p:ph type="title"/>
          </p:nvPr>
        </p:nvSpPr>
        <p:spPr/>
        <p:txBody>
          <a:bodyPr/>
          <a:lstStyle/>
          <a:p>
            <a:r>
              <a:rPr lang="en-US" altLang="en-US"/>
              <a:t>Stanzas</a:t>
            </a:r>
          </a:p>
        </p:txBody>
      </p:sp>
      <p:sp>
        <p:nvSpPr>
          <p:cNvPr id="25603" name="Rectangle 3">
            <a:extLst>
              <a:ext uri="{FF2B5EF4-FFF2-40B4-BE49-F238E27FC236}">
                <a16:creationId xmlns:a16="http://schemas.microsoft.com/office/drawing/2014/main" id="{CF6789E5-562C-ED86-908F-7EBDCAE2490F}"/>
              </a:ext>
            </a:extLst>
          </p:cNvPr>
          <p:cNvSpPr>
            <a:spLocks noGrp="1" noChangeArrowheads="1"/>
          </p:cNvSpPr>
          <p:nvPr>
            <p:ph type="body" idx="1"/>
          </p:nvPr>
        </p:nvSpPr>
        <p:spPr/>
        <p:txBody>
          <a:bodyPr>
            <a:normAutofit fontScale="92500" lnSpcReduction="20000"/>
          </a:bodyPr>
          <a:lstStyle/>
          <a:p>
            <a:r>
              <a:rPr lang="en-US" altLang="en-US"/>
              <a:t>All have </a:t>
            </a:r>
            <a:r>
              <a:rPr lang="en-US" altLang="en-US">
                <a:solidFill>
                  <a:srgbClr val="3A772C"/>
                </a:solidFill>
                <a:latin typeface="Courier" charset="0"/>
              </a:rPr>
              <a:t>to</a:t>
            </a:r>
            <a:r>
              <a:rPr lang="en-US" altLang="en-US">
                <a:solidFill>
                  <a:srgbClr val="393D79"/>
                </a:solidFill>
                <a:latin typeface="Courier" charset="0"/>
              </a:rPr>
              <a:t>=</a:t>
            </a:r>
            <a:r>
              <a:rPr lang="en-US" altLang="en-US">
                <a:solidFill>
                  <a:srgbClr val="9194C7"/>
                </a:solidFill>
                <a:latin typeface="Courier" charset="0"/>
              </a:rPr>
              <a:t>'JID'</a:t>
            </a:r>
            <a:r>
              <a:rPr lang="en-US" altLang="en-US"/>
              <a:t> and </a:t>
            </a:r>
            <a:r>
              <a:rPr lang="en-US" altLang="en-US">
                <a:solidFill>
                  <a:srgbClr val="3A772C"/>
                </a:solidFill>
                <a:latin typeface="Courier" charset="0"/>
              </a:rPr>
              <a:t>from</a:t>
            </a:r>
            <a:r>
              <a:rPr lang="en-US" altLang="en-US">
                <a:solidFill>
                  <a:srgbClr val="393D79"/>
                </a:solidFill>
                <a:latin typeface="Courier" charset="0"/>
              </a:rPr>
              <a:t>=</a:t>
            </a:r>
            <a:r>
              <a:rPr lang="en-US" altLang="en-US">
                <a:solidFill>
                  <a:srgbClr val="9194C7"/>
                </a:solidFill>
                <a:latin typeface="Courier" charset="0"/>
              </a:rPr>
              <a:t>'JID'</a:t>
            </a:r>
            <a:r>
              <a:rPr lang="en-US" altLang="en-US"/>
              <a:t> addresses</a:t>
            </a:r>
          </a:p>
          <a:p>
            <a:pPr lvl="1"/>
            <a:r>
              <a:rPr lang="en-US" altLang="en-US"/>
              <a:t>To gives destination</a:t>
            </a:r>
          </a:p>
          <a:p>
            <a:pPr lvl="1"/>
            <a:r>
              <a:rPr lang="en-US" altLang="en-US"/>
              <a:t>From added by local server</a:t>
            </a:r>
          </a:p>
          <a:p>
            <a:r>
              <a:rPr lang="en-US" altLang="en-US"/>
              <a:t>Each stanza routed separately</a:t>
            </a:r>
          </a:p>
          <a:p>
            <a:r>
              <a:rPr lang="en-US" altLang="en-US"/>
              <a:t>All contents of stanza passed along</a:t>
            </a:r>
          </a:p>
          <a:p>
            <a:r>
              <a:rPr lang="en-US" altLang="en-US"/>
              <a:t>Extend with any XML from your namespace</a:t>
            </a:r>
          </a:p>
          <a:p>
            <a:r>
              <a:rPr lang="en-US" altLang="en-US"/>
              <a:t>Different types for delivery semantics</a:t>
            </a:r>
          </a:p>
          <a:p>
            <a:pPr lvl="1">
              <a:buFontTx/>
              <a:buNone/>
            </a:pPr>
            <a:r>
              <a:rPr lang="en-US" altLang="en-US" sz="1350">
                <a:solidFill>
                  <a:srgbClr val="9194C7"/>
                </a:solidFill>
                <a:latin typeface="Courier" charset="0"/>
              </a:rPr>
              <a:t>&lt;</a:t>
            </a:r>
            <a:r>
              <a:rPr lang="en-US" altLang="en-US" sz="1350">
                <a:solidFill>
                  <a:srgbClr val="FF0000"/>
                </a:solidFill>
                <a:latin typeface="Courier" charset="0"/>
              </a:rPr>
              <a:t>message</a:t>
            </a:r>
            <a:r>
              <a:rPr lang="en-US" altLang="en-US" sz="1350">
                <a:solidFill>
                  <a:srgbClr val="3A772C"/>
                </a:solidFill>
                <a:latin typeface="Courier" charset="0"/>
              </a:rPr>
              <a:t>/</a:t>
            </a:r>
            <a:r>
              <a:rPr lang="en-US" altLang="en-US" sz="1350">
                <a:solidFill>
                  <a:srgbClr val="9194C7"/>
                </a:solidFill>
                <a:latin typeface="Courier" charset="0"/>
              </a:rPr>
              <a:t>&gt;</a:t>
            </a:r>
            <a:r>
              <a:rPr lang="en-US" altLang="en-US"/>
              <a:t>: one direction, one recipient</a:t>
            </a:r>
            <a:r>
              <a:rPr lang="en-US" altLang="en-US" sz="1350">
                <a:solidFill>
                  <a:srgbClr val="9194C7"/>
                </a:solidFill>
                <a:latin typeface="Courier" charset="0"/>
              </a:rPr>
              <a:t> </a:t>
            </a:r>
          </a:p>
          <a:p>
            <a:pPr lvl="1">
              <a:buFontTx/>
              <a:buNone/>
            </a:pPr>
            <a:r>
              <a:rPr lang="en-US" altLang="en-US">
                <a:solidFill>
                  <a:srgbClr val="9194C7"/>
                </a:solidFill>
                <a:latin typeface="Courier" charset="0"/>
              </a:rPr>
              <a:t>&lt;</a:t>
            </a:r>
            <a:r>
              <a:rPr lang="en-US" altLang="en-US">
                <a:solidFill>
                  <a:srgbClr val="FF0000"/>
                </a:solidFill>
                <a:latin typeface="Courier" charset="0"/>
              </a:rPr>
              <a:t>presence</a:t>
            </a:r>
            <a:r>
              <a:rPr lang="en-US" altLang="en-US">
                <a:solidFill>
                  <a:srgbClr val="3A772C"/>
                </a:solidFill>
                <a:latin typeface="Courier" charset="0"/>
              </a:rPr>
              <a:t>/</a:t>
            </a:r>
            <a:r>
              <a:rPr lang="en-US" altLang="en-US">
                <a:solidFill>
                  <a:srgbClr val="9194C7"/>
                </a:solidFill>
                <a:latin typeface="Courier" charset="0"/>
              </a:rPr>
              <a:t>&gt;</a:t>
            </a:r>
            <a:r>
              <a:rPr lang="en-US" altLang="en-US"/>
              <a:t>: one direction, publish to many</a:t>
            </a:r>
            <a:endParaRPr lang="en-US" altLang="en-US">
              <a:solidFill>
                <a:srgbClr val="9194C7"/>
              </a:solidFill>
              <a:latin typeface="Courier" charset="0"/>
            </a:endParaRPr>
          </a:p>
          <a:p>
            <a:pPr lvl="1">
              <a:buFontTx/>
              <a:buNone/>
            </a:pPr>
            <a:r>
              <a:rPr lang="en-US" altLang="en-US">
                <a:solidFill>
                  <a:srgbClr val="9194C7"/>
                </a:solidFill>
                <a:latin typeface="Courier" charset="0"/>
              </a:rPr>
              <a:t>&lt;</a:t>
            </a:r>
            <a:r>
              <a:rPr lang="en-US" altLang="en-US">
                <a:solidFill>
                  <a:srgbClr val="FF0000"/>
                </a:solidFill>
                <a:latin typeface="Courier" charset="0"/>
              </a:rPr>
              <a:t>iq</a:t>
            </a:r>
            <a:r>
              <a:rPr lang="en-US" altLang="en-US">
                <a:solidFill>
                  <a:srgbClr val="3A772C"/>
                </a:solidFill>
                <a:latin typeface="Courier" charset="0"/>
              </a:rPr>
              <a:t>/</a:t>
            </a:r>
            <a:r>
              <a:rPr lang="en-US" altLang="en-US">
                <a:solidFill>
                  <a:srgbClr val="9194C7"/>
                </a:solidFill>
                <a:latin typeface="Courier" charset="0"/>
              </a:rPr>
              <a:t>&gt;</a:t>
            </a:r>
            <a:r>
              <a:rPr lang="en-US" altLang="en-US"/>
              <a:t>: "info/query", request/response</a:t>
            </a:r>
          </a:p>
        </p:txBody>
      </p:sp>
    </p:spTree>
    <p:extLst>
      <p:ext uri="{BB962C8B-B14F-4D97-AF65-F5344CB8AC3E}">
        <p14:creationId xmlns:p14="http://schemas.microsoft.com/office/powerpoint/2010/main" val="15047882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2DA62-4FBD-5357-141F-B9D0DB86378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EC724-63CA-53FE-A302-7C193AD10EE1}"/>
              </a:ext>
            </a:extLst>
          </p:cNvPr>
          <p:cNvSpPr>
            <a:spLocks noGrp="1"/>
          </p:cNvSpPr>
          <p:nvPr>
            <p:ph idx="1"/>
          </p:nvPr>
        </p:nvSpPr>
        <p:spPr/>
        <p:txBody>
          <a:bodyPr/>
          <a:lstStyle/>
          <a:p>
            <a:r>
              <a:rPr lang="fr-FR" dirty="0"/>
              <a:t>This </a:t>
            </a:r>
            <a:r>
              <a:rPr lang="fr-FR" dirty="0" err="1"/>
              <a:t>is</a:t>
            </a:r>
            <a:r>
              <a:rPr lang="fr-FR" dirty="0"/>
              <a:t> one of the </a:t>
            </a:r>
            <a:r>
              <a:rPr lang="fr-FR" dirty="0" err="1"/>
              <a:t>three</a:t>
            </a:r>
            <a:r>
              <a:rPr lang="fr-FR" dirty="0"/>
              <a:t> </a:t>
            </a:r>
            <a:r>
              <a:rPr lang="fr-FR" dirty="0" err="1"/>
              <a:t>fundamental</a:t>
            </a:r>
            <a:r>
              <a:rPr lang="fr-FR" dirty="0"/>
              <a:t> </a:t>
            </a:r>
            <a:r>
              <a:rPr lang="fr-FR" dirty="0" err="1"/>
              <a:t>Stanzas</a:t>
            </a:r>
            <a:r>
              <a:rPr lang="fr-FR" dirty="0"/>
              <a:t> in XMPP. </a:t>
            </a:r>
          </a:p>
          <a:p>
            <a:r>
              <a:rPr lang="fr-FR" dirty="0"/>
              <a:t>a Message </a:t>
            </a:r>
            <a:r>
              <a:rPr lang="fr-FR" dirty="0" err="1"/>
              <a:t>Stanza</a:t>
            </a:r>
            <a:r>
              <a:rPr lang="fr-FR" dirty="0"/>
              <a:t> </a:t>
            </a:r>
            <a:r>
              <a:rPr lang="fr-FR" dirty="0" err="1"/>
              <a:t>is</a:t>
            </a:r>
            <a:r>
              <a:rPr lang="fr-FR" dirty="0"/>
              <a:t> </a:t>
            </a:r>
            <a:r>
              <a:rPr lang="fr-FR" dirty="0" err="1"/>
              <a:t>used</a:t>
            </a:r>
            <a:r>
              <a:rPr lang="fr-FR" dirty="0"/>
              <a:t> for </a:t>
            </a:r>
            <a:r>
              <a:rPr lang="fr-FR" dirty="0" err="1"/>
              <a:t>sending</a:t>
            </a:r>
            <a:r>
              <a:rPr lang="fr-FR" dirty="0"/>
              <a:t> (Instant Messages).</a:t>
            </a:r>
            <a:endParaRPr lang="en-US" dirty="0"/>
          </a:p>
        </p:txBody>
      </p:sp>
      <p:sp>
        <p:nvSpPr>
          <p:cNvPr id="3" name="Title 2">
            <a:extLst>
              <a:ext uri="{FF2B5EF4-FFF2-40B4-BE49-F238E27FC236}">
                <a16:creationId xmlns:a16="http://schemas.microsoft.com/office/drawing/2014/main" id="{D4662ECF-0927-7852-6F86-582EEADC650C}"/>
              </a:ext>
            </a:extLst>
          </p:cNvPr>
          <p:cNvSpPr>
            <a:spLocks noGrp="1"/>
          </p:cNvSpPr>
          <p:nvPr>
            <p:ph type="title"/>
          </p:nvPr>
        </p:nvSpPr>
        <p:spPr/>
        <p:txBody>
          <a:bodyPr/>
          <a:lstStyle/>
          <a:p>
            <a:r>
              <a:rPr lang="en-US" dirty="0"/>
              <a:t>Message</a:t>
            </a:r>
          </a:p>
        </p:txBody>
      </p:sp>
    </p:spTree>
    <p:extLst>
      <p:ext uri="{BB962C8B-B14F-4D97-AF65-F5344CB8AC3E}">
        <p14:creationId xmlns:p14="http://schemas.microsoft.com/office/powerpoint/2010/main" val="1105878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D4B17-A187-F227-F507-A7AEFBA4D3CB}"/>
            </a:ext>
          </a:extLst>
        </p:cNvPr>
        <p:cNvGrpSpPr/>
        <p:nvPr/>
      </p:nvGrpSpPr>
      <p:grpSpPr>
        <a:xfrm>
          <a:off x="0" y="0"/>
          <a:ext cx="0" cy="0"/>
          <a:chOff x="0" y="0"/>
          <a:chExt cx="0" cy="0"/>
        </a:xfrm>
      </p:grpSpPr>
      <p:sp>
        <p:nvSpPr>
          <p:cNvPr id="26626" name="Rectangle 2">
            <a:extLst>
              <a:ext uri="{FF2B5EF4-FFF2-40B4-BE49-F238E27FC236}">
                <a16:creationId xmlns:a16="http://schemas.microsoft.com/office/drawing/2014/main" id="{1C3D3B4D-7131-108E-6F98-534490ED18CD}"/>
              </a:ext>
            </a:extLst>
          </p:cNvPr>
          <p:cNvSpPr>
            <a:spLocks noGrp="1" noChangeArrowheads="1"/>
          </p:cNvSpPr>
          <p:nvPr>
            <p:ph type="title"/>
          </p:nvPr>
        </p:nvSpPr>
        <p:spPr/>
        <p:txBody>
          <a:bodyPr/>
          <a:lstStyle/>
          <a:p>
            <a:r>
              <a:rPr lang="en-US" altLang="en-US"/>
              <a:t>Message</a:t>
            </a:r>
          </a:p>
        </p:txBody>
      </p:sp>
      <p:sp>
        <p:nvSpPr>
          <p:cNvPr id="26627" name="Rectangle 3">
            <a:extLst>
              <a:ext uri="{FF2B5EF4-FFF2-40B4-BE49-F238E27FC236}">
                <a16:creationId xmlns:a16="http://schemas.microsoft.com/office/drawing/2014/main" id="{2E91B7F4-A121-8EC4-67AB-22B415C5818B}"/>
              </a:ext>
            </a:extLst>
          </p:cNvPr>
          <p:cNvSpPr>
            <a:spLocks noGrp="1" noChangeArrowheads="1"/>
          </p:cNvSpPr>
          <p:nvPr>
            <p:ph type="body" idx="1"/>
          </p:nvPr>
        </p:nvSpPr>
        <p:spPr/>
        <p:txBody>
          <a:bodyPr/>
          <a:lstStyle/>
          <a:p>
            <a:r>
              <a:rPr lang="en-US" altLang="en-US"/>
              <a:t>Example:</a:t>
            </a:r>
            <a:br>
              <a:rPr lang="en-US" altLang="en-US"/>
            </a:br>
            <a:r>
              <a:rPr lang="en-US" altLang="en-US" sz="1350">
                <a:solidFill>
                  <a:srgbClr val="9194C7"/>
                </a:solidFill>
                <a:latin typeface="Courier" charset="0"/>
              </a:rPr>
              <a:t>&lt;</a:t>
            </a:r>
            <a:r>
              <a:rPr lang="en-US" altLang="en-US" sz="1350">
                <a:solidFill>
                  <a:srgbClr val="FF0000"/>
                </a:solidFill>
                <a:latin typeface="Courier" charset="0"/>
              </a:rPr>
              <a:t>message </a:t>
            </a:r>
            <a:r>
              <a:rPr lang="en-US" altLang="en-US" sz="1350">
                <a:solidFill>
                  <a:srgbClr val="8A2BE2"/>
                </a:solidFill>
                <a:latin typeface="Courier" charset="0"/>
              </a:rPr>
              <a:t>xml:lang</a:t>
            </a:r>
            <a:r>
              <a:rPr lang="en-US" altLang="en-US" sz="1350">
                <a:solidFill>
                  <a:srgbClr val="393D79"/>
                </a:solidFill>
                <a:latin typeface="Courier" charset="0"/>
              </a:rPr>
              <a:t>=</a:t>
            </a:r>
            <a:r>
              <a:rPr lang="en-US" altLang="en-US" sz="1350">
                <a:solidFill>
                  <a:srgbClr val="9194C7"/>
                </a:solidFill>
                <a:latin typeface="Courier" charset="0"/>
              </a:rPr>
              <a:t>'en'</a:t>
            </a:r>
            <a:br>
              <a:rPr lang="en-US" altLang="en-US" sz="1350">
                <a:solidFill>
                  <a:srgbClr val="9194C7"/>
                </a:solidFill>
                <a:latin typeface="Courier" charset="0"/>
              </a:rPr>
            </a:br>
            <a:r>
              <a:rPr lang="en-US" altLang="en-US" sz="1350">
                <a:solidFill>
                  <a:srgbClr val="9194C7"/>
                </a:solidFill>
                <a:latin typeface="Courier" charset="0"/>
              </a:rPr>
              <a:t>         </a:t>
            </a:r>
            <a:r>
              <a:rPr lang="en-US" altLang="en-US" sz="1350">
                <a:solidFill>
                  <a:srgbClr val="3A772C"/>
                </a:solidFill>
                <a:latin typeface="Courier" charset="0"/>
              </a:rPr>
              <a:t>to</a:t>
            </a:r>
            <a:r>
              <a:rPr lang="en-US" altLang="en-US" sz="1350">
                <a:solidFill>
                  <a:srgbClr val="393D79"/>
                </a:solidFill>
                <a:latin typeface="Courier" charset="0"/>
              </a:rPr>
              <a:t>=</a:t>
            </a:r>
            <a:r>
              <a:rPr lang="en-US" altLang="en-US" sz="1350">
                <a:solidFill>
                  <a:srgbClr val="9194C7"/>
                </a:solidFill>
                <a:latin typeface="Courier" charset="0"/>
              </a:rPr>
              <a:t>'romeo@example.net'</a:t>
            </a:r>
            <a:br>
              <a:rPr lang="en-US" altLang="en-US" sz="1350">
                <a:solidFill>
                  <a:srgbClr val="9194C7"/>
                </a:solidFill>
                <a:latin typeface="Courier" charset="0"/>
              </a:rPr>
            </a:br>
            <a:r>
              <a:rPr lang="en-US" altLang="en-US" sz="1350">
                <a:solidFill>
                  <a:srgbClr val="9194C7"/>
                </a:solidFill>
                <a:latin typeface="Courier" charset="0"/>
              </a:rPr>
              <a:t>         </a:t>
            </a:r>
            <a:r>
              <a:rPr lang="en-US" altLang="en-US" sz="1350">
                <a:solidFill>
                  <a:srgbClr val="3A772C"/>
                </a:solidFill>
                <a:latin typeface="Courier" charset="0"/>
              </a:rPr>
              <a:t>from</a:t>
            </a:r>
            <a:r>
              <a:rPr lang="en-US" altLang="en-US" sz="1350">
                <a:solidFill>
                  <a:srgbClr val="393D79"/>
                </a:solidFill>
                <a:latin typeface="Courier" charset="0"/>
              </a:rPr>
              <a:t>=</a:t>
            </a:r>
            <a:r>
              <a:rPr lang="en-US" altLang="en-US" sz="1350">
                <a:solidFill>
                  <a:srgbClr val="9194C7"/>
                </a:solidFill>
                <a:latin typeface="Courier" charset="0"/>
              </a:rPr>
              <a:t>'juliet@example.com/balcony'</a:t>
            </a:r>
            <a:br>
              <a:rPr lang="en-US" altLang="en-US" sz="1350">
                <a:solidFill>
                  <a:srgbClr val="9194C7"/>
                </a:solidFill>
                <a:latin typeface="Courier" charset="0"/>
              </a:rPr>
            </a:br>
            <a:r>
              <a:rPr lang="en-US" altLang="en-US" sz="1350">
                <a:solidFill>
                  <a:srgbClr val="9194C7"/>
                </a:solidFill>
                <a:latin typeface="Courier" charset="0"/>
              </a:rPr>
              <a:t>         </a:t>
            </a:r>
            <a:r>
              <a:rPr lang="en-US" altLang="en-US" sz="1350">
                <a:solidFill>
                  <a:srgbClr val="3A772C"/>
                </a:solidFill>
                <a:latin typeface="Courier" charset="0"/>
              </a:rPr>
              <a:t>type</a:t>
            </a:r>
            <a:r>
              <a:rPr lang="en-US" altLang="en-US" sz="1350">
                <a:solidFill>
                  <a:srgbClr val="393D79"/>
                </a:solidFill>
                <a:latin typeface="Courier" charset="0"/>
              </a:rPr>
              <a:t>=</a:t>
            </a:r>
            <a:r>
              <a:rPr lang="en-US" altLang="en-US" sz="1350">
                <a:solidFill>
                  <a:srgbClr val="9194C7"/>
                </a:solidFill>
                <a:latin typeface="Courier" charset="0"/>
              </a:rPr>
              <a:t>'chat'&gt;</a:t>
            </a:r>
            <a:br>
              <a:rPr lang="en-US" altLang="en-US" sz="1350">
                <a:solidFill>
                  <a:srgbClr val="9194C7"/>
                </a:solidFill>
                <a:latin typeface="Courier" charset="0"/>
              </a:rPr>
            </a:br>
            <a:r>
              <a:rPr lang="en-US" altLang="en-US" sz="1350">
                <a:solidFill>
                  <a:srgbClr val="9194C7"/>
                </a:solidFill>
                <a:latin typeface="Courier" charset="0"/>
              </a:rPr>
              <a:t>  &lt;</a:t>
            </a:r>
            <a:r>
              <a:rPr lang="en-US" altLang="en-US" sz="1350">
                <a:solidFill>
                  <a:srgbClr val="3A772C"/>
                </a:solidFill>
                <a:latin typeface="Courier" charset="0"/>
              </a:rPr>
              <a:t>body</a:t>
            </a:r>
            <a:r>
              <a:rPr lang="en-US" altLang="en-US" sz="1350">
                <a:solidFill>
                  <a:srgbClr val="9194C7"/>
                </a:solidFill>
                <a:latin typeface="Courier" charset="0"/>
              </a:rPr>
              <a:t>&gt;Wherefore art thou, Romeo?&lt;</a:t>
            </a:r>
            <a:r>
              <a:rPr lang="en-US" altLang="en-US" sz="1350">
                <a:solidFill>
                  <a:srgbClr val="3A772C"/>
                </a:solidFill>
                <a:latin typeface="Courier" charset="0"/>
              </a:rPr>
              <a:t>/body</a:t>
            </a:r>
            <a:r>
              <a:rPr lang="en-US" altLang="en-US" sz="1350">
                <a:solidFill>
                  <a:srgbClr val="9194C7"/>
                </a:solidFill>
                <a:latin typeface="Courier" charset="0"/>
              </a:rPr>
              <a:t>&gt;</a:t>
            </a:r>
            <a:br>
              <a:rPr lang="en-US" altLang="en-US" sz="1350">
                <a:solidFill>
                  <a:srgbClr val="9194C7"/>
                </a:solidFill>
                <a:latin typeface="Courier" charset="0"/>
              </a:rPr>
            </a:br>
            <a:r>
              <a:rPr lang="en-US" altLang="en-US" sz="1350">
                <a:solidFill>
                  <a:srgbClr val="9194C7"/>
                </a:solidFill>
                <a:latin typeface="Courier" charset="0"/>
              </a:rPr>
              <a:t>&lt;</a:t>
            </a:r>
            <a:r>
              <a:rPr lang="en-US" altLang="en-US" sz="1350">
                <a:solidFill>
                  <a:srgbClr val="FF0000"/>
                </a:solidFill>
                <a:latin typeface="Courier" charset="0"/>
              </a:rPr>
              <a:t>/message</a:t>
            </a:r>
            <a:r>
              <a:rPr lang="en-US" altLang="en-US" sz="1350">
                <a:solidFill>
                  <a:srgbClr val="9194C7"/>
                </a:solidFill>
                <a:latin typeface="Courier" charset="0"/>
              </a:rPr>
              <a:t>&gt;</a:t>
            </a:r>
          </a:p>
          <a:p>
            <a:r>
              <a:rPr lang="en-US" altLang="en-US"/>
              <a:t>Types: chat, groupchat, headline, error</a:t>
            </a:r>
          </a:p>
          <a:p>
            <a:r>
              <a:rPr lang="en-US" altLang="en-US"/>
              <a:t>Body: plain text</a:t>
            </a:r>
          </a:p>
          <a:p>
            <a:r>
              <a:rPr lang="en-US" altLang="en-US"/>
              <a:t>XHTML IM: </a:t>
            </a:r>
            <a:r>
              <a:rPr lang="en-US" altLang="en-US">
                <a:hlinkClick r:id="rId2"/>
              </a:rPr>
              <a:t>XEP-0071</a:t>
            </a:r>
            <a:r>
              <a:rPr lang="en-US" altLang="en-US"/>
              <a:t> </a:t>
            </a:r>
          </a:p>
        </p:txBody>
      </p:sp>
    </p:spTree>
    <p:extLst>
      <p:ext uri="{BB962C8B-B14F-4D97-AF65-F5344CB8AC3E}">
        <p14:creationId xmlns:p14="http://schemas.microsoft.com/office/powerpoint/2010/main" val="1991352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C31E9-BE5A-BF96-B060-A97467980E2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C5A999-6E6B-71C0-28A7-4C1F93500990}"/>
              </a:ext>
            </a:extLst>
          </p:cNvPr>
          <p:cNvSpPr>
            <a:spLocks noGrp="1"/>
          </p:cNvSpPr>
          <p:nvPr>
            <p:ph idx="1"/>
          </p:nvPr>
        </p:nvSpPr>
        <p:spPr/>
        <p:txBody>
          <a:bodyPr>
            <a:normAutofit fontScale="70000" lnSpcReduction="20000"/>
          </a:bodyPr>
          <a:lstStyle/>
          <a:p>
            <a:r>
              <a:rPr lang="fr-FR" dirty="0" err="1"/>
              <a:t>Another</a:t>
            </a:r>
            <a:r>
              <a:rPr lang="fr-FR" dirty="0"/>
              <a:t> </a:t>
            </a:r>
            <a:r>
              <a:rPr lang="fr-FR" dirty="0" err="1"/>
              <a:t>very</a:t>
            </a:r>
            <a:r>
              <a:rPr lang="fr-FR" dirty="0"/>
              <a:t> important </a:t>
            </a:r>
            <a:r>
              <a:rPr lang="fr-FR" dirty="0" err="1"/>
              <a:t>Stanza</a:t>
            </a:r>
            <a:r>
              <a:rPr lang="fr-FR" dirty="0"/>
              <a:t>. </a:t>
            </a:r>
          </a:p>
          <a:p>
            <a:r>
              <a:rPr lang="fr-FR" dirty="0"/>
              <a:t>It </a:t>
            </a:r>
            <a:r>
              <a:rPr lang="fr-FR" dirty="0" err="1"/>
              <a:t>is</a:t>
            </a:r>
            <a:r>
              <a:rPr lang="fr-FR" dirty="0"/>
              <a:t> </a:t>
            </a:r>
            <a:r>
              <a:rPr lang="fr-FR" dirty="0" err="1"/>
              <a:t>similar</a:t>
            </a:r>
            <a:r>
              <a:rPr lang="fr-FR" dirty="0"/>
              <a:t> to </a:t>
            </a:r>
            <a:r>
              <a:rPr lang="fr-FR" dirty="0" err="1"/>
              <a:t>traditional</a:t>
            </a:r>
            <a:r>
              <a:rPr lang="fr-FR" dirty="0"/>
              <a:t> </a:t>
            </a:r>
            <a:r>
              <a:rPr lang="fr-FR" dirty="0" err="1"/>
              <a:t>Request</a:t>
            </a:r>
            <a:r>
              <a:rPr lang="fr-FR" dirty="0"/>
              <a:t>/</a:t>
            </a:r>
            <a:r>
              <a:rPr lang="fr-FR" dirty="0" err="1"/>
              <a:t>Response</a:t>
            </a:r>
            <a:r>
              <a:rPr lang="fr-FR" dirty="0"/>
              <a:t> </a:t>
            </a:r>
            <a:r>
              <a:rPr lang="fr-FR" dirty="0" err="1"/>
              <a:t>paradigms</a:t>
            </a:r>
            <a:r>
              <a:rPr lang="fr-FR" dirty="0"/>
              <a:t> </a:t>
            </a:r>
            <a:r>
              <a:rPr lang="fr-FR" dirty="0" err="1"/>
              <a:t>such</a:t>
            </a:r>
            <a:r>
              <a:rPr lang="fr-FR" dirty="0"/>
              <a:t> as HTTP. </a:t>
            </a:r>
          </a:p>
          <a:p>
            <a:r>
              <a:rPr lang="fr-FR" dirty="0"/>
              <a:t>An IQ </a:t>
            </a:r>
            <a:r>
              <a:rPr lang="fr-FR" dirty="0" err="1"/>
              <a:t>Stanza</a:t>
            </a:r>
            <a:r>
              <a:rPr lang="fr-FR" dirty="0"/>
              <a:t> </a:t>
            </a:r>
            <a:r>
              <a:rPr lang="fr-FR" dirty="0" err="1"/>
              <a:t>can</a:t>
            </a:r>
            <a:r>
              <a:rPr lang="fr-FR" dirty="0"/>
              <a:t> </a:t>
            </a:r>
            <a:r>
              <a:rPr lang="fr-FR" dirty="0" err="1"/>
              <a:t>be</a:t>
            </a:r>
            <a:r>
              <a:rPr lang="fr-FR" dirty="0"/>
              <a:t> one of four types, </a:t>
            </a:r>
          </a:p>
          <a:p>
            <a:pPr marL="342900" indent="-342900"/>
            <a:r>
              <a:rPr lang="fr-FR" dirty="0"/>
              <a:t>“</a:t>
            </a:r>
            <a:r>
              <a:rPr lang="fr-FR" dirty="0" err="1"/>
              <a:t>get</a:t>
            </a:r>
            <a:r>
              <a:rPr lang="fr-FR" dirty="0"/>
              <a:t>”, “set”</a:t>
            </a:r>
            <a:r>
              <a:rPr lang="fr-FR" dirty="0">
                <a:sym typeface="Wingdings" pitchFamily="2" charset="2"/>
              </a:rPr>
              <a:t> </a:t>
            </a:r>
            <a:r>
              <a:rPr lang="fr-FR" dirty="0" err="1"/>
              <a:t>requests</a:t>
            </a:r>
            <a:r>
              <a:rPr lang="fr-FR" dirty="0"/>
              <a:t> or </a:t>
            </a:r>
            <a:r>
              <a:rPr lang="fr-FR" dirty="0" err="1"/>
              <a:t>queries</a:t>
            </a:r>
            <a:r>
              <a:rPr lang="fr-FR" dirty="0"/>
              <a:t> </a:t>
            </a:r>
          </a:p>
          <a:p>
            <a:pPr marL="342900" indent="-342900"/>
            <a:r>
              <a:rPr lang="fr-FR" dirty="0"/>
              <a:t>“</a:t>
            </a:r>
            <a:r>
              <a:rPr lang="fr-FR" dirty="0" err="1"/>
              <a:t>result</a:t>
            </a:r>
            <a:r>
              <a:rPr lang="fr-FR" dirty="0"/>
              <a:t>” or “</a:t>
            </a:r>
            <a:r>
              <a:rPr lang="fr-FR" dirty="0" err="1"/>
              <a:t>error</a:t>
            </a:r>
            <a:r>
              <a:rPr lang="fr-FR" dirty="0"/>
              <a:t>” </a:t>
            </a:r>
            <a:r>
              <a:rPr lang="fr-FR" dirty="0">
                <a:sym typeface="Wingdings" pitchFamily="2" charset="2"/>
              </a:rPr>
              <a:t> </a:t>
            </a:r>
            <a:r>
              <a:rPr lang="fr-FR" dirty="0" err="1"/>
              <a:t>responses</a:t>
            </a:r>
            <a:r>
              <a:rPr lang="fr-FR" dirty="0"/>
              <a:t> or information. </a:t>
            </a:r>
          </a:p>
          <a:p>
            <a:r>
              <a:rPr lang="fr-FR" dirty="0"/>
              <a:t>An IQ </a:t>
            </a:r>
            <a:r>
              <a:rPr lang="fr-FR" dirty="0" err="1"/>
              <a:t>Stanza</a:t>
            </a:r>
            <a:r>
              <a:rPr lang="fr-FR" dirty="0"/>
              <a:t> </a:t>
            </a:r>
            <a:r>
              <a:rPr lang="fr-FR" dirty="0" err="1"/>
              <a:t>can</a:t>
            </a:r>
            <a:r>
              <a:rPr lang="fr-FR" dirty="0"/>
              <a:t> wrap </a:t>
            </a:r>
            <a:r>
              <a:rPr lang="fr-FR" dirty="0" err="1"/>
              <a:t>various</a:t>
            </a:r>
            <a:r>
              <a:rPr lang="fr-FR" dirty="0"/>
              <a:t> </a:t>
            </a:r>
            <a:r>
              <a:rPr lang="fr-FR" dirty="0" err="1"/>
              <a:t>kinds</a:t>
            </a:r>
            <a:r>
              <a:rPr lang="fr-FR" dirty="0"/>
              <a:t> of </a:t>
            </a:r>
            <a:r>
              <a:rPr lang="fr-FR" dirty="0" err="1"/>
              <a:t>elements</a:t>
            </a:r>
            <a:r>
              <a:rPr lang="fr-FR" dirty="0"/>
              <a:t>. </a:t>
            </a:r>
          </a:p>
          <a:p>
            <a:r>
              <a:rPr lang="fr-FR" dirty="0" err="1"/>
              <a:t>Example</a:t>
            </a:r>
            <a:r>
              <a:rPr lang="fr-FR" dirty="0"/>
              <a:t>.</a:t>
            </a:r>
          </a:p>
          <a:p>
            <a:r>
              <a:rPr lang="fr-FR" dirty="0"/>
              <a:t>Alice logs onto </a:t>
            </a:r>
            <a:r>
              <a:rPr lang="fr-FR" dirty="0" err="1"/>
              <a:t>her</a:t>
            </a:r>
            <a:r>
              <a:rPr lang="fr-FR" dirty="0"/>
              <a:t> XMPP client. </a:t>
            </a:r>
          </a:p>
          <a:p>
            <a:r>
              <a:rPr lang="fr-FR" dirty="0"/>
              <a:t>The client </a:t>
            </a:r>
            <a:r>
              <a:rPr lang="fr-FR" dirty="0" err="1"/>
              <a:t>sends</a:t>
            </a:r>
            <a:r>
              <a:rPr lang="fr-FR" dirty="0"/>
              <a:t> an XMPP IQ </a:t>
            </a:r>
            <a:r>
              <a:rPr lang="fr-FR" dirty="0" err="1"/>
              <a:t>Stanza</a:t>
            </a:r>
            <a:r>
              <a:rPr lang="fr-FR" dirty="0"/>
              <a:t> of type “</a:t>
            </a:r>
            <a:r>
              <a:rPr lang="fr-FR" dirty="0" err="1"/>
              <a:t>get</a:t>
            </a:r>
            <a:r>
              <a:rPr lang="fr-FR" dirty="0"/>
              <a:t>” to </a:t>
            </a:r>
            <a:r>
              <a:rPr lang="fr-FR" dirty="0" err="1"/>
              <a:t>Openfire</a:t>
            </a:r>
            <a:r>
              <a:rPr lang="fr-FR" dirty="0"/>
              <a:t> server </a:t>
            </a:r>
            <a:r>
              <a:rPr lang="fr-FR" dirty="0" err="1"/>
              <a:t>requesting</a:t>
            </a:r>
            <a:r>
              <a:rPr lang="fr-FR" dirty="0"/>
              <a:t> </a:t>
            </a:r>
            <a:r>
              <a:rPr lang="fr-FR" dirty="0" err="1"/>
              <a:t>her</a:t>
            </a:r>
            <a:r>
              <a:rPr lang="fr-FR" dirty="0"/>
              <a:t> </a:t>
            </a:r>
            <a:r>
              <a:rPr lang="fr-FR" dirty="0" err="1"/>
              <a:t>roster</a:t>
            </a:r>
            <a:r>
              <a:rPr lang="fr-FR" dirty="0"/>
              <a:t>.</a:t>
            </a:r>
          </a:p>
          <a:p>
            <a:br>
              <a:rPr lang="fr-FR" dirty="0"/>
            </a:br>
            <a:r>
              <a:rPr lang="fr-FR" b="1" dirty="0"/>
              <a:t>&lt;</a:t>
            </a:r>
            <a:r>
              <a:rPr lang="fr-FR" b="1" dirty="0" err="1"/>
              <a:t>iq</a:t>
            </a:r>
            <a:r>
              <a:rPr lang="fr-FR" b="1" dirty="0"/>
              <a:t> </a:t>
            </a:r>
            <a:r>
              <a:rPr lang="fr-FR" b="1" dirty="0" err="1"/>
              <a:t>from</a:t>
            </a:r>
            <a:r>
              <a:rPr lang="fr-FR" b="1" dirty="0"/>
              <a:t>=”</a:t>
            </a:r>
            <a:r>
              <a:rPr lang="fr-FR" b="1" dirty="0" err="1"/>
              <a:t>Alice@gmail.com</a:t>
            </a:r>
            <a:r>
              <a:rPr lang="fr-FR" b="1" dirty="0"/>
              <a:t>” type=”</a:t>
            </a:r>
            <a:r>
              <a:rPr lang="fr-FR" b="1" dirty="0" err="1"/>
              <a:t>get</a:t>
            </a:r>
            <a:r>
              <a:rPr lang="fr-FR" b="1" dirty="0"/>
              <a:t>” id=”roster_1″&gt; &lt;</a:t>
            </a:r>
            <a:r>
              <a:rPr lang="fr-FR" b="1" dirty="0" err="1"/>
              <a:t>query</a:t>
            </a:r>
            <a:r>
              <a:rPr lang="fr-FR" b="1" dirty="0"/>
              <a:t> </a:t>
            </a:r>
            <a:r>
              <a:rPr lang="fr-FR" b="1" dirty="0" err="1"/>
              <a:t>xmlns</a:t>
            </a:r>
            <a:r>
              <a:rPr lang="fr-FR" b="1" dirty="0"/>
              <a:t>=”</a:t>
            </a:r>
            <a:r>
              <a:rPr lang="fr-FR" b="1" dirty="0" err="1"/>
              <a:t>jabber:iq:roster</a:t>
            </a:r>
            <a:r>
              <a:rPr lang="fr-FR" b="1" dirty="0"/>
              <a:t>”/&gt; &lt;/</a:t>
            </a:r>
            <a:r>
              <a:rPr lang="fr-FR" b="1" dirty="0" err="1"/>
              <a:t>iq</a:t>
            </a:r>
            <a:r>
              <a:rPr lang="fr-FR" b="1" dirty="0"/>
              <a:t>&gt;</a:t>
            </a:r>
          </a:p>
        </p:txBody>
      </p:sp>
      <p:sp>
        <p:nvSpPr>
          <p:cNvPr id="3" name="Title 2">
            <a:extLst>
              <a:ext uri="{FF2B5EF4-FFF2-40B4-BE49-F238E27FC236}">
                <a16:creationId xmlns:a16="http://schemas.microsoft.com/office/drawing/2014/main" id="{8A3E0B71-A626-6752-65EF-48C8B5D16C35}"/>
              </a:ext>
            </a:extLst>
          </p:cNvPr>
          <p:cNvSpPr>
            <a:spLocks noGrp="1"/>
          </p:cNvSpPr>
          <p:nvPr>
            <p:ph type="title"/>
          </p:nvPr>
        </p:nvSpPr>
        <p:spPr/>
        <p:txBody>
          <a:bodyPr/>
          <a:lstStyle/>
          <a:p>
            <a:r>
              <a:rPr lang="en-US" dirty="0"/>
              <a:t>IQ (</a:t>
            </a:r>
            <a:r>
              <a:rPr lang="fr-FR" dirty="0"/>
              <a:t>Info/</a:t>
            </a:r>
            <a:r>
              <a:rPr lang="fr-FR" dirty="0" err="1"/>
              <a:t>Query</a:t>
            </a:r>
            <a:r>
              <a:rPr lang="fr-FR" dirty="0"/>
              <a:t>)</a:t>
            </a:r>
            <a:endParaRPr lang="en-US" dirty="0"/>
          </a:p>
        </p:txBody>
      </p:sp>
    </p:spTree>
    <p:extLst>
      <p:ext uri="{BB962C8B-B14F-4D97-AF65-F5344CB8AC3E}">
        <p14:creationId xmlns:p14="http://schemas.microsoft.com/office/powerpoint/2010/main" val="3814454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FEA9F-7FA3-0E21-8B44-C215804DF260}"/>
            </a:ext>
          </a:extLst>
        </p:cNvPr>
        <p:cNvGrpSpPr/>
        <p:nvPr/>
      </p:nvGrpSpPr>
      <p:grpSpPr>
        <a:xfrm>
          <a:off x="0" y="0"/>
          <a:ext cx="0" cy="0"/>
          <a:chOff x="0" y="0"/>
          <a:chExt cx="0" cy="0"/>
        </a:xfrm>
      </p:grpSpPr>
      <p:sp>
        <p:nvSpPr>
          <p:cNvPr id="28674" name="Rectangle 2">
            <a:extLst>
              <a:ext uri="{FF2B5EF4-FFF2-40B4-BE49-F238E27FC236}">
                <a16:creationId xmlns:a16="http://schemas.microsoft.com/office/drawing/2014/main" id="{0344283E-4121-31A4-B4D6-7A45D44BE601}"/>
              </a:ext>
            </a:extLst>
          </p:cNvPr>
          <p:cNvSpPr>
            <a:spLocks noGrp="1" noChangeArrowheads="1"/>
          </p:cNvSpPr>
          <p:nvPr>
            <p:ph type="title"/>
          </p:nvPr>
        </p:nvSpPr>
        <p:spPr/>
        <p:txBody>
          <a:bodyPr/>
          <a:lstStyle/>
          <a:p>
            <a:r>
              <a:rPr lang="en-US" altLang="en-US"/>
              <a:t>IQ Request</a:t>
            </a:r>
          </a:p>
        </p:txBody>
      </p:sp>
      <p:sp>
        <p:nvSpPr>
          <p:cNvPr id="28675" name="Rectangle 3">
            <a:extLst>
              <a:ext uri="{FF2B5EF4-FFF2-40B4-BE49-F238E27FC236}">
                <a16:creationId xmlns:a16="http://schemas.microsoft.com/office/drawing/2014/main" id="{FFAAF40A-69C4-EA4C-3C90-FDC07B0DAD60}"/>
              </a:ext>
            </a:extLst>
          </p:cNvPr>
          <p:cNvSpPr>
            <a:spLocks noGrp="1" noChangeArrowheads="1"/>
          </p:cNvSpPr>
          <p:nvPr>
            <p:ph type="body" idx="1"/>
          </p:nvPr>
        </p:nvSpPr>
        <p:spPr/>
        <p:txBody>
          <a:bodyPr/>
          <a:lstStyle/>
          <a:p>
            <a:r>
              <a:rPr lang="en-US" altLang="en-US" dirty="0"/>
              <a:t>Example:</a:t>
            </a:r>
            <a:br>
              <a:rPr lang="en-US" altLang="en-US" dirty="0"/>
            </a:br>
            <a:r>
              <a:rPr lang="en-US" altLang="en-US" sz="1350" dirty="0">
                <a:solidFill>
                  <a:srgbClr val="9194C7"/>
                </a:solidFill>
                <a:latin typeface="Courier" charset="0"/>
              </a:rPr>
              <a:t>&lt;</a:t>
            </a:r>
            <a:r>
              <a:rPr lang="en-US" altLang="en-US" sz="1350" dirty="0" err="1">
                <a:solidFill>
                  <a:srgbClr val="FF0000"/>
                </a:solidFill>
                <a:latin typeface="Courier" charset="0"/>
              </a:rPr>
              <a:t>iq</a:t>
            </a:r>
            <a:r>
              <a:rPr lang="en-US" altLang="en-US" sz="1350" dirty="0">
                <a:solidFill>
                  <a:srgbClr val="FF0000"/>
                </a:solidFill>
                <a:latin typeface="Courier" charset="0"/>
              </a:rPr>
              <a:t> </a:t>
            </a:r>
            <a:r>
              <a:rPr lang="en-US" altLang="en-US" sz="1350" dirty="0">
                <a:solidFill>
                  <a:srgbClr val="3A772C"/>
                </a:solidFill>
                <a:latin typeface="Courier" charset="0"/>
              </a:rPr>
              <a:t>type</a:t>
            </a:r>
            <a:r>
              <a:rPr lang="en-US" altLang="en-US" sz="1350" dirty="0">
                <a:solidFill>
                  <a:srgbClr val="393D79"/>
                </a:solidFill>
                <a:latin typeface="Courier" charset="0"/>
              </a:rPr>
              <a:t>=</a:t>
            </a:r>
            <a:r>
              <a:rPr lang="en-US" altLang="en-US" sz="1350" dirty="0">
                <a:solidFill>
                  <a:srgbClr val="9194C7"/>
                </a:solidFill>
                <a:latin typeface="Courier" charset="0"/>
              </a:rPr>
              <a:t>'get'</a:t>
            </a:r>
            <a:br>
              <a:rPr lang="en-US" altLang="en-US" sz="1350" dirty="0">
                <a:solidFill>
                  <a:srgbClr val="9194C7"/>
                </a:solidFill>
                <a:latin typeface="Courier" charset="0"/>
              </a:rPr>
            </a:br>
            <a:r>
              <a:rPr lang="en-US" altLang="en-US" sz="1350" dirty="0">
                <a:solidFill>
                  <a:srgbClr val="9194C7"/>
                </a:solidFill>
                <a:latin typeface="Courier" charset="0"/>
              </a:rPr>
              <a:t>    </a:t>
            </a:r>
            <a:r>
              <a:rPr lang="en-US" altLang="en-US" sz="1350" dirty="0">
                <a:solidFill>
                  <a:srgbClr val="3A772C"/>
                </a:solidFill>
                <a:latin typeface="Courier" charset="0"/>
              </a:rPr>
              <a:t>id</a:t>
            </a:r>
            <a:r>
              <a:rPr lang="en-US" altLang="en-US" sz="1350" dirty="0">
                <a:solidFill>
                  <a:srgbClr val="393D79"/>
                </a:solidFill>
                <a:latin typeface="Courier" charset="0"/>
              </a:rPr>
              <a:t>=</a:t>
            </a:r>
            <a:r>
              <a:rPr lang="en-US" altLang="en-US" sz="1350" dirty="0">
                <a:solidFill>
                  <a:srgbClr val="9194C7"/>
                </a:solidFill>
                <a:latin typeface="Courier" charset="0"/>
              </a:rPr>
              <a:t>'roster_1'&gt;</a:t>
            </a:r>
            <a:br>
              <a:rPr lang="en-US" altLang="en-US" sz="1350" dirty="0">
                <a:solidFill>
                  <a:srgbClr val="9194C7"/>
                </a:solidFill>
                <a:latin typeface="Courier" charset="0"/>
              </a:rPr>
            </a:br>
            <a:r>
              <a:rPr lang="en-US" altLang="en-US" sz="1350" dirty="0">
                <a:solidFill>
                  <a:srgbClr val="9194C7"/>
                </a:solidFill>
                <a:latin typeface="Courier" charset="0"/>
              </a:rPr>
              <a:t>  &lt;</a:t>
            </a:r>
            <a:r>
              <a:rPr lang="en-US" altLang="en-US" sz="1350" dirty="0">
                <a:solidFill>
                  <a:srgbClr val="3A772C"/>
                </a:solidFill>
                <a:latin typeface="Courier" charset="0"/>
              </a:rPr>
              <a:t>query </a:t>
            </a:r>
            <a:r>
              <a:rPr lang="en-US" altLang="en-US" sz="1350" dirty="0" err="1">
                <a:solidFill>
                  <a:srgbClr val="8A2BE2"/>
                </a:solidFill>
                <a:latin typeface="Courier" charset="0"/>
              </a:rPr>
              <a:t>xmlns</a:t>
            </a:r>
            <a:r>
              <a:rPr lang="en-US" altLang="en-US" sz="1350" dirty="0">
                <a:solidFill>
                  <a:srgbClr val="393D79"/>
                </a:solidFill>
                <a:latin typeface="Courier" charset="0"/>
              </a:rPr>
              <a:t>=</a:t>
            </a:r>
            <a:r>
              <a:rPr lang="en-US" altLang="en-US" sz="1350" dirty="0">
                <a:solidFill>
                  <a:srgbClr val="9194C7"/>
                </a:solidFill>
                <a:latin typeface="Courier" charset="0"/>
              </a:rPr>
              <a:t>'</a:t>
            </a:r>
            <a:r>
              <a:rPr lang="en-US" altLang="en-US" sz="1350" dirty="0" err="1">
                <a:solidFill>
                  <a:srgbClr val="9194C7"/>
                </a:solidFill>
                <a:latin typeface="Courier" charset="0"/>
              </a:rPr>
              <a:t>jabber:iq:roster</a:t>
            </a:r>
            <a:r>
              <a:rPr lang="en-US" altLang="en-US" sz="1350" dirty="0">
                <a:solidFill>
                  <a:srgbClr val="9194C7"/>
                </a:solidFill>
                <a:latin typeface="Courier" charset="0"/>
              </a:rPr>
              <a:t>'</a:t>
            </a:r>
            <a:r>
              <a:rPr lang="en-US" altLang="en-US" sz="1350" dirty="0">
                <a:solidFill>
                  <a:srgbClr val="3A772C"/>
                </a:solidFill>
                <a:latin typeface="Courier" charset="0"/>
              </a:rPr>
              <a:t>/</a:t>
            </a:r>
            <a:r>
              <a:rPr lang="en-US" altLang="en-US" sz="1350" dirty="0">
                <a:solidFill>
                  <a:srgbClr val="9194C7"/>
                </a:solidFill>
                <a:latin typeface="Courier" charset="0"/>
              </a:rPr>
              <a:t>&gt;</a:t>
            </a:r>
            <a:br>
              <a:rPr lang="en-US" altLang="en-US" sz="1350" dirty="0">
                <a:solidFill>
                  <a:srgbClr val="9194C7"/>
                </a:solidFill>
                <a:latin typeface="Courier" charset="0"/>
              </a:rPr>
            </a:br>
            <a:r>
              <a:rPr lang="en-US" altLang="en-US" sz="1350" dirty="0">
                <a:solidFill>
                  <a:srgbClr val="9194C7"/>
                </a:solidFill>
                <a:latin typeface="Courier" charset="0"/>
              </a:rPr>
              <a:t>&lt;</a:t>
            </a:r>
            <a:r>
              <a:rPr lang="en-US" altLang="en-US" sz="1350" dirty="0">
                <a:solidFill>
                  <a:srgbClr val="FF0000"/>
                </a:solidFill>
                <a:latin typeface="Courier" charset="0"/>
              </a:rPr>
              <a:t>/</a:t>
            </a:r>
            <a:r>
              <a:rPr lang="en-US" altLang="en-US" sz="1350" dirty="0" err="1">
                <a:solidFill>
                  <a:srgbClr val="FF0000"/>
                </a:solidFill>
                <a:latin typeface="Courier" charset="0"/>
              </a:rPr>
              <a:t>iq</a:t>
            </a:r>
            <a:r>
              <a:rPr lang="en-US" altLang="en-US" sz="1350" dirty="0">
                <a:solidFill>
                  <a:srgbClr val="9194C7"/>
                </a:solidFill>
                <a:latin typeface="Courier" charset="0"/>
              </a:rPr>
              <a:t>&gt;</a:t>
            </a:r>
            <a:endParaRPr lang="en-US" altLang="en-US" sz="1350" dirty="0"/>
          </a:p>
          <a:p>
            <a:r>
              <a:rPr lang="en-US" altLang="en-US" dirty="0"/>
              <a:t>Type: get, set, result, error</a:t>
            </a:r>
          </a:p>
          <a:p>
            <a:r>
              <a:rPr lang="en-US" altLang="en-US" dirty="0"/>
              <a:t>ID: track the corresponding response</a:t>
            </a:r>
          </a:p>
          <a:p>
            <a:r>
              <a:rPr lang="en-US" altLang="en-US" dirty="0"/>
              <a:t>Query/Namespace: what type of request?</a:t>
            </a:r>
          </a:p>
        </p:txBody>
      </p:sp>
    </p:spTree>
    <p:extLst>
      <p:ext uri="{BB962C8B-B14F-4D97-AF65-F5344CB8AC3E}">
        <p14:creationId xmlns:p14="http://schemas.microsoft.com/office/powerpoint/2010/main" val="1900139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C31BB-A2D4-C38B-75CB-E4BC6505FB58}"/>
            </a:ext>
          </a:extLst>
        </p:cNvPr>
        <p:cNvGrpSpPr/>
        <p:nvPr/>
      </p:nvGrpSpPr>
      <p:grpSpPr>
        <a:xfrm>
          <a:off x="0" y="0"/>
          <a:ext cx="0" cy="0"/>
          <a:chOff x="0" y="0"/>
          <a:chExt cx="0" cy="0"/>
        </a:xfrm>
      </p:grpSpPr>
      <p:sp>
        <p:nvSpPr>
          <p:cNvPr id="29698" name="Rectangle 2">
            <a:extLst>
              <a:ext uri="{FF2B5EF4-FFF2-40B4-BE49-F238E27FC236}">
                <a16:creationId xmlns:a16="http://schemas.microsoft.com/office/drawing/2014/main" id="{8DE81A5B-B19F-BA5C-8C68-1100A5E49605}"/>
              </a:ext>
            </a:extLst>
          </p:cNvPr>
          <p:cNvSpPr>
            <a:spLocks noGrp="1" noChangeArrowheads="1"/>
          </p:cNvSpPr>
          <p:nvPr>
            <p:ph type="title"/>
          </p:nvPr>
        </p:nvSpPr>
        <p:spPr/>
        <p:txBody>
          <a:bodyPr/>
          <a:lstStyle/>
          <a:p>
            <a:r>
              <a:rPr lang="en-US" altLang="en-US"/>
              <a:t>IQ Response (Roster)</a:t>
            </a:r>
          </a:p>
        </p:txBody>
      </p:sp>
      <p:sp>
        <p:nvSpPr>
          <p:cNvPr id="29699" name="Rectangle 3">
            <a:extLst>
              <a:ext uri="{FF2B5EF4-FFF2-40B4-BE49-F238E27FC236}">
                <a16:creationId xmlns:a16="http://schemas.microsoft.com/office/drawing/2014/main" id="{0EC956AD-B273-AF74-1852-A63F475127C6}"/>
              </a:ext>
            </a:extLst>
          </p:cNvPr>
          <p:cNvSpPr>
            <a:spLocks noGrp="1" noChangeArrowheads="1"/>
          </p:cNvSpPr>
          <p:nvPr>
            <p:ph type="body" idx="1"/>
          </p:nvPr>
        </p:nvSpPr>
        <p:spPr/>
        <p:txBody>
          <a:bodyPr/>
          <a:lstStyle/>
          <a:p>
            <a:r>
              <a:rPr lang="en-US" altLang="en-US" sz="1500"/>
              <a:t>Example:</a:t>
            </a:r>
            <a:br>
              <a:rPr lang="en-US" altLang="en-US" sz="1500"/>
            </a:br>
            <a:r>
              <a:rPr lang="en-US" altLang="en-US" sz="1350">
                <a:solidFill>
                  <a:srgbClr val="9194C7"/>
                </a:solidFill>
                <a:latin typeface="Courier" charset="0"/>
              </a:rPr>
              <a:t>&lt;</a:t>
            </a:r>
            <a:r>
              <a:rPr lang="en-US" altLang="en-US" sz="1350">
                <a:solidFill>
                  <a:srgbClr val="FF0000"/>
                </a:solidFill>
                <a:latin typeface="Courier" charset="0"/>
              </a:rPr>
              <a:t>iq </a:t>
            </a:r>
            <a:r>
              <a:rPr lang="en-US" altLang="en-US" sz="1350">
                <a:solidFill>
                  <a:srgbClr val="3A772C"/>
                </a:solidFill>
                <a:latin typeface="Courier" charset="0"/>
              </a:rPr>
              <a:t>type</a:t>
            </a:r>
            <a:r>
              <a:rPr lang="en-US" altLang="en-US" sz="1350">
                <a:solidFill>
                  <a:srgbClr val="393D79"/>
                </a:solidFill>
                <a:latin typeface="Courier" charset="0"/>
              </a:rPr>
              <a:t>=</a:t>
            </a:r>
            <a:r>
              <a:rPr lang="en-US" altLang="en-US" sz="1350">
                <a:solidFill>
                  <a:srgbClr val="9194C7"/>
                </a:solidFill>
                <a:latin typeface="Courier" charset="0"/>
              </a:rPr>
              <a:t>'result'</a:t>
            </a:r>
            <a:br>
              <a:rPr lang="en-US" altLang="en-US" sz="1350">
                <a:solidFill>
                  <a:srgbClr val="9194C7"/>
                </a:solidFill>
                <a:latin typeface="Courier" charset="0"/>
              </a:rPr>
            </a:br>
            <a:r>
              <a:rPr lang="en-US" altLang="en-US" sz="1350">
                <a:solidFill>
                  <a:srgbClr val="9194C7"/>
                </a:solidFill>
                <a:latin typeface="Courier" charset="0"/>
              </a:rPr>
              <a:t>    </a:t>
            </a:r>
            <a:r>
              <a:rPr lang="en-US" altLang="en-US" sz="1350">
                <a:solidFill>
                  <a:srgbClr val="3A772C"/>
                </a:solidFill>
                <a:latin typeface="Courier" charset="0"/>
              </a:rPr>
              <a:t>id</a:t>
            </a:r>
            <a:r>
              <a:rPr lang="en-US" altLang="en-US" sz="1350">
                <a:solidFill>
                  <a:srgbClr val="393D79"/>
                </a:solidFill>
                <a:latin typeface="Courier" charset="0"/>
              </a:rPr>
              <a:t>=</a:t>
            </a:r>
            <a:r>
              <a:rPr lang="en-US" altLang="en-US" sz="1350">
                <a:solidFill>
                  <a:srgbClr val="9194C7"/>
                </a:solidFill>
                <a:latin typeface="Courier" charset="0"/>
              </a:rPr>
              <a:t>'roster_1'&gt;</a:t>
            </a:r>
            <a:br>
              <a:rPr lang="en-US" altLang="en-US" sz="1350">
                <a:solidFill>
                  <a:srgbClr val="9194C7"/>
                </a:solidFill>
                <a:latin typeface="Courier" charset="0"/>
              </a:rPr>
            </a:br>
            <a:r>
              <a:rPr lang="en-US" altLang="en-US" sz="1350">
                <a:solidFill>
                  <a:srgbClr val="9194C7"/>
                </a:solidFill>
                <a:latin typeface="Courier" charset="0"/>
              </a:rPr>
              <a:t>  &lt;</a:t>
            </a:r>
            <a:r>
              <a:rPr lang="en-US" altLang="en-US" sz="1350">
                <a:solidFill>
                  <a:srgbClr val="3A772C"/>
                </a:solidFill>
                <a:latin typeface="Courier" charset="0"/>
              </a:rPr>
              <a:t>query </a:t>
            </a:r>
            <a:r>
              <a:rPr lang="en-US" altLang="en-US" sz="1350">
                <a:solidFill>
                  <a:srgbClr val="8A2BE2"/>
                </a:solidFill>
                <a:latin typeface="Courier" charset="0"/>
              </a:rPr>
              <a:t>xmlns</a:t>
            </a:r>
            <a:r>
              <a:rPr lang="en-US" altLang="en-US" sz="1350">
                <a:solidFill>
                  <a:srgbClr val="393D79"/>
                </a:solidFill>
                <a:latin typeface="Courier" charset="0"/>
              </a:rPr>
              <a:t>=</a:t>
            </a:r>
            <a:r>
              <a:rPr lang="en-US" altLang="en-US" sz="1350">
                <a:solidFill>
                  <a:srgbClr val="9194C7"/>
                </a:solidFill>
                <a:latin typeface="Courier" charset="0"/>
              </a:rPr>
              <a:t>'jabber:iq:roster'&gt;</a:t>
            </a:r>
            <a:br>
              <a:rPr lang="en-US" altLang="en-US" sz="1350">
                <a:solidFill>
                  <a:srgbClr val="9194C7"/>
                </a:solidFill>
                <a:latin typeface="Courier" charset="0"/>
              </a:rPr>
            </a:br>
            <a:r>
              <a:rPr lang="en-US" altLang="en-US" sz="1350">
                <a:solidFill>
                  <a:srgbClr val="9194C7"/>
                </a:solidFill>
                <a:latin typeface="Courier" charset="0"/>
              </a:rPr>
              <a:t>    &lt;</a:t>
            </a:r>
            <a:r>
              <a:rPr lang="en-US" altLang="en-US" sz="1350">
                <a:solidFill>
                  <a:srgbClr val="3A772C"/>
                </a:solidFill>
                <a:latin typeface="Courier" charset="0"/>
              </a:rPr>
              <a:t>item jid</a:t>
            </a:r>
            <a:r>
              <a:rPr lang="en-US" altLang="en-US" sz="1350">
                <a:solidFill>
                  <a:srgbClr val="393D79"/>
                </a:solidFill>
                <a:latin typeface="Courier" charset="0"/>
              </a:rPr>
              <a:t>=</a:t>
            </a:r>
            <a:r>
              <a:rPr lang="en-US" altLang="en-US" sz="1350">
                <a:solidFill>
                  <a:srgbClr val="9194C7"/>
                </a:solidFill>
                <a:latin typeface="Courier" charset="0"/>
              </a:rPr>
              <a:t>'romeo@example.net'</a:t>
            </a:r>
            <a:br>
              <a:rPr lang="en-US" altLang="en-US" sz="1350">
                <a:solidFill>
                  <a:srgbClr val="9194C7"/>
                </a:solidFill>
                <a:latin typeface="Courier" charset="0"/>
              </a:rPr>
            </a:br>
            <a:r>
              <a:rPr lang="en-US" altLang="en-US" sz="1350">
                <a:solidFill>
                  <a:srgbClr val="9194C7"/>
                </a:solidFill>
                <a:latin typeface="Courier" charset="0"/>
              </a:rPr>
              <a:t>          </a:t>
            </a:r>
            <a:r>
              <a:rPr lang="en-US" altLang="en-US" sz="1350">
                <a:solidFill>
                  <a:srgbClr val="3A772C"/>
                </a:solidFill>
                <a:latin typeface="Courier" charset="0"/>
              </a:rPr>
              <a:t>name</a:t>
            </a:r>
            <a:r>
              <a:rPr lang="en-US" altLang="en-US" sz="1350">
                <a:solidFill>
                  <a:srgbClr val="393D79"/>
                </a:solidFill>
                <a:latin typeface="Courier" charset="0"/>
              </a:rPr>
              <a:t>=</a:t>
            </a:r>
            <a:r>
              <a:rPr lang="en-US" altLang="en-US" sz="1350">
                <a:solidFill>
                  <a:srgbClr val="9194C7"/>
                </a:solidFill>
                <a:latin typeface="Courier" charset="0"/>
              </a:rPr>
              <a:t>'Romeo'</a:t>
            </a:r>
            <a:br>
              <a:rPr lang="en-US" altLang="en-US" sz="1350">
                <a:solidFill>
                  <a:srgbClr val="9194C7"/>
                </a:solidFill>
                <a:latin typeface="Courier" charset="0"/>
              </a:rPr>
            </a:br>
            <a:r>
              <a:rPr lang="en-US" altLang="en-US" sz="1350">
                <a:solidFill>
                  <a:srgbClr val="9194C7"/>
                </a:solidFill>
                <a:latin typeface="Courier" charset="0"/>
              </a:rPr>
              <a:t>          </a:t>
            </a:r>
            <a:r>
              <a:rPr lang="en-US" altLang="en-US" sz="1350">
                <a:solidFill>
                  <a:srgbClr val="3A772C"/>
                </a:solidFill>
                <a:latin typeface="Courier" charset="0"/>
              </a:rPr>
              <a:t>subscription</a:t>
            </a:r>
            <a:r>
              <a:rPr lang="en-US" altLang="en-US" sz="1350">
                <a:solidFill>
                  <a:srgbClr val="393D79"/>
                </a:solidFill>
                <a:latin typeface="Courier" charset="0"/>
              </a:rPr>
              <a:t>=</a:t>
            </a:r>
            <a:r>
              <a:rPr lang="en-US" altLang="en-US" sz="1350">
                <a:solidFill>
                  <a:srgbClr val="9194C7"/>
                </a:solidFill>
                <a:latin typeface="Courier" charset="0"/>
              </a:rPr>
              <a:t>'both'&gt;</a:t>
            </a:r>
            <a:br>
              <a:rPr lang="en-US" altLang="en-US" sz="1350">
                <a:solidFill>
                  <a:srgbClr val="9194C7"/>
                </a:solidFill>
                <a:latin typeface="Courier" charset="0"/>
              </a:rPr>
            </a:br>
            <a:r>
              <a:rPr lang="en-US" altLang="en-US" sz="1350">
                <a:solidFill>
                  <a:srgbClr val="9194C7"/>
                </a:solidFill>
                <a:latin typeface="Courier" charset="0"/>
              </a:rPr>
              <a:t>      &lt;</a:t>
            </a:r>
            <a:r>
              <a:rPr lang="en-US" altLang="en-US" sz="1350">
                <a:solidFill>
                  <a:srgbClr val="3A772C"/>
                </a:solidFill>
                <a:latin typeface="Courier" charset="0"/>
              </a:rPr>
              <a:t>group</a:t>
            </a:r>
            <a:r>
              <a:rPr lang="en-US" altLang="en-US" sz="1350">
                <a:solidFill>
                  <a:srgbClr val="9194C7"/>
                </a:solidFill>
                <a:latin typeface="Courier" charset="0"/>
              </a:rPr>
              <a:t>&gt;Friends&lt;</a:t>
            </a:r>
            <a:r>
              <a:rPr lang="en-US" altLang="en-US" sz="1350">
                <a:solidFill>
                  <a:srgbClr val="3A772C"/>
                </a:solidFill>
                <a:latin typeface="Courier" charset="0"/>
              </a:rPr>
              <a:t>/group</a:t>
            </a:r>
            <a:r>
              <a:rPr lang="en-US" altLang="en-US" sz="1350">
                <a:solidFill>
                  <a:srgbClr val="9194C7"/>
                </a:solidFill>
                <a:latin typeface="Courier" charset="0"/>
              </a:rPr>
              <a:t>&gt;</a:t>
            </a:r>
            <a:br>
              <a:rPr lang="en-US" altLang="en-US" sz="1350">
                <a:solidFill>
                  <a:srgbClr val="9194C7"/>
                </a:solidFill>
                <a:latin typeface="Courier" charset="0"/>
              </a:rPr>
            </a:br>
            <a:r>
              <a:rPr lang="en-US" altLang="en-US" sz="1350">
                <a:solidFill>
                  <a:srgbClr val="9194C7"/>
                </a:solidFill>
                <a:latin typeface="Courier" charset="0"/>
              </a:rPr>
              <a:t>    &lt;</a:t>
            </a:r>
            <a:r>
              <a:rPr lang="en-US" altLang="en-US" sz="1350">
                <a:solidFill>
                  <a:srgbClr val="3A772C"/>
                </a:solidFill>
                <a:latin typeface="Courier" charset="0"/>
              </a:rPr>
              <a:t>/item</a:t>
            </a:r>
            <a:r>
              <a:rPr lang="en-US" altLang="en-US" sz="1350">
                <a:solidFill>
                  <a:srgbClr val="9194C7"/>
                </a:solidFill>
                <a:latin typeface="Courier" charset="0"/>
              </a:rPr>
              <a:t>&gt;</a:t>
            </a:r>
            <a:br>
              <a:rPr lang="en-US" altLang="en-US" sz="1350">
                <a:solidFill>
                  <a:srgbClr val="9194C7"/>
                </a:solidFill>
                <a:latin typeface="Courier" charset="0"/>
              </a:rPr>
            </a:br>
            <a:r>
              <a:rPr lang="en-US" altLang="en-US" sz="1350">
                <a:solidFill>
                  <a:srgbClr val="9194C7"/>
                </a:solidFill>
                <a:latin typeface="Courier" charset="0"/>
              </a:rPr>
              <a:t>  &lt;</a:t>
            </a:r>
            <a:r>
              <a:rPr lang="en-US" altLang="en-US" sz="1350">
                <a:solidFill>
                  <a:srgbClr val="3A772C"/>
                </a:solidFill>
                <a:latin typeface="Courier" charset="0"/>
              </a:rPr>
              <a:t>/query</a:t>
            </a:r>
            <a:r>
              <a:rPr lang="en-US" altLang="en-US" sz="1350">
                <a:solidFill>
                  <a:srgbClr val="9194C7"/>
                </a:solidFill>
                <a:latin typeface="Courier" charset="0"/>
              </a:rPr>
              <a:t>&gt;</a:t>
            </a:r>
            <a:br>
              <a:rPr lang="en-US" altLang="en-US" sz="1350">
                <a:solidFill>
                  <a:srgbClr val="9194C7"/>
                </a:solidFill>
                <a:latin typeface="Courier" charset="0"/>
              </a:rPr>
            </a:br>
            <a:r>
              <a:rPr lang="en-US" altLang="en-US" sz="1350">
                <a:solidFill>
                  <a:srgbClr val="9194C7"/>
                </a:solidFill>
                <a:latin typeface="Courier" charset="0"/>
              </a:rPr>
              <a:t>&lt;</a:t>
            </a:r>
            <a:r>
              <a:rPr lang="en-US" altLang="en-US" sz="1350">
                <a:solidFill>
                  <a:srgbClr val="FF0000"/>
                </a:solidFill>
                <a:latin typeface="Courier" charset="0"/>
              </a:rPr>
              <a:t>/iq</a:t>
            </a:r>
            <a:r>
              <a:rPr lang="en-US" altLang="en-US" sz="1350">
                <a:solidFill>
                  <a:srgbClr val="9194C7"/>
                </a:solidFill>
                <a:latin typeface="Courier" charset="0"/>
              </a:rPr>
              <a:t>&gt;</a:t>
            </a:r>
            <a:endParaRPr lang="en-US" altLang="en-US" sz="1500"/>
          </a:p>
          <a:p>
            <a:r>
              <a:rPr lang="en-US" altLang="en-US" sz="1500"/>
              <a:t>Type: response</a:t>
            </a:r>
          </a:p>
          <a:p>
            <a:r>
              <a:rPr lang="en-US" altLang="en-US" sz="1500"/>
              <a:t>ID matches request</a:t>
            </a:r>
          </a:p>
          <a:p>
            <a:r>
              <a:rPr lang="en-US" altLang="en-US" sz="1500"/>
              <a:t>Subscription state: none, to, from, both</a:t>
            </a:r>
          </a:p>
        </p:txBody>
      </p:sp>
    </p:spTree>
    <p:extLst>
      <p:ext uri="{BB962C8B-B14F-4D97-AF65-F5344CB8AC3E}">
        <p14:creationId xmlns:p14="http://schemas.microsoft.com/office/powerpoint/2010/main" val="18275245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78CB9-F159-1A04-215E-A12F8C2AD42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2FF915-6B4E-5FAC-A996-EA62E66341FD}"/>
              </a:ext>
            </a:extLst>
          </p:cNvPr>
          <p:cNvSpPr>
            <a:spLocks noGrp="1"/>
          </p:cNvSpPr>
          <p:nvPr>
            <p:ph idx="1"/>
          </p:nvPr>
        </p:nvSpPr>
        <p:spPr/>
        <p:txBody>
          <a:bodyPr/>
          <a:lstStyle/>
          <a:p>
            <a:r>
              <a:rPr lang="fr-FR" dirty="0"/>
              <a:t>This </a:t>
            </a:r>
            <a:r>
              <a:rPr lang="fr-FR" dirty="0" err="1"/>
              <a:t>is</a:t>
            </a:r>
            <a:r>
              <a:rPr lang="fr-FR" dirty="0"/>
              <a:t> the </a:t>
            </a:r>
            <a:r>
              <a:rPr lang="fr-FR" dirty="0" err="1"/>
              <a:t>third</a:t>
            </a:r>
            <a:r>
              <a:rPr lang="fr-FR" dirty="0"/>
              <a:t> </a:t>
            </a:r>
            <a:r>
              <a:rPr lang="fr-FR" dirty="0" err="1"/>
              <a:t>Stanza</a:t>
            </a:r>
            <a:r>
              <a:rPr lang="fr-FR" dirty="0"/>
              <a:t> type </a:t>
            </a:r>
            <a:r>
              <a:rPr lang="fr-FR" dirty="0" err="1"/>
              <a:t>specified</a:t>
            </a:r>
            <a:r>
              <a:rPr lang="fr-FR" dirty="0"/>
              <a:t> by XMPP </a:t>
            </a:r>
            <a:r>
              <a:rPr lang="fr-FR" dirty="0" err="1"/>
              <a:t>Core</a:t>
            </a:r>
            <a:r>
              <a:rPr lang="fr-FR" dirty="0"/>
              <a:t>. </a:t>
            </a:r>
          </a:p>
          <a:p>
            <a:r>
              <a:rPr lang="fr-FR" dirty="0" err="1"/>
              <a:t>Presence</a:t>
            </a:r>
            <a:r>
              <a:rPr lang="fr-FR" dirty="0"/>
              <a:t> </a:t>
            </a:r>
            <a:r>
              <a:rPr lang="fr-FR" dirty="0" err="1"/>
              <a:t>simply</a:t>
            </a:r>
            <a:r>
              <a:rPr lang="fr-FR" dirty="0"/>
              <a:t> </a:t>
            </a:r>
            <a:r>
              <a:rPr lang="fr-FR" dirty="0" err="1"/>
              <a:t>refers</a:t>
            </a:r>
            <a:r>
              <a:rPr lang="fr-FR" dirty="0"/>
              <a:t> to the </a:t>
            </a:r>
            <a:r>
              <a:rPr lang="fr-FR" dirty="0" err="1"/>
              <a:t>availability</a:t>
            </a:r>
            <a:r>
              <a:rPr lang="fr-FR" dirty="0"/>
              <a:t> or </a:t>
            </a:r>
            <a:r>
              <a:rPr lang="fr-FR" dirty="0" err="1"/>
              <a:t>status</a:t>
            </a:r>
            <a:r>
              <a:rPr lang="fr-FR" dirty="0"/>
              <a:t> of a contact.</a:t>
            </a:r>
          </a:p>
          <a:p>
            <a:endParaRPr lang="en-US" dirty="0"/>
          </a:p>
        </p:txBody>
      </p:sp>
      <p:sp>
        <p:nvSpPr>
          <p:cNvPr id="3" name="Title 2">
            <a:extLst>
              <a:ext uri="{FF2B5EF4-FFF2-40B4-BE49-F238E27FC236}">
                <a16:creationId xmlns:a16="http://schemas.microsoft.com/office/drawing/2014/main" id="{D36F6439-465B-DCC2-F72A-C29CFDEA4EC5}"/>
              </a:ext>
            </a:extLst>
          </p:cNvPr>
          <p:cNvSpPr>
            <a:spLocks noGrp="1"/>
          </p:cNvSpPr>
          <p:nvPr>
            <p:ph type="title"/>
          </p:nvPr>
        </p:nvSpPr>
        <p:spPr/>
        <p:txBody>
          <a:bodyPr/>
          <a:lstStyle/>
          <a:p>
            <a:r>
              <a:rPr lang="fr-FR" b="1" dirty="0" err="1"/>
              <a:t>Presence</a:t>
            </a:r>
            <a:endParaRPr lang="en-US" dirty="0"/>
          </a:p>
        </p:txBody>
      </p:sp>
    </p:spTree>
    <p:extLst>
      <p:ext uri="{BB962C8B-B14F-4D97-AF65-F5344CB8AC3E}">
        <p14:creationId xmlns:p14="http://schemas.microsoft.com/office/powerpoint/2010/main" val="636415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95FA3-50A6-F6A4-711C-073E43AC94A6}"/>
            </a:ext>
          </a:extLst>
        </p:cNvPr>
        <p:cNvGrpSpPr/>
        <p:nvPr/>
      </p:nvGrpSpPr>
      <p:grpSpPr>
        <a:xfrm>
          <a:off x="0" y="0"/>
          <a:ext cx="0" cy="0"/>
          <a:chOff x="0" y="0"/>
          <a:chExt cx="0" cy="0"/>
        </a:xfrm>
      </p:grpSpPr>
      <p:sp>
        <p:nvSpPr>
          <p:cNvPr id="27650" name="Rectangle 2">
            <a:extLst>
              <a:ext uri="{FF2B5EF4-FFF2-40B4-BE49-F238E27FC236}">
                <a16:creationId xmlns:a16="http://schemas.microsoft.com/office/drawing/2014/main" id="{C5B08BBF-B392-8BC4-35B7-E341747058D0}"/>
              </a:ext>
            </a:extLst>
          </p:cNvPr>
          <p:cNvSpPr>
            <a:spLocks noGrp="1" noChangeArrowheads="1"/>
          </p:cNvSpPr>
          <p:nvPr>
            <p:ph type="title"/>
          </p:nvPr>
        </p:nvSpPr>
        <p:spPr/>
        <p:txBody>
          <a:bodyPr/>
          <a:lstStyle/>
          <a:p>
            <a:r>
              <a:rPr lang="en-US" altLang="en-US"/>
              <a:t>Presence</a:t>
            </a:r>
          </a:p>
        </p:txBody>
      </p:sp>
      <p:sp>
        <p:nvSpPr>
          <p:cNvPr id="27651" name="Rectangle 3">
            <a:extLst>
              <a:ext uri="{FF2B5EF4-FFF2-40B4-BE49-F238E27FC236}">
                <a16:creationId xmlns:a16="http://schemas.microsoft.com/office/drawing/2014/main" id="{72ACD4F3-8394-03D6-E827-291120E081DD}"/>
              </a:ext>
            </a:extLst>
          </p:cNvPr>
          <p:cNvSpPr>
            <a:spLocks noGrp="1" noChangeArrowheads="1"/>
          </p:cNvSpPr>
          <p:nvPr>
            <p:ph type="body" idx="1"/>
          </p:nvPr>
        </p:nvSpPr>
        <p:spPr/>
        <p:txBody>
          <a:bodyPr/>
          <a:lstStyle/>
          <a:p>
            <a:r>
              <a:rPr lang="en-US" altLang="en-US"/>
              <a:t>Example:</a:t>
            </a:r>
            <a:br>
              <a:rPr lang="en-US" altLang="en-US"/>
            </a:br>
            <a:r>
              <a:rPr lang="en-US" altLang="en-US" sz="1350">
                <a:solidFill>
                  <a:srgbClr val="9194C7"/>
                </a:solidFill>
                <a:latin typeface="Courier" charset="0"/>
              </a:rPr>
              <a:t>&lt;</a:t>
            </a:r>
            <a:r>
              <a:rPr lang="en-US" altLang="en-US" sz="1350">
                <a:solidFill>
                  <a:srgbClr val="FF0000"/>
                </a:solidFill>
                <a:latin typeface="Courier" charset="0"/>
              </a:rPr>
              <a:t>presence</a:t>
            </a:r>
            <a:r>
              <a:rPr lang="en-US" altLang="en-US" sz="1350">
                <a:solidFill>
                  <a:srgbClr val="9194C7"/>
                </a:solidFill>
                <a:latin typeface="Courier" charset="0"/>
              </a:rPr>
              <a:t>&gt;</a:t>
            </a:r>
            <a:br>
              <a:rPr lang="en-US" altLang="en-US" sz="1350">
                <a:solidFill>
                  <a:srgbClr val="9194C7"/>
                </a:solidFill>
                <a:latin typeface="Courier" charset="0"/>
              </a:rPr>
            </a:br>
            <a:r>
              <a:rPr lang="en-US" altLang="en-US" sz="1350">
                <a:solidFill>
                  <a:srgbClr val="9194C7"/>
                </a:solidFill>
                <a:latin typeface="Courier" charset="0"/>
              </a:rPr>
              <a:t>  &lt;</a:t>
            </a:r>
            <a:r>
              <a:rPr lang="en-US" altLang="en-US" sz="1350">
                <a:solidFill>
                  <a:srgbClr val="3A772C"/>
                </a:solidFill>
                <a:latin typeface="Courier" charset="0"/>
              </a:rPr>
              <a:t>show</a:t>
            </a:r>
            <a:r>
              <a:rPr lang="en-US" altLang="en-US" sz="1350">
                <a:solidFill>
                  <a:srgbClr val="9194C7"/>
                </a:solidFill>
                <a:latin typeface="Courier" charset="0"/>
              </a:rPr>
              <a:t>&gt;dnd&lt;</a:t>
            </a:r>
            <a:r>
              <a:rPr lang="en-US" altLang="en-US" sz="1350">
                <a:solidFill>
                  <a:srgbClr val="3A772C"/>
                </a:solidFill>
                <a:latin typeface="Courier" charset="0"/>
              </a:rPr>
              <a:t>/show</a:t>
            </a:r>
            <a:r>
              <a:rPr lang="en-US" altLang="en-US" sz="1350">
                <a:solidFill>
                  <a:srgbClr val="9194C7"/>
                </a:solidFill>
                <a:latin typeface="Courier" charset="0"/>
              </a:rPr>
              <a:t>&gt;</a:t>
            </a:r>
            <a:br>
              <a:rPr lang="en-US" altLang="en-US" sz="1350">
                <a:solidFill>
                  <a:srgbClr val="9194C7"/>
                </a:solidFill>
                <a:latin typeface="Courier" charset="0"/>
              </a:rPr>
            </a:br>
            <a:r>
              <a:rPr lang="en-US" altLang="en-US" sz="1350">
                <a:solidFill>
                  <a:srgbClr val="9194C7"/>
                </a:solidFill>
                <a:latin typeface="Courier" charset="0"/>
              </a:rPr>
              <a:t>  &lt;</a:t>
            </a:r>
            <a:r>
              <a:rPr lang="en-US" altLang="en-US" sz="1350">
                <a:solidFill>
                  <a:srgbClr val="3A772C"/>
                </a:solidFill>
                <a:latin typeface="Courier" charset="0"/>
              </a:rPr>
              <a:t>status</a:t>
            </a:r>
            <a:r>
              <a:rPr lang="en-US" altLang="en-US" sz="1350">
                <a:solidFill>
                  <a:srgbClr val="9194C7"/>
                </a:solidFill>
                <a:latin typeface="Courier" charset="0"/>
              </a:rPr>
              <a:t>&gt;Meeting&lt;</a:t>
            </a:r>
            <a:r>
              <a:rPr lang="en-US" altLang="en-US" sz="1350">
                <a:solidFill>
                  <a:srgbClr val="3A772C"/>
                </a:solidFill>
                <a:latin typeface="Courier" charset="0"/>
              </a:rPr>
              <a:t>/status</a:t>
            </a:r>
            <a:r>
              <a:rPr lang="en-US" altLang="en-US" sz="1350">
                <a:solidFill>
                  <a:srgbClr val="9194C7"/>
                </a:solidFill>
                <a:latin typeface="Courier" charset="0"/>
              </a:rPr>
              <a:t>&gt;</a:t>
            </a:r>
            <a:br>
              <a:rPr lang="en-US" altLang="en-US" sz="1350">
                <a:solidFill>
                  <a:srgbClr val="9194C7"/>
                </a:solidFill>
                <a:latin typeface="Courier" charset="0"/>
              </a:rPr>
            </a:br>
            <a:r>
              <a:rPr lang="en-US" altLang="en-US" sz="1350">
                <a:solidFill>
                  <a:srgbClr val="9194C7"/>
                </a:solidFill>
                <a:latin typeface="Courier" charset="0"/>
              </a:rPr>
              <a:t>  &lt;</a:t>
            </a:r>
            <a:r>
              <a:rPr lang="en-US" altLang="en-US" sz="1350">
                <a:solidFill>
                  <a:srgbClr val="3A772C"/>
                </a:solidFill>
                <a:latin typeface="Courier" charset="0"/>
              </a:rPr>
              <a:t>priority</a:t>
            </a:r>
            <a:r>
              <a:rPr lang="en-US" altLang="en-US" sz="1350">
                <a:solidFill>
                  <a:srgbClr val="9194C7"/>
                </a:solidFill>
                <a:latin typeface="Courier" charset="0"/>
              </a:rPr>
              <a:t>&gt;1&lt;</a:t>
            </a:r>
            <a:r>
              <a:rPr lang="en-US" altLang="en-US" sz="1350">
                <a:solidFill>
                  <a:srgbClr val="3A772C"/>
                </a:solidFill>
                <a:latin typeface="Courier" charset="0"/>
              </a:rPr>
              <a:t>/priority</a:t>
            </a:r>
            <a:r>
              <a:rPr lang="en-US" altLang="en-US" sz="1350">
                <a:solidFill>
                  <a:srgbClr val="9194C7"/>
                </a:solidFill>
                <a:latin typeface="Courier" charset="0"/>
              </a:rPr>
              <a:t>&gt;</a:t>
            </a:r>
            <a:br>
              <a:rPr lang="en-US" altLang="en-US" sz="1350">
                <a:solidFill>
                  <a:srgbClr val="9194C7"/>
                </a:solidFill>
                <a:latin typeface="Courier" charset="0"/>
              </a:rPr>
            </a:br>
            <a:r>
              <a:rPr lang="en-US" altLang="en-US" sz="1350">
                <a:solidFill>
                  <a:srgbClr val="9194C7"/>
                </a:solidFill>
                <a:latin typeface="Courier" charset="0"/>
              </a:rPr>
              <a:t>&lt;</a:t>
            </a:r>
            <a:r>
              <a:rPr lang="en-US" altLang="en-US" sz="1350">
                <a:solidFill>
                  <a:srgbClr val="FF0000"/>
                </a:solidFill>
                <a:latin typeface="Courier" charset="0"/>
              </a:rPr>
              <a:t>/presence</a:t>
            </a:r>
            <a:r>
              <a:rPr lang="en-US" altLang="en-US" sz="1350">
                <a:solidFill>
                  <a:srgbClr val="9194C7"/>
                </a:solidFill>
                <a:latin typeface="Courier" charset="0"/>
              </a:rPr>
              <a:t>&gt;</a:t>
            </a:r>
            <a:endParaRPr lang="en-US" altLang="en-US"/>
          </a:p>
          <a:p>
            <a:r>
              <a:rPr lang="en-US" altLang="en-US"/>
              <a:t>Show: chat, available, away, xa, dnd</a:t>
            </a:r>
          </a:p>
          <a:p>
            <a:r>
              <a:rPr lang="en-US" altLang="en-US"/>
              <a:t>Status: Human-readable text</a:t>
            </a:r>
          </a:p>
          <a:p>
            <a:r>
              <a:rPr lang="en-US" altLang="en-US"/>
              <a:t>Priority: Which resource "most available"?</a:t>
            </a:r>
          </a:p>
        </p:txBody>
      </p:sp>
    </p:spTree>
    <p:extLst>
      <p:ext uri="{BB962C8B-B14F-4D97-AF65-F5344CB8AC3E}">
        <p14:creationId xmlns:p14="http://schemas.microsoft.com/office/powerpoint/2010/main" val="29465139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E4993-2BF9-210B-28DA-96530F7BF75E}"/>
            </a:ext>
          </a:extLst>
        </p:cNvPr>
        <p:cNvGrpSpPr/>
        <p:nvPr/>
      </p:nvGrpSpPr>
      <p:grpSpPr>
        <a:xfrm>
          <a:off x="0" y="0"/>
          <a:ext cx="0" cy="0"/>
          <a:chOff x="0" y="0"/>
          <a:chExt cx="0" cy="0"/>
        </a:xfrm>
      </p:grpSpPr>
      <p:sp>
        <p:nvSpPr>
          <p:cNvPr id="30722" name="Rectangle 2">
            <a:extLst>
              <a:ext uri="{FF2B5EF4-FFF2-40B4-BE49-F238E27FC236}">
                <a16:creationId xmlns:a16="http://schemas.microsoft.com/office/drawing/2014/main" id="{87137988-D302-017C-86D2-8C2AF233D474}"/>
              </a:ext>
            </a:extLst>
          </p:cNvPr>
          <p:cNvSpPr>
            <a:spLocks noGrp="1" noChangeArrowheads="1"/>
          </p:cNvSpPr>
          <p:nvPr>
            <p:ph type="title"/>
          </p:nvPr>
        </p:nvSpPr>
        <p:spPr/>
        <p:txBody>
          <a:bodyPr/>
          <a:lstStyle/>
          <a:p>
            <a:r>
              <a:rPr lang="en-US" altLang="en-US"/>
              <a:t>Subscribing to Presence</a:t>
            </a:r>
          </a:p>
        </p:txBody>
      </p:sp>
      <p:sp>
        <p:nvSpPr>
          <p:cNvPr id="30723" name="Rectangle 3">
            <a:extLst>
              <a:ext uri="{FF2B5EF4-FFF2-40B4-BE49-F238E27FC236}">
                <a16:creationId xmlns:a16="http://schemas.microsoft.com/office/drawing/2014/main" id="{563A5273-4798-CB9D-FF82-64CCA79EB1E8}"/>
              </a:ext>
            </a:extLst>
          </p:cNvPr>
          <p:cNvSpPr>
            <a:spLocks noGrp="1" noChangeArrowheads="1"/>
          </p:cNvSpPr>
          <p:nvPr>
            <p:ph type="body" idx="1"/>
          </p:nvPr>
        </p:nvSpPr>
        <p:spPr/>
        <p:txBody>
          <a:bodyPr>
            <a:normAutofit lnSpcReduction="10000"/>
          </a:bodyPr>
          <a:lstStyle/>
          <a:p>
            <a:r>
              <a:rPr lang="en-US" altLang="en-US"/>
              <a:t>Send a subscription request:</a:t>
            </a:r>
            <a:br>
              <a:rPr lang="en-US" altLang="en-US"/>
            </a:br>
            <a:r>
              <a:rPr lang="en-US" altLang="en-US" sz="1350">
                <a:solidFill>
                  <a:srgbClr val="9194C7"/>
                </a:solidFill>
                <a:latin typeface="Courier" charset="0"/>
              </a:rPr>
              <a:t>&lt;</a:t>
            </a:r>
            <a:r>
              <a:rPr lang="en-US" altLang="en-US" sz="1350">
                <a:solidFill>
                  <a:srgbClr val="FF0000"/>
                </a:solidFill>
                <a:latin typeface="Courier" charset="0"/>
              </a:rPr>
              <a:t>presence </a:t>
            </a:r>
            <a:r>
              <a:rPr lang="en-US" altLang="en-US" sz="1350">
                <a:solidFill>
                  <a:srgbClr val="3A772C"/>
                </a:solidFill>
                <a:latin typeface="Courier" charset="0"/>
              </a:rPr>
              <a:t>to</a:t>
            </a:r>
            <a:r>
              <a:rPr lang="en-US" altLang="en-US" sz="1350">
                <a:solidFill>
                  <a:srgbClr val="393D79"/>
                </a:solidFill>
                <a:latin typeface="Courier" charset="0"/>
              </a:rPr>
              <a:t>=</a:t>
            </a:r>
            <a:r>
              <a:rPr lang="en-US" altLang="en-US" sz="1350">
                <a:solidFill>
                  <a:srgbClr val="9194C7"/>
                </a:solidFill>
                <a:latin typeface="Courier" charset="0"/>
              </a:rPr>
              <a:t>'juliet@example.com'</a:t>
            </a:r>
            <a:br>
              <a:rPr lang="en-US" altLang="en-US" sz="1350">
                <a:solidFill>
                  <a:srgbClr val="9194C7"/>
                </a:solidFill>
                <a:latin typeface="Courier" charset="0"/>
              </a:rPr>
            </a:br>
            <a:r>
              <a:rPr lang="en-US" altLang="en-US" sz="1350">
                <a:solidFill>
                  <a:srgbClr val="9194C7"/>
                </a:solidFill>
                <a:latin typeface="Courier" charset="0"/>
              </a:rPr>
              <a:t>          </a:t>
            </a:r>
            <a:r>
              <a:rPr lang="en-US" altLang="en-US" sz="1350">
                <a:solidFill>
                  <a:srgbClr val="3A772C"/>
                </a:solidFill>
                <a:latin typeface="Courier" charset="0"/>
              </a:rPr>
              <a:t>type</a:t>
            </a:r>
            <a:r>
              <a:rPr lang="en-US" altLang="en-US" sz="1350">
                <a:solidFill>
                  <a:srgbClr val="393D79"/>
                </a:solidFill>
                <a:latin typeface="Courier" charset="0"/>
              </a:rPr>
              <a:t>=</a:t>
            </a:r>
            <a:r>
              <a:rPr lang="en-US" altLang="en-US" sz="1350">
                <a:solidFill>
                  <a:srgbClr val="9194C7"/>
                </a:solidFill>
                <a:latin typeface="Courier" charset="0"/>
              </a:rPr>
              <a:t>'subscribe'</a:t>
            </a:r>
            <a:r>
              <a:rPr lang="en-US" altLang="en-US" sz="1350">
                <a:solidFill>
                  <a:srgbClr val="3A772C"/>
                </a:solidFill>
                <a:latin typeface="Courier" charset="0"/>
              </a:rPr>
              <a:t>/</a:t>
            </a:r>
            <a:r>
              <a:rPr lang="en-US" altLang="en-US" sz="1350">
                <a:solidFill>
                  <a:srgbClr val="9194C7"/>
                </a:solidFill>
                <a:latin typeface="Courier" charset="0"/>
              </a:rPr>
              <a:t>&gt;</a:t>
            </a:r>
            <a:endParaRPr lang="en-US" altLang="en-US"/>
          </a:p>
          <a:p>
            <a:r>
              <a:rPr lang="en-US" altLang="en-US"/>
              <a:t>Approving a request:</a:t>
            </a:r>
            <a:br>
              <a:rPr lang="en-US" altLang="en-US"/>
            </a:br>
            <a:r>
              <a:rPr lang="en-US" altLang="en-US" sz="1350">
                <a:solidFill>
                  <a:srgbClr val="9194C7"/>
                </a:solidFill>
                <a:latin typeface="Courier" charset="0"/>
              </a:rPr>
              <a:t>&lt;</a:t>
            </a:r>
            <a:r>
              <a:rPr lang="en-US" altLang="en-US" sz="1350">
                <a:solidFill>
                  <a:srgbClr val="FF0000"/>
                </a:solidFill>
                <a:latin typeface="Courier" charset="0"/>
              </a:rPr>
              <a:t>presence </a:t>
            </a:r>
            <a:r>
              <a:rPr lang="en-US" altLang="en-US" sz="1350">
                <a:solidFill>
                  <a:srgbClr val="3A772C"/>
                </a:solidFill>
                <a:latin typeface="Courier" charset="0"/>
              </a:rPr>
              <a:t>to</a:t>
            </a:r>
            <a:r>
              <a:rPr lang="en-US" altLang="en-US" sz="1350">
                <a:solidFill>
                  <a:srgbClr val="393D79"/>
                </a:solidFill>
                <a:latin typeface="Courier" charset="0"/>
              </a:rPr>
              <a:t>=</a:t>
            </a:r>
            <a:r>
              <a:rPr lang="en-US" altLang="en-US" sz="1350">
                <a:solidFill>
                  <a:srgbClr val="9194C7"/>
                </a:solidFill>
                <a:latin typeface="Courier" charset="0"/>
              </a:rPr>
              <a:t>'romeo@example.net'</a:t>
            </a:r>
            <a:br>
              <a:rPr lang="en-US" altLang="en-US" sz="1350">
                <a:solidFill>
                  <a:srgbClr val="9194C7"/>
                </a:solidFill>
                <a:latin typeface="Courier" charset="0"/>
              </a:rPr>
            </a:br>
            <a:r>
              <a:rPr lang="en-US" altLang="en-US" sz="1350">
                <a:solidFill>
                  <a:srgbClr val="9194C7"/>
                </a:solidFill>
                <a:latin typeface="Courier" charset="0"/>
              </a:rPr>
              <a:t>          </a:t>
            </a:r>
            <a:r>
              <a:rPr lang="en-US" altLang="en-US" sz="1350">
                <a:solidFill>
                  <a:srgbClr val="3A772C"/>
                </a:solidFill>
                <a:latin typeface="Courier" charset="0"/>
              </a:rPr>
              <a:t>type</a:t>
            </a:r>
            <a:r>
              <a:rPr lang="en-US" altLang="en-US" sz="1350">
                <a:solidFill>
                  <a:srgbClr val="393D79"/>
                </a:solidFill>
                <a:latin typeface="Courier" charset="0"/>
              </a:rPr>
              <a:t>=</a:t>
            </a:r>
            <a:r>
              <a:rPr lang="en-US" altLang="en-US" sz="1350">
                <a:solidFill>
                  <a:srgbClr val="9194C7"/>
                </a:solidFill>
                <a:latin typeface="Courier" charset="0"/>
              </a:rPr>
              <a:t>'subscribed'</a:t>
            </a:r>
            <a:r>
              <a:rPr lang="en-US" altLang="en-US" sz="1350">
                <a:solidFill>
                  <a:srgbClr val="3A772C"/>
                </a:solidFill>
                <a:latin typeface="Courier" charset="0"/>
              </a:rPr>
              <a:t>/</a:t>
            </a:r>
            <a:r>
              <a:rPr lang="en-US" altLang="en-US" sz="1350">
                <a:solidFill>
                  <a:srgbClr val="9194C7"/>
                </a:solidFill>
                <a:latin typeface="Courier" charset="0"/>
              </a:rPr>
              <a:t>&gt;</a:t>
            </a:r>
            <a:endParaRPr lang="en-US" altLang="en-US"/>
          </a:p>
          <a:p>
            <a:r>
              <a:rPr lang="en-US" altLang="en-US"/>
              <a:t>Every time you change a subscription, you get a </a:t>
            </a:r>
            <a:br>
              <a:rPr lang="en-US" altLang="en-US"/>
            </a:br>
            <a:r>
              <a:rPr lang="en-US" altLang="en-US"/>
              <a:t>"roster push":</a:t>
            </a:r>
            <a:br>
              <a:rPr lang="en-US" altLang="en-US"/>
            </a:br>
            <a:r>
              <a:rPr lang="en-US" altLang="en-US" sz="1350">
                <a:solidFill>
                  <a:srgbClr val="9194C7"/>
                </a:solidFill>
                <a:latin typeface="Courier" charset="0"/>
              </a:rPr>
              <a:t>&lt;</a:t>
            </a:r>
            <a:r>
              <a:rPr lang="en-US" altLang="en-US" sz="1350">
                <a:solidFill>
                  <a:srgbClr val="FF0000"/>
                </a:solidFill>
                <a:latin typeface="Courier" charset="0"/>
              </a:rPr>
              <a:t>iq </a:t>
            </a:r>
            <a:r>
              <a:rPr lang="en-US" altLang="en-US" sz="1350">
                <a:solidFill>
                  <a:srgbClr val="3A772C"/>
                </a:solidFill>
                <a:latin typeface="Courier" charset="0"/>
              </a:rPr>
              <a:t>type</a:t>
            </a:r>
            <a:r>
              <a:rPr lang="en-US" altLang="en-US" sz="1350">
                <a:solidFill>
                  <a:srgbClr val="393D79"/>
                </a:solidFill>
                <a:latin typeface="Courier" charset="0"/>
              </a:rPr>
              <a:t>=</a:t>
            </a:r>
            <a:r>
              <a:rPr lang="en-US" altLang="en-US" sz="1350">
                <a:solidFill>
                  <a:srgbClr val="9194C7"/>
                </a:solidFill>
                <a:latin typeface="Courier" charset="0"/>
              </a:rPr>
              <a:t>'set'&gt;</a:t>
            </a:r>
            <a:br>
              <a:rPr lang="en-US" altLang="en-US" sz="1350">
                <a:solidFill>
                  <a:srgbClr val="9194C7"/>
                </a:solidFill>
                <a:latin typeface="Courier" charset="0"/>
              </a:rPr>
            </a:br>
            <a:r>
              <a:rPr lang="en-US" altLang="en-US" sz="1350">
                <a:solidFill>
                  <a:srgbClr val="9194C7"/>
                </a:solidFill>
                <a:latin typeface="Courier" charset="0"/>
              </a:rPr>
              <a:t>  &lt;</a:t>
            </a:r>
            <a:r>
              <a:rPr lang="en-US" altLang="en-US" sz="1350">
                <a:solidFill>
                  <a:srgbClr val="3A772C"/>
                </a:solidFill>
                <a:latin typeface="Courier" charset="0"/>
              </a:rPr>
              <a:t>query </a:t>
            </a:r>
            <a:r>
              <a:rPr lang="en-US" altLang="en-US" sz="1350">
                <a:solidFill>
                  <a:srgbClr val="8A2BE2"/>
                </a:solidFill>
                <a:latin typeface="Courier" charset="0"/>
              </a:rPr>
              <a:t>xmlns</a:t>
            </a:r>
            <a:r>
              <a:rPr lang="en-US" altLang="en-US" sz="1350">
                <a:solidFill>
                  <a:srgbClr val="393D79"/>
                </a:solidFill>
                <a:latin typeface="Courier" charset="0"/>
              </a:rPr>
              <a:t>=</a:t>
            </a:r>
            <a:r>
              <a:rPr lang="en-US" altLang="en-US" sz="1350">
                <a:solidFill>
                  <a:srgbClr val="9194C7"/>
                </a:solidFill>
                <a:latin typeface="Courier" charset="0"/>
              </a:rPr>
              <a:t>'jabber:iq:roster'&gt;</a:t>
            </a:r>
            <a:br>
              <a:rPr lang="en-US" altLang="en-US" sz="1350">
                <a:solidFill>
                  <a:srgbClr val="9194C7"/>
                </a:solidFill>
                <a:latin typeface="Courier" charset="0"/>
              </a:rPr>
            </a:br>
            <a:r>
              <a:rPr lang="en-US" altLang="en-US" sz="1350">
                <a:solidFill>
                  <a:srgbClr val="9194C7"/>
                </a:solidFill>
                <a:latin typeface="Courier" charset="0"/>
              </a:rPr>
              <a:t>    &lt;</a:t>
            </a:r>
            <a:r>
              <a:rPr lang="en-US" altLang="en-US" sz="1350">
                <a:solidFill>
                  <a:srgbClr val="3A772C"/>
                </a:solidFill>
                <a:latin typeface="Courier" charset="0"/>
              </a:rPr>
              <a:t>item jid</a:t>
            </a:r>
            <a:r>
              <a:rPr lang="en-US" altLang="en-US" sz="1350">
                <a:solidFill>
                  <a:srgbClr val="393D79"/>
                </a:solidFill>
                <a:latin typeface="Courier" charset="0"/>
              </a:rPr>
              <a:t>=</a:t>
            </a:r>
            <a:r>
              <a:rPr lang="en-US" altLang="en-US" sz="1350">
                <a:solidFill>
                  <a:srgbClr val="9194C7"/>
                </a:solidFill>
                <a:latin typeface="Courier" charset="0"/>
              </a:rPr>
              <a:t>'romeo@example.net'</a:t>
            </a:r>
            <a:br>
              <a:rPr lang="en-US" altLang="en-US" sz="1350">
                <a:solidFill>
                  <a:srgbClr val="9194C7"/>
                </a:solidFill>
                <a:latin typeface="Courier" charset="0"/>
              </a:rPr>
            </a:br>
            <a:r>
              <a:rPr lang="en-US" altLang="en-US" sz="1350">
                <a:solidFill>
                  <a:srgbClr val="9194C7"/>
                </a:solidFill>
                <a:latin typeface="Courier" charset="0"/>
              </a:rPr>
              <a:t>          </a:t>
            </a:r>
            <a:r>
              <a:rPr lang="en-US" altLang="en-US" sz="1350">
                <a:solidFill>
                  <a:srgbClr val="3A772C"/>
                </a:solidFill>
                <a:latin typeface="Courier" charset="0"/>
              </a:rPr>
              <a:t>subscription</a:t>
            </a:r>
            <a:r>
              <a:rPr lang="en-US" altLang="en-US" sz="1350">
                <a:solidFill>
                  <a:srgbClr val="393D79"/>
                </a:solidFill>
                <a:latin typeface="Courier" charset="0"/>
              </a:rPr>
              <a:t>=</a:t>
            </a:r>
            <a:r>
              <a:rPr lang="en-US" altLang="en-US" sz="1350">
                <a:solidFill>
                  <a:srgbClr val="9194C7"/>
                </a:solidFill>
                <a:latin typeface="Courier" charset="0"/>
              </a:rPr>
              <a:t>'from'/&gt;</a:t>
            </a:r>
            <a:br>
              <a:rPr lang="en-US" altLang="en-US" sz="1350">
                <a:solidFill>
                  <a:srgbClr val="9194C7"/>
                </a:solidFill>
                <a:latin typeface="Courier" charset="0"/>
              </a:rPr>
            </a:br>
            <a:r>
              <a:rPr lang="en-US" altLang="en-US" sz="1350">
                <a:solidFill>
                  <a:srgbClr val="9194C7"/>
                </a:solidFill>
                <a:latin typeface="Courier" charset="0"/>
              </a:rPr>
              <a:t>  &lt;</a:t>
            </a:r>
            <a:r>
              <a:rPr lang="en-US" altLang="en-US" sz="1350">
                <a:solidFill>
                  <a:srgbClr val="3A772C"/>
                </a:solidFill>
                <a:latin typeface="Courier" charset="0"/>
              </a:rPr>
              <a:t>/query</a:t>
            </a:r>
            <a:r>
              <a:rPr lang="en-US" altLang="en-US" sz="1350">
                <a:solidFill>
                  <a:srgbClr val="9194C7"/>
                </a:solidFill>
                <a:latin typeface="Courier" charset="0"/>
              </a:rPr>
              <a:t>&gt;</a:t>
            </a:r>
            <a:br>
              <a:rPr lang="en-US" altLang="en-US" sz="1350">
                <a:solidFill>
                  <a:srgbClr val="9194C7"/>
                </a:solidFill>
                <a:latin typeface="Courier" charset="0"/>
              </a:rPr>
            </a:br>
            <a:r>
              <a:rPr lang="en-US" altLang="en-US" sz="1350">
                <a:solidFill>
                  <a:srgbClr val="9194C7"/>
                </a:solidFill>
                <a:latin typeface="Courier" charset="0"/>
              </a:rPr>
              <a:t>&lt;</a:t>
            </a:r>
            <a:r>
              <a:rPr lang="en-US" altLang="en-US" sz="1350">
                <a:solidFill>
                  <a:srgbClr val="FF0000"/>
                </a:solidFill>
                <a:latin typeface="Courier" charset="0"/>
              </a:rPr>
              <a:t>/iq</a:t>
            </a:r>
            <a:r>
              <a:rPr lang="en-US" altLang="en-US" sz="1350">
                <a:solidFill>
                  <a:srgbClr val="9194C7"/>
                </a:solidFill>
                <a:latin typeface="Courier" charset="0"/>
              </a:rPr>
              <a:t>&gt;</a:t>
            </a:r>
            <a:endParaRPr lang="en-US" altLang="en-US"/>
          </a:p>
        </p:txBody>
      </p:sp>
    </p:spTree>
    <p:extLst>
      <p:ext uri="{BB962C8B-B14F-4D97-AF65-F5344CB8AC3E}">
        <p14:creationId xmlns:p14="http://schemas.microsoft.com/office/powerpoint/2010/main" val="17619808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54AC0-C0F9-2B65-4BAE-0B2CF9A6D0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AB5DDD-2CCF-1D20-1D74-3B785E299C4C}"/>
              </a:ext>
            </a:extLst>
          </p:cNvPr>
          <p:cNvSpPr>
            <a:spLocks noGrp="1"/>
          </p:cNvSpPr>
          <p:nvPr>
            <p:ph type="title"/>
          </p:nvPr>
        </p:nvSpPr>
        <p:spPr/>
        <p:txBody>
          <a:bodyPr/>
          <a:lstStyle/>
          <a:p>
            <a:r>
              <a:rPr lang="en-US" dirty="0"/>
              <a:t>Java Example 1/2</a:t>
            </a:r>
          </a:p>
        </p:txBody>
      </p:sp>
      <p:sp>
        <p:nvSpPr>
          <p:cNvPr id="3" name="Content Placeholder 2">
            <a:extLst>
              <a:ext uri="{FF2B5EF4-FFF2-40B4-BE49-F238E27FC236}">
                <a16:creationId xmlns:a16="http://schemas.microsoft.com/office/drawing/2014/main" id="{4B4EED21-C10E-13C1-60F9-5A31A196166C}"/>
              </a:ext>
            </a:extLst>
          </p:cNvPr>
          <p:cNvSpPr>
            <a:spLocks noGrp="1"/>
          </p:cNvSpPr>
          <p:nvPr>
            <p:ph idx="1"/>
          </p:nvPr>
        </p:nvSpPr>
        <p:spPr>
          <a:xfrm>
            <a:off x="628650" y="2226469"/>
            <a:ext cx="7886700" cy="3263504"/>
          </a:xfrm>
        </p:spPr>
        <p:txBody>
          <a:bodyPr>
            <a:noAutofit/>
          </a:bodyPr>
          <a:lstStyle/>
          <a:p>
            <a:r>
              <a:rPr lang="fr-FR" sz="1200" dirty="0"/>
              <a:t>import </a:t>
            </a:r>
            <a:r>
              <a:rPr lang="fr-FR" sz="1200" dirty="0" err="1"/>
              <a:t>org.jivesoftware.smack</a:t>
            </a:r>
            <a:r>
              <a:rPr lang="fr-FR" sz="1200" dirty="0"/>
              <a:t>.*</a:t>
            </a:r>
          </a:p>
          <a:p>
            <a:r>
              <a:rPr lang="en-US" sz="1200" dirty="0"/>
              <a:t>public class </a:t>
            </a:r>
            <a:r>
              <a:rPr lang="en-US" sz="1200" dirty="0" err="1"/>
              <a:t>TestXMPP</a:t>
            </a:r>
            <a:r>
              <a:rPr lang="en-US" sz="1200" dirty="0"/>
              <a:t> {</a:t>
            </a:r>
          </a:p>
          <a:p>
            <a:r>
              <a:rPr lang="en-US" sz="1200" dirty="0"/>
              <a:t>public static void main(String[] </a:t>
            </a:r>
            <a:r>
              <a:rPr lang="en-US" sz="1200" dirty="0" err="1"/>
              <a:t>args</a:t>
            </a:r>
            <a:r>
              <a:rPr lang="en-US" sz="1200" dirty="0"/>
              <a:t>) {</a:t>
            </a:r>
          </a:p>
          <a:p>
            <a:r>
              <a:rPr lang="en-US" sz="1200" dirty="0"/>
              <a:t>        </a:t>
            </a:r>
            <a:r>
              <a:rPr lang="en-US" sz="1200" b="1" dirty="0">
                <a:solidFill>
                  <a:srgbClr val="FF0000"/>
                </a:solidFill>
              </a:rPr>
              <a:t>// Create the configuration for this new connection</a:t>
            </a:r>
          </a:p>
          <a:p>
            <a:r>
              <a:rPr lang="en-US" sz="1200" b="1" dirty="0">
                <a:solidFill>
                  <a:srgbClr val="FF0000"/>
                </a:solidFill>
              </a:rPr>
              <a:t>        </a:t>
            </a:r>
            <a:r>
              <a:rPr lang="en-US" sz="1200" b="1" dirty="0" err="1">
                <a:solidFill>
                  <a:srgbClr val="FF0000"/>
                </a:solidFill>
              </a:rPr>
              <a:t>ConnectionConfiguration</a:t>
            </a:r>
            <a:r>
              <a:rPr lang="en-US" sz="1200" b="1" dirty="0">
                <a:solidFill>
                  <a:srgbClr val="FF0000"/>
                </a:solidFill>
              </a:rPr>
              <a:t> config = new </a:t>
            </a:r>
            <a:r>
              <a:rPr lang="en-US" sz="1200" b="1" dirty="0" err="1">
                <a:solidFill>
                  <a:srgbClr val="FF0000"/>
                </a:solidFill>
              </a:rPr>
              <a:t>ConnectionConfiguration</a:t>
            </a:r>
            <a:r>
              <a:rPr lang="en-US" sz="1200" b="1" dirty="0">
                <a:solidFill>
                  <a:srgbClr val="FF0000"/>
                </a:solidFill>
              </a:rPr>
              <a:t>("127.0.0.1");</a:t>
            </a:r>
          </a:p>
          <a:p>
            <a:r>
              <a:rPr lang="en-US" sz="1200" b="1" dirty="0">
                <a:solidFill>
                  <a:srgbClr val="FF0000"/>
                </a:solidFill>
              </a:rPr>
              <a:t>        </a:t>
            </a:r>
            <a:r>
              <a:rPr lang="en-US" sz="1200" b="1" dirty="0" err="1">
                <a:solidFill>
                  <a:srgbClr val="FF0000"/>
                </a:solidFill>
              </a:rPr>
              <a:t>XMPPConnection</a:t>
            </a:r>
            <a:r>
              <a:rPr lang="en-US" sz="1200" b="1" dirty="0">
                <a:solidFill>
                  <a:srgbClr val="FF0000"/>
                </a:solidFill>
              </a:rPr>
              <a:t> connection = new </a:t>
            </a:r>
            <a:r>
              <a:rPr lang="en-US" sz="1200" b="1" dirty="0" err="1">
                <a:solidFill>
                  <a:srgbClr val="FF0000"/>
                </a:solidFill>
              </a:rPr>
              <a:t>XMPPConnection</a:t>
            </a:r>
            <a:r>
              <a:rPr lang="en-US" sz="1200" b="1" dirty="0">
                <a:solidFill>
                  <a:srgbClr val="FF0000"/>
                </a:solidFill>
              </a:rPr>
              <a:t>(config);</a:t>
            </a:r>
          </a:p>
          <a:p>
            <a:r>
              <a:rPr lang="en-US" sz="1200" dirty="0"/>
              <a:t>        // Connect to the server</a:t>
            </a:r>
          </a:p>
          <a:p>
            <a:r>
              <a:rPr lang="en-US" sz="1200" dirty="0"/>
              <a:t>        try {</a:t>
            </a:r>
          </a:p>
          <a:p>
            <a:r>
              <a:rPr lang="en-US" sz="1200" dirty="0"/>
              <a:t>            </a:t>
            </a:r>
            <a:r>
              <a:rPr lang="en-US" sz="1200" b="1" dirty="0" err="1">
                <a:solidFill>
                  <a:srgbClr val="002060"/>
                </a:solidFill>
              </a:rPr>
              <a:t>connection.connect</a:t>
            </a:r>
            <a:r>
              <a:rPr lang="en-US" sz="1200" b="1" dirty="0">
                <a:solidFill>
                  <a:srgbClr val="002060"/>
                </a:solidFill>
              </a:rPr>
              <a:t>();</a:t>
            </a:r>
          </a:p>
          <a:p>
            <a:r>
              <a:rPr lang="en-US" sz="1200" b="1" dirty="0">
                <a:solidFill>
                  <a:srgbClr val="002060"/>
                </a:solidFill>
              </a:rPr>
              <a:t>            // Log into the server</a:t>
            </a:r>
          </a:p>
          <a:p>
            <a:r>
              <a:rPr lang="en-US" sz="1200" b="1" dirty="0">
                <a:solidFill>
                  <a:srgbClr val="002060"/>
                </a:solidFill>
              </a:rPr>
              <a:t>            </a:t>
            </a:r>
            <a:r>
              <a:rPr lang="en-US" sz="1200" b="1" dirty="0" err="1">
                <a:solidFill>
                  <a:srgbClr val="002060"/>
                </a:solidFill>
              </a:rPr>
              <a:t>connection.login</a:t>
            </a:r>
            <a:r>
              <a:rPr lang="en-US" sz="1200" b="1" dirty="0">
                <a:solidFill>
                  <a:srgbClr val="002060"/>
                </a:solidFill>
              </a:rPr>
              <a:t>("test", "test");</a:t>
            </a:r>
          </a:p>
          <a:p>
            <a:r>
              <a:rPr lang="en-US" sz="1200" dirty="0"/>
              <a:t>        } catch (</a:t>
            </a:r>
            <a:r>
              <a:rPr lang="en-US" sz="1200" dirty="0" err="1"/>
              <a:t>XMPPException</a:t>
            </a:r>
            <a:r>
              <a:rPr lang="en-US" sz="1200" dirty="0"/>
              <a:t> e) {</a:t>
            </a:r>
          </a:p>
          <a:p>
            <a:r>
              <a:rPr lang="en-US" sz="1200" dirty="0"/>
              <a:t>            </a:t>
            </a:r>
            <a:r>
              <a:rPr lang="en-US" sz="1200" dirty="0" err="1"/>
              <a:t>e.printStackTrace</a:t>
            </a:r>
            <a:r>
              <a:rPr lang="en-US" sz="1200" dirty="0"/>
              <a:t>();</a:t>
            </a:r>
          </a:p>
          <a:p>
            <a:r>
              <a:rPr lang="en-US" sz="1200" dirty="0"/>
              <a:t>        }</a:t>
            </a:r>
          </a:p>
          <a:p>
            <a:endParaRPr lang="en-US" sz="1200" dirty="0"/>
          </a:p>
        </p:txBody>
      </p:sp>
    </p:spTree>
    <p:extLst>
      <p:ext uri="{BB962C8B-B14F-4D97-AF65-F5344CB8AC3E}">
        <p14:creationId xmlns:p14="http://schemas.microsoft.com/office/powerpoint/2010/main" val="4130528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z="2400">
                <a:latin typeface="Verdana" charset="0"/>
                <a:cs typeface="Arial" charset="0"/>
              </a:rPr>
              <a:t>Comparing IoT data streams with conventional</a:t>
            </a:r>
            <a:br>
              <a:rPr lang="en-US" sz="2400">
                <a:latin typeface="Verdana" charset="0"/>
                <a:cs typeface="Arial" charset="0"/>
              </a:rPr>
            </a:br>
            <a:r>
              <a:rPr lang="en-US" sz="2400">
                <a:latin typeface="Verdana" charset="0"/>
                <a:cs typeface="Arial" charset="0"/>
              </a:rPr>
              <a:t>multimedia streams</a:t>
            </a:r>
          </a:p>
        </p:txBody>
      </p:sp>
      <p:pic>
        <p:nvPicPr>
          <p:cNvPr id="14339" name="Picture 4" descr="tabl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412875"/>
            <a:ext cx="6972300" cy="495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9558" name="Rectangle 6"/>
          <p:cNvSpPr>
            <a:spLocks noChangeArrowheads="1"/>
          </p:cNvSpPr>
          <p:nvPr/>
        </p:nvSpPr>
        <p:spPr bwMode="auto">
          <a:xfrm>
            <a:off x="0" y="6454775"/>
            <a:ext cx="5724525" cy="430213"/>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spAutoFit/>
          </a:bodyPr>
          <a:lstStyle/>
          <a:p>
            <a:pPr>
              <a:defRPr/>
            </a:pPr>
            <a:r>
              <a:rPr lang="en-US" sz="800" dirty="0">
                <a:ea typeface="+mn-ea"/>
              </a:rPr>
              <a:t>Source: P. Barnaghi,  W. Wang,  L. Dong,  C. Wang, "A Linked-data Model for Semantic Sensor Streams", in the Proc. of </a:t>
            </a:r>
          </a:p>
          <a:p>
            <a:pPr>
              <a:defRPr/>
            </a:pPr>
            <a:r>
              <a:rPr lang="en-US" sz="800" dirty="0">
                <a:ea typeface="+mn-ea"/>
              </a:rPr>
              <a:t>IEEE International Conference on Internet of Things (</a:t>
            </a:r>
            <a:r>
              <a:rPr lang="en-US" sz="800" dirty="0" err="1">
                <a:ea typeface="+mn-ea"/>
              </a:rPr>
              <a:t>iThings</a:t>
            </a:r>
            <a:r>
              <a:rPr lang="en-US" sz="800" dirty="0">
                <a:ea typeface="+mn-ea"/>
              </a:rPr>
              <a:t> 2013), August 2013.</a:t>
            </a:r>
            <a:r>
              <a:rPr lang="en-US" sz="1400" dirty="0">
                <a:ea typeface="+mn-ea"/>
              </a:rPr>
              <a:t> </a:t>
            </a:r>
          </a:p>
        </p:txBody>
      </p:sp>
    </p:spTree>
    <p:extLst>
      <p:ext uri="{BB962C8B-B14F-4D97-AF65-F5344CB8AC3E}">
        <p14:creationId xmlns:p14="http://schemas.microsoft.com/office/powerpoint/2010/main" val="11186318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7D7FC-AC97-9375-12A0-C5C2A984AD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B9AE88-8C9F-E388-B83B-53B3501D5F29}"/>
              </a:ext>
            </a:extLst>
          </p:cNvPr>
          <p:cNvSpPr>
            <a:spLocks noGrp="1"/>
          </p:cNvSpPr>
          <p:nvPr>
            <p:ph type="title"/>
          </p:nvPr>
        </p:nvSpPr>
        <p:spPr/>
        <p:txBody>
          <a:bodyPr/>
          <a:lstStyle/>
          <a:p>
            <a:r>
              <a:rPr lang="en-US" dirty="0"/>
              <a:t>Java Example 2/2</a:t>
            </a:r>
          </a:p>
        </p:txBody>
      </p:sp>
      <p:sp>
        <p:nvSpPr>
          <p:cNvPr id="3" name="Content Placeholder 2">
            <a:extLst>
              <a:ext uri="{FF2B5EF4-FFF2-40B4-BE49-F238E27FC236}">
                <a16:creationId xmlns:a16="http://schemas.microsoft.com/office/drawing/2014/main" id="{1E228DEE-BF8D-E67F-5E5E-061717FD1CBC}"/>
              </a:ext>
            </a:extLst>
          </p:cNvPr>
          <p:cNvSpPr>
            <a:spLocks noGrp="1"/>
          </p:cNvSpPr>
          <p:nvPr>
            <p:ph idx="1"/>
          </p:nvPr>
        </p:nvSpPr>
        <p:spPr/>
        <p:txBody>
          <a:bodyPr>
            <a:noAutofit/>
          </a:bodyPr>
          <a:lstStyle/>
          <a:p>
            <a:r>
              <a:rPr lang="en-US" sz="1200" dirty="0"/>
              <a:t> </a:t>
            </a:r>
          </a:p>
          <a:p>
            <a:r>
              <a:rPr lang="en-US" sz="1200" dirty="0"/>
              <a:t>        // Write a message to a friend</a:t>
            </a:r>
          </a:p>
          <a:p>
            <a:r>
              <a:rPr lang="en-US" sz="1200" dirty="0"/>
              <a:t>        </a:t>
            </a:r>
            <a:r>
              <a:rPr lang="en-US" sz="1200" b="1" dirty="0">
                <a:solidFill>
                  <a:srgbClr val="FF0000"/>
                </a:solidFill>
              </a:rPr>
              <a:t>Message msg = new Message("friend JID", </a:t>
            </a:r>
            <a:r>
              <a:rPr lang="en-US" sz="1200" b="1" dirty="0" err="1">
                <a:solidFill>
                  <a:srgbClr val="FF0000"/>
                </a:solidFill>
              </a:rPr>
              <a:t>Message.Type.chat</a:t>
            </a:r>
            <a:r>
              <a:rPr lang="en-US" sz="1200" b="1" dirty="0">
                <a:solidFill>
                  <a:srgbClr val="FF0000"/>
                </a:solidFill>
              </a:rPr>
              <a:t>);</a:t>
            </a:r>
          </a:p>
          <a:p>
            <a:r>
              <a:rPr lang="en-US" sz="1200" b="1" dirty="0">
                <a:solidFill>
                  <a:srgbClr val="FF0000"/>
                </a:solidFill>
              </a:rPr>
              <a:t>        </a:t>
            </a:r>
            <a:r>
              <a:rPr lang="en-US" sz="1200" b="1" dirty="0" err="1">
                <a:solidFill>
                  <a:srgbClr val="FF0000"/>
                </a:solidFill>
              </a:rPr>
              <a:t>msg.setBody</a:t>
            </a:r>
            <a:r>
              <a:rPr lang="en-US" sz="1200" b="1" dirty="0">
                <a:solidFill>
                  <a:srgbClr val="FF0000"/>
                </a:solidFill>
              </a:rPr>
              <a:t>("Hello my friend!");</a:t>
            </a:r>
          </a:p>
          <a:p>
            <a:r>
              <a:rPr lang="en-US" sz="1200" b="1" dirty="0">
                <a:solidFill>
                  <a:srgbClr val="FF0000"/>
                </a:solidFill>
              </a:rPr>
              <a:t>        </a:t>
            </a:r>
            <a:r>
              <a:rPr lang="en-US" sz="1200" b="1" dirty="0" err="1">
                <a:solidFill>
                  <a:srgbClr val="FF0000"/>
                </a:solidFill>
              </a:rPr>
              <a:t>connection.sendPacket</a:t>
            </a:r>
            <a:r>
              <a:rPr lang="en-US" sz="1200" b="1" dirty="0">
                <a:solidFill>
                  <a:srgbClr val="FF0000"/>
                </a:solidFill>
              </a:rPr>
              <a:t>(msg);</a:t>
            </a:r>
          </a:p>
          <a:p>
            <a:r>
              <a:rPr lang="en-US" sz="1200" b="1" dirty="0">
                <a:solidFill>
                  <a:srgbClr val="FF0000"/>
                </a:solidFill>
              </a:rPr>
              <a:t>        </a:t>
            </a:r>
            <a:r>
              <a:rPr lang="en-US" sz="1200" b="1" dirty="0" err="1">
                <a:solidFill>
                  <a:srgbClr val="FF0000"/>
                </a:solidFill>
              </a:rPr>
              <a:t>System.out.println</a:t>
            </a:r>
            <a:r>
              <a:rPr lang="en-US" sz="1200" b="1" dirty="0">
                <a:solidFill>
                  <a:srgbClr val="FF0000"/>
                </a:solidFill>
              </a:rPr>
              <a:t>("Sent to 'my friend'&gt; Hello my friend!");</a:t>
            </a:r>
          </a:p>
          <a:p>
            <a:r>
              <a:rPr lang="en-US" sz="1200" dirty="0"/>
              <a:t>    }</a:t>
            </a:r>
          </a:p>
          <a:p>
            <a:r>
              <a:rPr lang="en-US" sz="1200" dirty="0"/>
              <a:t>}</a:t>
            </a:r>
          </a:p>
        </p:txBody>
      </p:sp>
    </p:spTree>
    <p:extLst>
      <p:ext uri="{BB962C8B-B14F-4D97-AF65-F5344CB8AC3E}">
        <p14:creationId xmlns:p14="http://schemas.microsoft.com/office/powerpoint/2010/main" val="8198491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FBFBF-DDEB-A239-5EBB-C3AC95FF02CE}"/>
            </a:ext>
          </a:extLst>
        </p:cNvPr>
        <p:cNvGrpSpPr/>
        <p:nvPr/>
      </p:nvGrpSpPr>
      <p:grpSpPr>
        <a:xfrm>
          <a:off x="0" y="0"/>
          <a:ext cx="0" cy="0"/>
          <a:chOff x="0" y="0"/>
          <a:chExt cx="0" cy="0"/>
        </a:xfrm>
      </p:grpSpPr>
      <p:sp>
        <p:nvSpPr>
          <p:cNvPr id="31746" name="Rectangle 2">
            <a:extLst>
              <a:ext uri="{FF2B5EF4-FFF2-40B4-BE49-F238E27FC236}">
                <a16:creationId xmlns:a16="http://schemas.microsoft.com/office/drawing/2014/main" id="{8580BC76-A974-FCA0-37A1-010D1CD037F0}"/>
              </a:ext>
            </a:extLst>
          </p:cNvPr>
          <p:cNvSpPr>
            <a:spLocks noGrp="1" noChangeArrowheads="1"/>
          </p:cNvSpPr>
          <p:nvPr>
            <p:ph type="title"/>
          </p:nvPr>
        </p:nvSpPr>
        <p:spPr/>
        <p:txBody>
          <a:bodyPr>
            <a:normAutofit fontScale="90000"/>
          </a:bodyPr>
          <a:lstStyle/>
          <a:p>
            <a:r>
              <a:rPr lang="en-US" altLang="en-US"/>
              <a:t>Extensibility Example: Message</a:t>
            </a:r>
          </a:p>
        </p:txBody>
      </p:sp>
      <p:sp>
        <p:nvSpPr>
          <p:cNvPr id="31747" name="Rectangle 3">
            <a:extLst>
              <a:ext uri="{FF2B5EF4-FFF2-40B4-BE49-F238E27FC236}">
                <a16:creationId xmlns:a16="http://schemas.microsoft.com/office/drawing/2014/main" id="{E358B098-7188-4F24-FC0A-3ED795A768E6}"/>
              </a:ext>
            </a:extLst>
          </p:cNvPr>
          <p:cNvSpPr>
            <a:spLocks noGrp="1" noChangeArrowheads="1"/>
          </p:cNvSpPr>
          <p:nvPr>
            <p:ph type="body" idx="1"/>
          </p:nvPr>
        </p:nvSpPr>
        <p:spPr/>
        <p:txBody>
          <a:bodyPr/>
          <a:lstStyle/>
          <a:p>
            <a:r>
              <a:rPr lang="en-US" altLang="en-US" sz="1500"/>
              <a:t>Use a new namespace</a:t>
            </a:r>
          </a:p>
          <a:p>
            <a:r>
              <a:rPr lang="en-US" altLang="en-US" sz="1500"/>
              <a:t>Key: if you don't understand it, ignore it</a:t>
            </a:r>
          </a:p>
          <a:p>
            <a:r>
              <a:rPr lang="en-US" altLang="en-US" sz="1500"/>
              <a:t>Example, CAP, </a:t>
            </a:r>
            <a:r>
              <a:rPr lang="en-US" altLang="en-US" sz="1500">
                <a:hlinkClick r:id="rId2"/>
              </a:rPr>
              <a:t>XEP-0127</a:t>
            </a:r>
            <a:r>
              <a:rPr lang="en-US" altLang="en-US" sz="1500"/>
              <a:t>:</a:t>
            </a:r>
            <a:br>
              <a:rPr lang="en-US" altLang="en-US" sz="1500"/>
            </a:br>
            <a:r>
              <a:rPr lang="en-US" altLang="en-US" sz="1200">
                <a:solidFill>
                  <a:srgbClr val="9194C7"/>
                </a:solidFill>
                <a:latin typeface="Courier" charset="0"/>
              </a:rPr>
              <a:t>&lt;</a:t>
            </a:r>
            <a:r>
              <a:rPr lang="en-US" altLang="en-US" sz="1200">
                <a:solidFill>
                  <a:srgbClr val="FF0000"/>
                </a:solidFill>
                <a:latin typeface="Courier" charset="0"/>
              </a:rPr>
              <a:t>message </a:t>
            </a:r>
            <a:r>
              <a:rPr lang="en-US" altLang="en-US" sz="1200">
                <a:solidFill>
                  <a:srgbClr val="3A772C"/>
                </a:solidFill>
                <a:latin typeface="Courier" charset="0"/>
              </a:rPr>
              <a:t>to</a:t>
            </a:r>
            <a:r>
              <a:rPr lang="en-US" altLang="en-US" sz="1200">
                <a:solidFill>
                  <a:srgbClr val="393D79"/>
                </a:solidFill>
                <a:latin typeface="Courier" charset="0"/>
              </a:rPr>
              <a:t>=</a:t>
            </a:r>
            <a:r>
              <a:rPr lang="en-US" altLang="en-US" sz="1200">
                <a:solidFill>
                  <a:srgbClr val="9194C7"/>
                </a:solidFill>
                <a:latin typeface="Courier" charset="0"/>
              </a:rPr>
              <a:t>'weatherbot@jabber.org'</a:t>
            </a:r>
            <a:br>
              <a:rPr lang="en-US" altLang="en-US" sz="1200">
                <a:solidFill>
                  <a:srgbClr val="9194C7"/>
                </a:solidFill>
                <a:latin typeface="Courier" charset="0"/>
              </a:rPr>
            </a:br>
            <a:r>
              <a:rPr lang="en-US" altLang="en-US" sz="1200">
                <a:solidFill>
                  <a:srgbClr val="9194C7"/>
                </a:solidFill>
                <a:latin typeface="Courier" charset="0"/>
              </a:rPr>
              <a:t>         </a:t>
            </a:r>
            <a:r>
              <a:rPr lang="en-US" altLang="en-US" sz="1200">
                <a:solidFill>
                  <a:srgbClr val="3A772C"/>
                </a:solidFill>
                <a:latin typeface="Courier" charset="0"/>
              </a:rPr>
              <a:t>from</a:t>
            </a:r>
            <a:r>
              <a:rPr lang="en-US" altLang="en-US" sz="1200">
                <a:solidFill>
                  <a:srgbClr val="393D79"/>
                </a:solidFill>
                <a:latin typeface="Courier" charset="0"/>
              </a:rPr>
              <a:t>=</a:t>
            </a:r>
            <a:r>
              <a:rPr lang="en-US" altLang="en-US" sz="1200">
                <a:solidFill>
                  <a:srgbClr val="9194C7"/>
                </a:solidFill>
                <a:latin typeface="Courier" charset="0"/>
              </a:rPr>
              <a:t>'KSTO@NWS.NOAA.GOV'&gt;</a:t>
            </a:r>
            <a:br>
              <a:rPr lang="en-US" altLang="en-US" sz="1200">
                <a:solidFill>
                  <a:srgbClr val="9194C7"/>
                </a:solidFill>
                <a:latin typeface="Courier" charset="0"/>
              </a:rPr>
            </a:br>
            <a:r>
              <a:rPr lang="en-US" altLang="en-US" sz="1200">
                <a:solidFill>
                  <a:srgbClr val="9194C7"/>
                </a:solidFill>
                <a:latin typeface="Courier" charset="0"/>
              </a:rPr>
              <a:t>  &lt;</a:t>
            </a:r>
            <a:r>
              <a:rPr lang="en-US" altLang="en-US" sz="1200">
                <a:solidFill>
                  <a:srgbClr val="3A772C"/>
                </a:solidFill>
                <a:latin typeface="Courier" charset="0"/>
              </a:rPr>
              <a:t>alert </a:t>
            </a:r>
            <a:r>
              <a:rPr lang="en-US" altLang="en-US" sz="1200">
                <a:solidFill>
                  <a:srgbClr val="8A2BE2"/>
                </a:solidFill>
                <a:latin typeface="Courier" charset="0"/>
              </a:rPr>
              <a:t>xmlns</a:t>
            </a:r>
            <a:r>
              <a:rPr lang="en-US" altLang="en-US" sz="1200">
                <a:solidFill>
                  <a:srgbClr val="393D79"/>
                </a:solidFill>
                <a:latin typeface="Courier" charset="0"/>
              </a:rPr>
              <a:t>=</a:t>
            </a:r>
            <a:r>
              <a:rPr lang="en-US" altLang="en-US" sz="825">
                <a:solidFill>
                  <a:srgbClr val="9194C7"/>
                </a:solidFill>
                <a:latin typeface="Courier" charset="0"/>
              </a:rPr>
              <a:t>'http://www.incident.com/cap/1.0'</a:t>
            </a:r>
            <a:r>
              <a:rPr lang="en-US" altLang="en-US" sz="1200">
                <a:solidFill>
                  <a:srgbClr val="9194C7"/>
                </a:solidFill>
                <a:latin typeface="Courier" charset="0"/>
              </a:rPr>
              <a:t>&gt;</a:t>
            </a:r>
            <a:br>
              <a:rPr lang="en-US" altLang="en-US" sz="1200">
                <a:solidFill>
                  <a:srgbClr val="9194C7"/>
                </a:solidFill>
                <a:latin typeface="Courier" charset="0"/>
              </a:rPr>
            </a:br>
            <a:r>
              <a:rPr lang="en-US" altLang="en-US" sz="1200">
                <a:solidFill>
                  <a:srgbClr val="9194C7"/>
                </a:solidFill>
                <a:latin typeface="Courier" charset="0"/>
              </a:rPr>
              <a:t>    &lt;</a:t>
            </a:r>
            <a:r>
              <a:rPr lang="en-US" altLang="en-US" sz="1200">
                <a:solidFill>
                  <a:srgbClr val="3A772C"/>
                </a:solidFill>
                <a:latin typeface="Courier" charset="0"/>
              </a:rPr>
              <a:t>identifier</a:t>
            </a:r>
            <a:r>
              <a:rPr lang="en-US" altLang="en-US" sz="1200">
                <a:solidFill>
                  <a:srgbClr val="9194C7"/>
                </a:solidFill>
                <a:latin typeface="Courier" charset="0"/>
              </a:rPr>
              <a:t>&gt;KSTO1055887203&lt;</a:t>
            </a:r>
            <a:r>
              <a:rPr lang="en-US" altLang="en-US" sz="1200">
                <a:solidFill>
                  <a:srgbClr val="3A772C"/>
                </a:solidFill>
                <a:latin typeface="Courier" charset="0"/>
              </a:rPr>
              <a:t>/identifier</a:t>
            </a:r>
            <a:r>
              <a:rPr lang="en-US" altLang="en-US" sz="1200">
                <a:solidFill>
                  <a:srgbClr val="9194C7"/>
                </a:solidFill>
                <a:latin typeface="Courier" charset="0"/>
              </a:rPr>
              <a:t>&gt;</a:t>
            </a:r>
            <a:br>
              <a:rPr lang="en-US" altLang="en-US" sz="1200">
                <a:solidFill>
                  <a:srgbClr val="9194C7"/>
                </a:solidFill>
                <a:latin typeface="Courier" charset="0"/>
              </a:rPr>
            </a:br>
            <a:r>
              <a:rPr lang="en-US" altLang="en-US" sz="1200">
                <a:solidFill>
                  <a:srgbClr val="9194C7"/>
                </a:solidFill>
                <a:latin typeface="Courier" charset="0"/>
              </a:rPr>
              <a:t>    &lt;</a:t>
            </a:r>
            <a:r>
              <a:rPr lang="en-US" altLang="en-US" sz="1200">
                <a:solidFill>
                  <a:srgbClr val="3A772C"/>
                </a:solidFill>
                <a:latin typeface="Courier" charset="0"/>
              </a:rPr>
              <a:t>sent</a:t>
            </a:r>
            <a:r>
              <a:rPr lang="en-US" altLang="en-US" sz="1200">
                <a:solidFill>
                  <a:srgbClr val="9194C7"/>
                </a:solidFill>
                <a:latin typeface="Courier" charset="0"/>
              </a:rPr>
              <a:t>&gt;2003-06-17T14:57:00-07:00&lt;</a:t>
            </a:r>
            <a:r>
              <a:rPr lang="en-US" altLang="en-US" sz="1200">
                <a:solidFill>
                  <a:srgbClr val="3A772C"/>
                </a:solidFill>
                <a:latin typeface="Courier" charset="0"/>
              </a:rPr>
              <a:t>/sent</a:t>
            </a:r>
            <a:r>
              <a:rPr lang="en-US" altLang="en-US" sz="1200">
                <a:solidFill>
                  <a:srgbClr val="9194C7"/>
                </a:solidFill>
                <a:latin typeface="Courier" charset="0"/>
              </a:rPr>
              <a:t>&gt;</a:t>
            </a:r>
            <a:br>
              <a:rPr lang="en-US" altLang="en-US" sz="1200">
                <a:solidFill>
                  <a:srgbClr val="9194C7"/>
                </a:solidFill>
                <a:latin typeface="Courier" charset="0"/>
              </a:rPr>
            </a:br>
            <a:r>
              <a:rPr lang="en-US" altLang="en-US" sz="1200">
                <a:solidFill>
                  <a:srgbClr val="9194C7"/>
                </a:solidFill>
                <a:latin typeface="Courier" charset="0"/>
              </a:rPr>
              <a:t>    &lt;</a:t>
            </a:r>
            <a:r>
              <a:rPr lang="en-US" altLang="en-US" sz="1200">
                <a:solidFill>
                  <a:srgbClr val="3A772C"/>
                </a:solidFill>
                <a:latin typeface="Courier" charset="0"/>
              </a:rPr>
              <a:t>info</a:t>
            </a:r>
            <a:r>
              <a:rPr lang="en-US" altLang="en-US" sz="1200">
                <a:solidFill>
                  <a:srgbClr val="9194C7"/>
                </a:solidFill>
                <a:latin typeface="Courier" charset="0"/>
              </a:rPr>
              <a:t>&gt;</a:t>
            </a:r>
            <a:br>
              <a:rPr lang="en-US" altLang="en-US" sz="1200">
                <a:solidFill>
                  <a:srgbClr val="9194C7"/>
                </a:solidFill>
                <a:latin typeface="Courier" charset="0"/>
              </a:rPr>
            </a:br>
            <a:r>
              <a:rPr lang="en-US" altLang="en-US" sz="1200">
                <a:solidFill>
                  <a:srgbClr val="9194C7"/>
                </a:solidFill>
                <a:latin typeface="Courier" charset="0"/>
              </a:rPr>
              <a:t>      &lt;</a:t>
            </a:r>
            <a:r>
              <a:rPr lang="en-US" altLang="en-US" sz="1200">
                <a:solidFill>
                  <a:srgbClr val="3A772C"/>
                </a:solidFill>
                <a:latin typeface="Courier" charset="0"/>
              </a:rPr>
              <a:t>category</a:t>
            </a:r>
            <a:r>
              <a:rPr lang="en-US" altLang="en-US" sz="1200">
                <a:solidFill>
                  <a:srgbClr val="9194C7"/>
                </a:solidFill>
                <a:latin typeface="Courier" charset="0"/>
              </a:rPr>
              <a:t>&gt;Met&lt;</a:t>
            </a:r>
            <a:r>
              <a:rPr lang="en-US" altLang="en-US" sz="1200">
                <a:solidFill>
                  <a:srgbClr val="3A772C"/>
                </a:solidFill>
                <a:latin typeface="Courier" charset="0"/>
              </a:rPr>
              <a:t>/category</a:t>
            </a:r>
            <a:r>
              <a:rPr lang="en-US" altLang="en-US" sz="1200">
                <a:solidFill>
                  <a:srgbClr val="9194C7"/>
                </a:solidFill>
                <a:latin typeface="Courier" charset="0"/>
              </a:rPr>
              <a:t>&gt;</a:t>
            </a:r>
            <a:br>
              <a:rPr lang="en-US" altLang="en-US" sz="1200">
                <a:solidFill>
                  <a:srgbClr val="9194C7"/>
                </a:solidFill>
                <a:latin typeface="Courier" charset="0"/>
              </a:rPr>
            </a:br>
            <a:r>
              <a:rPr lang="en-US" altLang="en-US" sz="1200">
                <a:solidFill>
                  <a:srgbClr val="9194C7"/>
                </a:solidFill>
                <a:latin typeface="Courier" charset="0"/>
              </a:rPr>
              <a:t>      &lt;</a:t>
            </a:r>
            <a:r>
              <a:rPr lang="en-US" altLang="en-US" sz="1200">
                <a:solidFill>
                  <a:srgbClr val="3A772C"/>
                </a:solidFill>
                <a:latin typeface="Courier" charset="0"/>
              </a:rPr>
              <a:t>event</a:t>
            </a:r>
            <a:r>
              <a:rPr lang="en-US" altLang="en-US" sz="1200">
                <a:solidFill>
                  <a:srgbClr val="9194C7"/>
                </a:solidFill>
                <a:latin typeface="Courier" charset="0"/>
              </a:rPr>
              <a:t>&gt;SEVERE THUNDERSTORM&lt;</a:t>
            </a:r>
            <a:r>
              <a:rPr lang="en-US" altLang="en-US" sz="1200">
                <a:solidFill>
                  <a:srgbClr val="3A772C"/>
                </a:solidFill>
                <a:latin typeface="Courier" charset="0"/>
              </a:rPr>
              <a:t>/event</a:t>
            </a:r>
            <a:r>
              <a:rPr lang="en-US" altLang="en-US" sz="1200">
                <a:solidFill>
                  <a:srgbClr val="9194C7"/>
                </a:solidFill>
                <a:latin typeface="Courier" charset="0"/>
              </a:rPr>
              <a:t>&gt;</a:t>
            </a:r>
            <a:br>
              <a:rPr lang="en-US" altLang="en-US" sz="1200">
                <a:solidFill>
                  <a:srgbClr val="9194C7"/>
                </a:solidFill>
                <a:latin typeface="Courier" charset="0"/>
              </a:rPr>
            </a:br>
            <a:r>
              <a:rPr lang="en-US" altLang="en-US" sz="1200">
                <a:latin typeface="Courier" charset="0"/>
              </a:rPr>
              <a:t>...</a:t>
            </a:r>
            <a:br>
              <a:rPr lang="en-US" altLang="en-US" sz="1200">
                <a:solidFill>
                  <a:srgbClr val="9194C7"/>
                </a:solidFill>
                <a:latin typeface="Courier" charset="0"/>
              </a:rPr>
            </a:br>
            <a:r>
              <a:rPr lang="en-US" altLang="en-US" sz="1200">
                <a:solidFill>
                  <a:srgbClr val="9194C7"/>
                </a:solidFill>
                <a:latin typeface="Courier" charset="0"/>
              </a:rPr>
              <a:t>    &lt;</a:t>
            </a:r>
            <a:r>
              <a:rPr lang="en-US" altLang="en-US" sz="1200">
                <a:solidFill>
                  <a:srgbClr val="3A772C"/>
                </a:solidFill>
                <a:latin typeface="Courier" charset="0"/>
              </a:rPr>
              <a:t>/info</a:t>
            </a:r>
            <a:r>
              <a:rPr lang="en-US" altLang="en-US" sz="1200">
                <a:solidFill>
                  <a:srgbClr val="9194C7"/>
                </a:solidFill>
                <a:latin typeface="Courier" charset="0"/>
              </a:rPr>
              <a:t>&gt;</a:t>
            </a:r>
            <a:br>
              <a:rPr lang="en-US" altLang="en-US" sz="1200">
                <a:solidFill>
                  <a:srgbClr val="9194C7"/>
                </a:solidFill>
                <a:latin typeface="Courier" charset="0"/>
              </a:rPr>
            </a:br>
            <a:r>
              <a:rPr lang="en-US" altLang="en-US" sz="1200">
                <a:solidFill>
                  <a:srgbClr val="9194C7"/>
                </a:solidFill>
                <a:latin typeface="Courier" charset="0"/>
              </a:rPr>
              <a:t>  &lt;</a:t>
            </a:r>
            <a:r>
              <a:rPr lang="en-US" altLang="en-US" sz="1200">
                <a:solidFill>
                  <a:srgbClr val="3A772C"/>
                </a:solidFill>
                <a:latin typeface="Courier" charset="0"/>
              </a:rPr>
              <a:t>/alert</a:t>
            </a:r>
            <a:r>
              <a:rPr lang="en-US" altLang="en-US" sz="1200">
                <a:solidFill>
                  <a:srgbClr val="9194C7"/>
                </a:solidFill>
                <a:latin typeface="Courier" charset="0"/>
              </a:rPr>
              <a:t>&gt;</a:t>
            </a:r>
            <a:br>
              <a:rPr lang="en-US" altLang="en-US" sz="1200">
                <a:solidFill>
                  <a:srgbClr val="9194C7"/>
                </a:solidFill>
                <a:latin typeface="Courier" charset="0"/>
              </a:rPr>
            </a:br>
            <a:r>
              <a:rPr lang="en-US" altLang="en-US" sz="1200">
                <a:solidFill>
                  <a:srgbClr val="9194C7"/>
                </a:solidFill>
                <a:latin typeface="Courier" charset="0"/>
              </a:rPr>
              <a:t>&lt;</a:t>
            </a:r>
            <a:r>
              <a:rPr lang="en-US" altLang="en-US" sz="1200">
                <a:solidFill>
                  <a:srgbClr val="FF0000"/>
                </a:solidFill>
                <a:latin typeface="Courier" charset="0"/>
              </a:rPr>
              <a:t>/message</a:t>
            </a:r>
            <a:r>
              <a:rPr lang="en-US" altLang="en-US" sz="1200">
                <a:solidFill>
                  <a:srgbClr val="9194C7"/>
                </a:solidFill>
                <a:latin typeface="Courier" charset="0"/>
              </a:rPr>
              <a:t>&gt;</a:t>
            </a:r>
          </a:p>
        </p:txBody>
      </p:sp>
    </p:spTree>
    <p:extLst>
      <p:ext uri="{BB962C8B-B14F-4D97-AF65-F5344CB8AC3E}">
        <p14:creationId xmlns:p14="http://schemas.microsoft.com/office/powerpoint/2010/main" val="2123484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7B735-96A1-DD11-3C9D-D4DBFA4917D4}"/>
            </a:ext>
          </a:extLst>
        </p:cNvPr>
        <p:cNvGrpSpPr/>
        <p:nvPr/>
      </p:nvGrpSpPr>
      <p:grpSpPr>
        <a:xfrm>
          <a:off x="0" y="0"/>
          <a:ext cx="0" cy="0"/>
          <a:chOff x="0" y="0"/>
          <a:chExt cx="0" cy="0"/>
        </a:xfrm>
      </p:grpSpPr>
      <p:sp>
        <p:nvSpPr>
          <p:cNvPr id="32770" name="Rectangle 4">
            <a:extLst>
              <a:ext uri="{FF2B5EF4-FFF2-40B4-BE49-F238E27FC236}">
                <a16:creationId xmlns:a16="http://schemas.microsoft.com/office/drawing/2014/main" id="{BA6A437E-6288-B237-D989-B7E9336C7CE5}"/>
              </a:ext>
            </a:extLst>
          </p:cNvPr>
          <p:cNvSpPr>
            <a:spLocks noGrp="1" noChangeArrowheads="1"/>
          </p:cNvSpPr>
          <p:nvPr>
            <p:ph type="title"/>
          </p:nvPr>
        </p:nvSpPr>
        <p:spPr/>
        <p:txBody>
          <a:bodyPr>
            <a:normAutofit fontScale="90000"/>
          </a:bodyPr>
          <a:lstStyle/>
          <a:p>
            <a:r>
              <a:rPr lang="en-US" altLang="en-US"/>
              <a:t>Extensibility Example: Presence</a:t>
            </a:r>
          </a:p>
        </p:txBody>
      </p:sp>
      <p:sp>
        <p:nvSpPr>
          <p:cNvPr id="32771" name="Rectangle 5">
            <a:extLst>
              <a:ext uri="{FF2B5EF4-FFF2-40B4-BE49-F238E27FC236}">
                <a16:creationId xmlns:a16="http://schemas.microsoft.com/office/drawing/2014/main" id="{1C61D453-6C09-6495-2717-5E676EDC7798}"/>
              </a:ext>
            </a:extLst>
          </p:cNvPr>
          <p:cNvSpPr>
            <a:spLocks noGrp="1" noChangeArrowheads="1"/>
          </p:cNvSpPr>
          <p:nvPr>
            <p:ph type="body" idx="1"/>
          </p:nvPr>
        </p:nvSpPr>
        <p:spPr/>
        <p:txBody>
          <a:bodyPr/>
          <a:lstStyle/>
          <a:p>
            <a:r>
              <a:rPr lang="en-US" altLang="en-US"/>
              <a:t>Keep presence stanzas small</a:t>
            </a:r>
          </a:p>
          <a:p>
            <a:r>
              <a:rPr lang="en-US" altLang="en-US"/>
              <a:t>Example: Entity Capabilities, </a:t>
            </a:r>
            <a:r>
              <a:rPr lang="en-US" altLang="en-US">
                <a:hlinkClick r:id="rId2"/>
              </a:rPr>
              <a:t>XEP-0115</a:t>
            </a:r>
            <a:r>
              <a:rPr lang="en-US" altLang="en-US"/>
              <a:t>:</a:t>
            </a:r>
            <a:br>
              <a:rPr lang="en-US" altLang="en-US"/>
            </a:br>
            <a:r>
              <a:rPr lang="en-US" altLang="en-US" sz="1350">
                <a:solidFill>
                  <a:srgbClr val="9194C7"/>
                </a:solidFill>
                <a:latin typeface="Courier" charset="0"/>
              </a:rPr>
              <a:t>&lt;</a:t>
            </a:r>
            <a:r>
              <a:rPr lang="en-US" altLang="en-US" sz="1350">
                <a:solidFill>
                  <a:srgbClr val="FF0000"/>
                </a:solidFill>
                <a:latin typeface="Courier" charset="0"/>
              </a:rPr>
              <a:t>presence </a:t>
            </a:r>
            <a:r>
              <a:rPr lang="en-US" altLang="en-US" sz="1350">
                <a:solidFill>
                  <a:srgbClr val="3A772C"/>
                </a:solidFill>
                <a:latin typeface="Courier" charset="0"/>
              </a:rPr>
              <a:t>from</a:t>
            </a:r>
            <a:r>
              <a:rPr lang="en-US" altLang="en-US" sz="1350">
                <a:solidFill>
                  <a:srgbClr val="393D79"/>
                </a:solidFill>
                <a:latin typeface="Courier" charset="0"/>
              </a:rPr>
              <a:t>=</a:t>
            </a:r>
            <a:r>
              <a:rPr lang="en-US" altLang="en-US" sz="1350">
                <a:solidFill>
                  <a:srgbClr val="9194C7"/>
                </a:solidFill>
                <a:latin typeface="Courier" charset="0"/>
              </a:rPr>
              <a:t>'bard@shakespeare.lit/globe'&gt;</a:t>
            </a:r>
            <a:br>
              <a:rPr lang="en-US" altLang="en-US" sz="1350">
                <a:solidFill>
                  <a:srgbClr val="9194C7"/>
                </a:solidFill>
                <a:latin typeface="Courier" charset="0"/>
              </a:rPr>
            </a:br>
            <a:r>
              <a:rPr lang="en-US" altLang="en-US" sz="1350">
                <a:solidFill>
                  <a:srgbClr val="9194C7"/>
                </a:solidFill>
                <a:latin typeface="Courier" charset="0"/>
              </a:rPr>
              <a:t>  &lt;</a:t>
            </a:r>
            <a:r>
              <a:rPr lang="en-US" altLang="en-US" sz="1350">
                <a:solidFill>
                  <a:srgbClr val="3A772C"/>
                </a:solidFill>
                <a:latin typeface="Courier" charset="0"/>
              </a:rPr>
              <a:t>c </a:t>
            </a:r>
            <a:r>
              <a:rPr lang="en-US" altLang="en-US" sz="1350">
                <a:solidFill>
                  <a:srgbClr val="8A2BE2"/>
                </a:solidFill>
                <a:latin typeface="Courier" charset="0"/>
              </a:rPr>
              <a:t>xmlns</a:t>
            </a:r>
            <a:r>
              <a:rPr lang="en-US" altLang="en-US" sz="1350">
                <a:solidFill>
                  <a:srgbClr val="393D79"/>
                </a:solidFill>
                <a:latin typeface="Courier" charset="0"/>
              </a:rPr>
              <a:t>=</a:t>
            </a:r>
            <a:r>
              <a:rPr lang="en-US" altLang="en-US" sz="1350">
                <a:solidFill>
                  <a:srgbClr val="9194C7"/>
                </a:solidFill>
                <a:latin typeface="Courier" charset="0"/>
              </a:rPr>
              <a:t>'http://jabber.org/protocol/caps'</a:t>
            </a:r>
            <a:br>
              <a:rPr lang="en-US" altLang="en-US" sz="1350">
                <a:solidFill>
                  <a:srgbClr val="9194C7"/>
                </a:solidFill>
                <a:latin typeface="Courier" charset="0"/>
              </a:rPr>
            </a:br>
            <a:r>
              <a:rPr lang="en-US" altLang="en-US" sz="1350">
                <a:solidFill>
                  <a:srgbClr val="9194C7"/>
                </a:solidFill>
                <a:latin typeface="Courier" charset="0"/>
              </a:rPr>
              <a:t>     </a:t>
            </a:r>
            <a:r>
              <a:rPr lang="en-US" altLang="en-US" sz="1350">
                <a:solidFill>
                  <a:srgbClr val="3A772C"/>
                </a:solidFill>
                <a:latin typeface="Courier" charset="0"/>
              </a:rPr>
              <a:t>hash</a:t>
            </a:r>
            <a:r>
              <a:rPr lang="en-US" altLang="en-US" sz="1350">
                <a:solidFill>
                  <a:srgbClr val="393D79"/>
                </a:solidFill>
                <a:latin typeface="Courier" charset="0"/>
              </a:rPr>
              <a:t>=</a:t>
            </a:r>
            <a:r>
              <a:rPr lang="en-US" altLang="en-US" sz="1350">
                <a:solidFill>
                  <a:srgbClr val="9194C7"/>
                </a:solidFill>
                <a:latin typeface="Courier" charset="0"/>
              </a:rPr>
              <a:t>'sha-1'</a:t>
            </a:r>
            <a:br>
              <a:rPr lang="en-US" altLang="en-US" sz="1350">
                <a:solidFill>
                  <a:srgbClr val="9194C7"/>
                </a:solidFill>
                <a:latin typeface="Courier" charset="0"/>
              </a:rPr>
            </a:br>
            <a:r>
              <a:rPr lang="en-US" altLang="en-US" sz="1350">
                <a:solidFill>
                  <a:srgbClr val="9194C7"/>
                </a:solidFill>
                <a:latin typeface="Courier" charset="0"/>
              </a:rPr>
              <a:t>     </a:t>
            </a:r>
            <a:r>
              <a:rPr lang="en-US" altLang="en-US" sz="1350">
                <a:solidFill>
                  <a:srgbClr val="3A772C"/>
                </a:solidFill>
                <a:latin typeface="Courier" charset="0"/>
              </a:rPr>
              <a:t>node</a:t>
            </a:r>
            <a:r>
              <a:rPr lang="en-US" altLang="en-US" sz="1350">
                <a:solidFill>
                  <a:srgbClr val="393D79"/>
                </a:solidFill>
                <a:latin typeface="Courier" charset="0"/>
              </a:rPr>
              <a:t>=</a:t>
            </a:r>
            <a:r>
              <a:rPr lang="en-US" altLang="en-US" sz="1350">
                <a:solidFill>
                  <a:srgbClr val="9194C7"/>
                </a:solidFill>
                <a:latin typeface="Courier" charset="0"/>
              </a:rPr>
              <a:t>'http://www.chatopus.com'</a:t>
            </a:r>
            <a:br>
              <a:rPr lang="en-US" altLang="en-US" sz="1350">
                <a:solidFill>
                  <a:srgbClr val="9194C7"/>
                </a:solidFill>
                <a:latin typeface="Courier" charset="0"/>
              </a:rPr>
            </a:br>
            <a:r>
              <a:rPr lang="en-US" altLang="en-US" sz="1350">
                <a:solidFill>
                  <a:srgbClr val="9194C7"/>
                </a:solidFill>
                <a:latin typeface="Courier" charset="0"/>
              </a:rPr>
              <a:t>     </a:t>
            </a:r>
            <a:r>
              <a:rPr lang="en-US" altLang="en-US" sz="1350">
                <a:solidFill>
                  <a:srgbClr val="3A772C"/>
                </a:solidFill>
                <a:latin typeface="Courier" charset="0"/>
              </a:rPr>
              <a:t>ver</a:t>
            </a:r>
            <a:r>
              <a:rPr lang="en-US" altLang="en-US" sz="1350">
                <a:solidFill>
                  <a:srgbClr val="393D79"/>
                </a:solidFill>
                <a:latin typeface="Courier" charset="0"/>
              </a:rPr>
              <a:t>=</a:t>
            </a:r>
            <a:r>
              <a:rPr lang="en-US" altLang="en-US" sz="1350">
                <a:solidFill>
                  <a:srgbClr val="9194C7"/>
                </a:solidFill>
                <a:latin typeface="Courier" charset="0"/>
              </a:rPr>
              <a:t>'zHyEOgxTrkpSdGcQKH8EFPLsriY='</a:t>
            </a:r>
            <a:r>
              <a:rPr lang="en-US" altLang="en-US" sz="1350">
                <a:solidFill>
                  <a:srgbClr val="3A772C"/>
                </a:solidFill>
                <a:latin typeface="Courier" charset="0"/>
              </a:rPr>
              <a:t>/</a:t>
            </a:r>
            <a:r>
              <a:rPr lang="en-US" altLang="en-US" sz="1350">
                <a:solidFill>
                  <a:srgbClr val="9194C7"/>
                </a:solidFill>
                <a:latin typeface="Courier" charset="0"/>
              </a:rPr>
              <a:t>&gt;</a:t>
            </a:r>
            <a:br>
              <a:rPr lang="en-US" altLang="en-US" sz="1350">
                <a:solidFill>
                  <a:srgbClr val="9194C7"/>
                </a:solidFill>
                <a:latin typeface="Courier" charset="0"/>
              </a:rPr>
            </a:br>
            <a:r>
              <a:rPr lang="en-US" altLang="en-US" sz="1350">
                <a:solidFill>
                  <a:srgbClr val="9194C7"/>
                </a:solidFill>
                <a:latin typeface="Courier" charset="0"/>
              </a:rPr>
              <a:t>&lt;</a:t>
            </a:r>
            <a:r>
              <a:rPr lang="en-US" altLang="en-US" sz="1350">
                <a:solidFill>
                  <a:srgbClr val="FF0000"/>
                </a:solidFill>
                <a:latin typeface="Courier" charset="0"/>
              </a:rPr>
              <a:t>/presence</a:t>
            </a:r>
            <a:r>
              <a:rPr lang="en-US" altLang="en-US" sz="1350">
                <a:solidFill>
                  <a:srgbClr val="9194C7"/>
                </a:solidFill>
                <a:latin typeface="Courier" charset="0"/>
              </a:rPr>
              <a:t>&gt;</a:t>
            </a:r>
            <a:endParaRPr lang="en-US" altLang="en-US"/>
          </a:p>
          <a:p>
            <a:r>
              <a:rPr lang="en-US" altLang="en-US"/>
              <a:t>Ver attribute is hash of all features of this client</a:t>
            </a:r>
          </a:p>
          <a:p>
            <a:r>
              <a:rPr lang="en-US" altLang="en-US"/>
              <a:t>Hash -&gt; Feature list is cached</a:t>
            </a:r>
          </a:p>
        </p:txBody>
      </p:sp>
    </p:spTree>
    <p:extLst>
      <p:ext uri="{BB962C8B-B14F-4D97-AF65-F5344CB8AC3E}">
        <p14:creationId xmlns:p14="http://schemas.microsoft.com/office/powerpoint/2010/main" val="13155715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846E3-9ADE-9266-2750-606E8807A6AB}"/>
            </a:ext>
          </a:extLst>
        </p:cNvPr>
        <p:cNvGrpSpPr/>
        <p:nvPr/>
      </p:nvGrpSpPr>
      <p:grpSpPr>
        <a:xfrm>
          <a:off x="0" y="0"/>
          <a:ext cx="0" cy="0"/>
          <a:chOff x="0" y="0"/>
          <a:chExt cx="0" cy="0"/>
        </a:xfrm>
      </p:grpSpPr>
      <p:sp>
        <p:nvSpPr>
          <p:cNvPr id="24578" name="Title 1">
            <a:extLst>
              <a:ext uri="{FF2B5EF4-FFF2-40B4-BE49-F238E27FC236}">
                <a16:creationId xmlns:a16="http://schemas.microsoft.com/office/drawing/2014/main" id="{E6C66133-C36E-7E50-68E7-9578E3D9C83F}"/>
              </a:ext>
            </a:extLst>
          </p:cNvPr>
          <p:cNvSpPr>
            <a:spLocks noGrp="1"/>
          </p:cNvSpPr>
          <p:nvPr>
            <p:ph type="title"/>
          </p:nvPr>
        </p:nvSpPr>
        <p:spPr/>
        <p:txBody>
          <a:bodyPr/>
          <a:lstStyle/>
          <a:p>
            <a:r>
              <a:rPr lang="en-US" altLang="en-US" dirty="0"/>
              <a:t>Security of XMPP</a:t>
            </a:r>
          </a:p>
        </p:txBody>
      </p:sp>
      <p:sp>
        <p:nvSpPr>
          <p:cNvPr id="24579" name="Content Placeholder 2">
            <a:extLst>
              <a:ext uri="{FF2B5EF4-FFF2-40B4-BE49-F238E27FC236}">
                <a16:creationId xmlns:a16="http://schemas.microsoft.com/office/drawing/2014/main" id="{894976A8-0AC8-250F-B71D-F4A42ABB87D8}"/>
              </a:ext>
            </a:extLst>
          </p:cNvPr>
          <p:cNvSpPr>
            <a:spLocks noGrp="1"/>
          </p:cNvSpPr>
          <p:nvPr>
            <p:ph idx="1"/>
          </p:nvPr>
        </p:nvSpPr>
        <p:spPr/>
        <p:txBody>
          <a:bodyPr>
            <a:normAutofit fontScale="92500"/>
          </a:bodyPr>
          <a:lstStyle/>
          <a:p>
            <a:r>
              <a:rPr lang="en-US" altLang="en-US"/>
              <a:t>Start-TLS</a:t>
            </a:r>
          </a:p>
          <a:p>
            <a:pPr lvl="1"/>
            <a:r>
              <a:rPr lang="en-US" altLang="en-US"/>
              <a:t>Prove the identity of the server</a:t>
            </a:r>
          </a:p>
          <a:p>
            <a:pPr lvl="1"/>
            <a:r>
              <a:rPr lang="en-US" altLang="en-US"/>
              <a:t>Prove the identity of the user (optional)</a:t>
            </a:r>
          </a:p>
          <a:p>
            <a:pPr lvl="1"/>
            <a:r>
              <a:rPr lang="en-US" altLang="en-US"/>
              <a:t>Encryption</a:t>
            </a:r>
          </a:p>
          <a:p>
            <a:pPr lvl="1"/>
            <a:r>
              <a:rPr lang="en-US" altLang="en-US"/>
              <a:t>Data integrity</a:t>
            </a:r>
          </a:p>
          <a:p>
            <a:r>
              <a:rPr lang="en-US" altLang="en-US"/>
              <a:t>SASL (</a:t>
            </a:r>
            <a:r>
              <a:rPr lang="en-US" altLang="en-US">
                <a:hlinkClick r:id="rId2"/>
              </a:rPr>
              <a:t>RFC 4422</a:t>
            </a:r>
            <a:r>
              <a:rPr lang="en-US" altLang="en-US"/>
              <a:t>)</a:t>
            </a:r>
          </a:p>
          <a:p>
            <a:pPr lvl="1"/>
            <a:r>
              <a:rPr lang="en-US" altLang="en-US"/>
              <a:t>Authentication</a:t>
            </a:r>
          </a:p>
          <a:p>
            <a:pPr lvl="1"/>
            <a:r>
              <a:rPr lang="en-US" altLang="en-US"/>
              <a:t>Optional encryption (rarely used)</a:t>
            </a:r>
          </a:p>
          <a:p>
            <a:pPr lvl="1"/>
            <a:r>
              <a:rPr lang="en-US" altLang="en-US"/>
              <a:t>Pluggable (e.g. passwords, Kerberos, X.509, SAML, etc.)</a:t>
            </a:r>
          </a:p>
        </p:txBody>
      </p:sp>
    </p:spTree>
    <p:extLst>
      <p:ext uri="{BB962C8B-B14F-4D97-AF65-F5344CB8AC3E}">
        <p14:creationId xmlns:p14="http://schemas.microsoft.com/office/powerpoint/2010/main" val="3459200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3C018-4F14-BE57-6E81-DDA850A91439}"/>
            </a:ext>
          </a:extLst>
        </p:cNvPr>
        <p:cNvGrpSpPr/>
        <p:nvPr/>
      </p:nvGrpSpPr>
      <p:grpSpPr>
        <a:xfrm>
          <a:off x="0" y="0"/>
          <a:ext cx="0" cy="0"/>
          <a:chOff x="0" y="0"/>
          <a:chExt cx="0" cy="0"/>
        </a:xfrm>
      </p:grpSpPr>
      <p:sp>
        <p:nvSpPr>
          <p:cNvPr id="35842" name="Rectangle 2">
            <a:extLst>
              <a:ext uri="{FF2B5EF4-FFF2-40B4-BE49-F238E27FC236}">
                <a16:creationId xmlns:a16="http://schemas.microsoft.com/office/drawing/2014/main" id="{C50AD8CF-5575-D1E1-EF67-D98DD317533D}"/>
              </a:ext>
            </a:extLst>
          </p:cNvPr>
          <p:cNvSpPr>
            <a:spLocks noGrp="1" noChangeArrowheads="1"/>
          </p:cNvSpPr>
          <p:nvPr>
            <p:ph type="title"/>
          </p:nvPr>
        </p:nvSpPr>
        <p:spPr/>
        <p:txBody>
          <a:bodyPr/>
          <a:lstStyle/>
          <a:p>
            <a:r>
              <a:rPr lang="en-US" altLang="en-US"/>
              <a:t>Federation: Security</a:t>
            </a:r>
          </a:p>
        </p:txBody>
      </p:sp>
      <p:sp>
        <p:nvSpPr>
          <p:cNvPr id="35843" name="Rectangle 3">
            <a:extLst>
              <a:ext uri="{FF2B5EF4-FFF2-40B4-BE49-F238E27FC236}">
                <a16:creationId xmlns:a16="http://schemas.microsoft.com/office/drawing/2014/main" id="{D193AB71-565C-DD6B-17C5-0BF6C417BCBA}"/>
              </a:ext>
            </a:extLst>
          </p:cNvPr>
          <p:cNvSpPr>
            <a:spLocks noGrp="1" noChangeArrowheads="1"/>
          </p:cNvSpPr>
          <p:nvPr>
            <p:ph type="body" idx="1"/>
          </p:nvPr>
        </p:nvSpPr>
        <p:spPr/>
        <p:txBody>
          <a:bodyPr>
            <a:normAutofit fontScale="92500"/>
          </a:bodyPr>
          <a:lstStyle/>
          <a:p>
            <a:r>
              <a:rPr lang="en-US" altLang="en-US"/>
              <a:t>Old-style: dialback</a:t>
            </a:r>
          </a:p>
          <a:p>
            <a:pPr lvl="1"/>
            <a:r>
              <a:rPr lang="en-US" altLang="en-US"/>
              <a:t>Connect back to domain claimed by initiator</a:t>
            </a:r>
          </a:p>
          <a:p>
            <a:pPr lvl="1"/>
            <a:r>
              <a:rPr lang="en-US" altLang="en-US"/>
              <a:t>Check secret claimed by initiator</a:t>
            </a:r>
          </a:p>
          <a:p>
            <a:pPr lvl="1"/>
            <a:r>
              <a:rPr lang="en-US" altLang="en-US"/>
              <a:t>"Someone said they were example.com; was that you?"</a:t>
            </a:r>
          </a:p>
          <a:p>
            <a:r>
              <a:rPr lang="en-US" altLang="en-US"/>
              <a:t>New-style: Mutual TLS</a:t>
            </a:r>
          </a:p>
          <a:p>
            <a:pPr lvl="1"/>
            <a:r>
              <a:rPr lang="en-US" altLang="en-US"/>
              <a:t>Initiator presents "client" certificate</a:t>
            </a:r>
          </a:p>
          <a:p>
            <a:pPr lvl="1"/>
            <a:r>
              <a:rPr lang="en-US" altLang="en-US"/>
              <a:t>Responder presents "server" certificate</a:t>
            </a:r>
          </a:p>
          <a:p>
            <a:pPr lvl="1"/>
            <a:r>
              <a:rPr lang="en-US" altLang="en-US"/>
              <a:t>Both certificates signed by trusted CA</a:t>
            </a:r>
          </a:p>
          <a:p>
            <a:r>
              <a:rPr lang="en-US" altLang="en-US"/>
              <a:t>All stanzas </a:t>
            </a:r>
            <a:r>
              <a:rPr lang="en-US" altLang="en-US" i="1"/>
              <a:t>must</a:t>
            </a:r>
            <a:r>
              <a:rPr lang="en-US" altLang="en-US"/>
              <a:t> have from with correct domain</a:t>
            </a:r>
          </a:p>
        </p:txBody>
      </p:sp>
    </p:spTree>
    <p:extLst>
      <p:ext uri="{BB962C8B-B14F-4D97-AF65-F5344CB8AC3E}">
        <p14:creationId xmlns:p14="http://schemas.microsoft.com/office/powerpoint/2010/main" val="30277830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FA2D6-A036-8515-8358-98284A557502}"/>
            </a:ext>
          </a:extLst>
        </p:cNvPr>
        <p:cNvGrpSpPr/>
        <p:nvPr/>
      </p:nvGrpSpPr>
      <p:grpSpPr>
        <a:xfrm>
          <a:off x="0" y="0"/>
          <a:ext cx="0" cy="0"/>
          <a:chOff x="0" y="0"/>
          <a:chExt cx="0" cy="0"/>
        </a:xfrm>
      </p:grpSpPr>
      <p:sp>
        <p:nvSpPr>
          <p:cNvPr id="36866" name="Rectangle 2">
            <a:extLst>
              <a:ext uri="{FF2B5EF4-FFF2-40B4-BE49-F238E27FC236}">
                <a16:creationId xmlns:a16="http://schemas.microsoft.com/office/drawing/2014/main" id="{8EE95392-84EF-090C-F9FE-824236C5F4F8}"/>
              </a:ext>
            </a:extLst>
          </p:cNvPr>
          <p:cNvSpPr>
            <a:spLocks noGrp="1" noChangeArrowheads="1"/>
          </p:cNvSpPr>
          <p:nvPr>
            <p:ph type="title"/>
          </p:nvPr>
        </p:nvSpPr>
        <p:spPr/>
        <p:txBody>
          <a:bodyPr/>
          <a:lstStyle/>
          <a:p>
            <a:r>
              <a:rPr lang="en-US" altLang="en-US"/>
              <a:t>Bandwidth minimization</a:t>
            </a:r>
          </a:p>
        </p:txBody>
      </p:sp>
      <p:sp>
        <p:nvSpPr>
          <p:cNvPr id="36867" name="Rectangle 3">
            <a:extLst>
              <a:ext uri="{FF2B5EF4-FFF2-40B4-BE49-F238E27FC236}">
                <a16:creationId xmlns:a16="http://schemas.microsoft.com/office/drawing/2014/main" id="{C2001087-075D-CD3D-ABC8-E43EB25C10B1}"/>
              </a:ext>
            </a:extLst>
          </p:cNvPr>
          <p:cNvSpPr>
            <a:spLocks noGrp="1" noChangeArrowheads="1"/>
          </p:cNvSpPr>
          <p:nvPr>
            <p:ph type="body" idx="1"/>
          </p:nvPr>
        </p:nvSpPr>
        <p:spPr>
          <a:xfrm>
            <a:off x="1634728" y="1895476"/>
            <a:ext cx="6023372" cy="3394472"/>
          </a:xfrm>
        </p:spPr>
        <p:txBody>
          <a:bodyPr>
            <a:normAutofit lnSpcReduction="10000"/>
          </a:bodyPr>
          <a:lstStyle/>
          <a:p>
            <a:r>
              <a:rPr lang="en-US" altLang="en-US" sz="1500"/>
              <a:t>TLS compression</a:t>
            </a:r>
          </a:p>
          <a:p>
            <a:pPr lvl="1"/>
            <a:r>
              <a:rPr lang="en-US" altLang="en-US" sz="1350"/>
              <a:t>Not implemented in all SSL/TLS stacks</a:t>
            </a:r>
          </a:p>
          <a:p>
            <a:pPr lvl="1"/>
            <a:r>
              <a:rPr lang="en-US" altLang="en-US" sz="1350"/>
              <a:t>Some want compression w/o encryption</a:t>
            </a:r>
          </a:p>
          <a:p>
            <a:r>
              <a:rPr lang="en-US" altLang="en-US" sz="1500">
                <a:hlinkClick r:id="rId2"/>
              </a:rPr>
              <a:t>XEP-0138</a:t>
            </a:r>
            <a:r>
              <a:rPr lang="en-US" altLang="en-US" sz="1500"/>
              <a:t>: Stream Compression</a:t>
            </a:r>
          </a:p>
          <a:p>
            <a:pPr lvl="1"/>
            <a:r>
              <a:rPr lang="en-US" altLang="en-US" sz="1350"/>
              <a:t>Defines zlib mechanism (2-3x or more compression)</a:t>
            </a:r>
          </a:p>
          <a:p>
            <a:pPr lvl="1"/>
            <a:r>
              <a:rPr lang="en-US" altLang="en-US" sz="1350"/>
              <a:t>Others can be added</a:t>
            </a:r>
          </a:p>
          <a:p>
            <a:pPr lvl="1"/>
            <a:r>
              <a:rPr lang="en-US" altLang="en-US" sz="1350"/>
              <a:t>Concern: battery drain vs. radio transmission</a:t>
            </a:r>
          </a:p>
          <a:p>
            <a:r>
              <a:rPr lang="en-US" altLang="en-US" sz="1500">
                <a:hlinkClick r:id="rId3"/>
              </a:rPr>
              <a:t>XEP-0198</a:t>
            </a:r>
            <a:r>
              <a:rPr lang="en-US" altLang="en-US" sz="1500"/>
              <a:t>: Stanza Acknowledgements</a:t>
            </a:r>
          </a:p>
          <a:p>
            <a:pPr lvl="1"/>
            <a:r>
              <a:rPr lang="en-US" altLang="en-US" sz="1350"/>
              <a:t>Quick reconnects</a:t>
            </a:r>
          </a:p>
          <a:p>
            <a:pPr lvl="1"/>
            <a:r>
              <a:rPr lang="en-US" altLang="en-US" sz="1350"/>
              <a:t>Avoid re-synchronizing state on startup</a:t>
            </a:r>
          </a:p>
          <a:p>
            <a:r>
              <a:rPr lang="en-US" altLang="en-US" sz="1500"/>
              <a:t>Partial rosters</a:t>
            </a:r>
          </a:p>
          <a:p>
            <a:r>
              <a:rPr lang="en-US" altLang="en-US" sz="1500"/>
              <a:t>Privacy lists</a:t>
            </a:r>
          </a:p>
          <a:p>
            <a:r>
              <a:rPr lang="en-US" altLang="en-US" sz="1500"/>
              <a:t>Others being pursued</a:t>
            </a:r>
          </a:p>
        </p:txBody>
      </p:sp>
    </p:spTree>
    <p:extLst>
      <p:ext uri="{BB962C8B-B14F-4D97-AF65-F5344CB8AC3E}">
        <p14:creationId xmlns:p14="http://schemas.microsoft.com/office/powerpoint/2010/main" val="4148430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7DA55-E096-5FFD-7792-418D59467C58}"/>
            </a:ext>
          </a:extLst>
        </p:cNvPr>
        <p:cNvGrpSpPr/>
        <p:nvPr/>
      </p:nvGrpSpPr>
      <p:grpSpPr>
        <a:xfrm>
          <a:off x="0" y="0"/>
          <a:ext cx="0" cy="0"/>
          <a:chOff x="0" y="0"/>
          <a:chExt cx="0" cy="0"/>
        </a:xfrm>
      </p:grpSpPr>
      <p:sp>
        <p:nvSpPr>
          <p:cNvPr id="37890" name="Rectangle 2">
            <a:extLst>
              <a:ext uri="{FF2B5EF4-FFF2-40B4-BE49-F238E27FC236}">
                <a16:creationId xmlns:a16="http://schemas.microsoft.com/office/drawing/2014/main" id="{427BDDC8-68CC-C795-2893-BCC6A1C9B4AE}"/>
              </a:ext>
            </a:extLst>
          </p:cNvPr>
          <p:cNvSpPr>
            <a:spLocks noGrp="1" noChangeArrowheads="1"/>
          </p:cNvSpPr>
          <p:nvPr>
            <p:ph type="title"/>
          </p:nvPr>
        </p:nvSpPr>
        <p:spPr/>
        <p:txBody>
          <a:bodyPr/>
          <a:lstStyle/>
          <a:p>
            <a:r>
              <a:rPr lang="en-US" altLang="en-US"/>
              <a:t>Latency</a:t>
            </a:r>
          </a:p>
        </p:txBody>
      </p:sp>
      <p:sp>
        <p:nvSpPr>
          <p:cNvPr id="37891" name="Rectangle 3">
            <a:extLst>
              <a:ext uri="{FF2B5EF4-FFF2-40B4-BE49-F238E27FC236}">
                <a16:creationId xmlns:a16="http://schemas.microsoft.com/office/drawing/2014/main" id="{B467159F-47D3-5E83-4021-95D375D5E28C}"/>
              </a:ext>
            </a:extLst>
          </p:cNvPr>
          <p:cNvSpPr>
            <a:spLocks noGrp="1" noChangeArrowheads="1"/>
          </p:cNvSpPr>
          <p:nvPr>
            <p:ph type="body" idx="1"/>
          </p:nvPr>
        </p:nvSpPr>
        <p:spPr/>
        <p:txBody>
          <a:bodyPr>
            <a:normAutofit fontScale="92500" lnSpcReduction="20000"/>
          </a:bodyPr>
          <a:lstStyle/>
          <a:p>
            <a:r>
              <a:rPr lang="en-US" altLang="en-US" dirty="0"/>
              <a:t>Most critical on startup</a:t>
            </a:r>
          </a:p>
          <a:p>
            <a:pPr lvl="1"/>
            <a:r>
              <a:rPr lang="en-US" altLang="en-US" dirty="0"/>
              <a:t>Several handshakes and stream restarts</a:t>
            </a:r>
          </a:p>
          <a:p>
            <a:pPr lvl="1"/>
            <a:r>
              <a:rPr lang="en-US" altLang="en-US" dirty="0"/>
              <a:t>Can be minimized by client assuming server configuration</a:t>
            </a:r>
          </a:p>
          <a:p>
            <a:pPr lvl="1"/>
            <a:r>
              <a:rPr lang="en-US" altLang="en-US" dirty="0"/>
              <a:t>Example: don't wait for </a:t>
            </a:r>
            <a:r>
              <a:rPr lang="en-US" altLang="en-US" sz="1200" b="1" dirty="0">
                <a:solidFill>
                  <a:srgbClr val="9194C7"/>
                </a:solidFill>
                <a:latin typeface="Courier" charset="0"/>
              </a:rPr>
              <a:t>&lt;</a:t>
            </a:r>
            <a:r>
              <a:rPr lang="en-US" altLang="en-US" sz="1200" b="1" dirty="0" err="1">
                <a:solidFill>
                  <a:srgbClr val="3A772C"/>
                </a:solidFill>
                <a:latin typeface="Courier" charset="0"/>
              </a:rPr>
              <a:t>stream:features</a:t>
            </a:r>
            <a:r>
              <a:rPr lang="en-US" altLang="en-US" sz="1200" b="1" dirty="0">
                <a:solidFill>
                  <a:srgbClr val="9194C7"/>
                </a:solidFill>
                <a:latin typeface="Courier" charset="0"/>
              </a:rPr>
              <a:t>&gt;</a:t>
            </a:r>
          </a:p>
          <a:p>
            <a:r>
              <a:rPr lang="en-US" altLang="en-US" dirty="0"/>
              <a:t>Once running</a:t>
            </a:r>
          </a:p>
          <a:p>
            <a:pPr lvl="1"/>
            <a:r>
              <a:rPr lang="en-US" altLang="en-US" dirty="0"/>
              <a:t>Stanza size matters: try to stay under 8kB, </a:t>
            </a:r>
            <a:br>
              <a:rPr lang="en-US" altLang="en-US" dirty="0"/>
            </a:br>
            <a:r>
              <a:rPr lang="en-US" altLang="en-US" dirty="0"/>
              <a:t>take larger blocks out of band if possible</a:t>
            </a:r>
          </a:p>
          <a:p>
            <a:pPr lvl="1"/>
            <a:r>
              <a:rPr lang="en-US" altLang="en-US" dirty="0"/>
              <a:t>Configure federation to keep links open, </a:t>
            </a:r>
            <a:br>
              <a:rPr lang="en-US" altLang="en-US" dirty="0"/>
            </a:br>
            <a:r>
              <a:rPr lang="en-US" altLang="en-US" dirty="0"/>
              <a:t>first stanza will be slow</a:t>
            </a:r>
          </a:p>
          <a:p>
            <a:pPr lvl="1"/>
            <a:r>
              <a:rPr lang="en-US" altLang="en-US" dirty="0"/>
              <a:t>Beware of DoS protection, "karma"</a:t>
            </a:r>
          </a:p>
        </p:txBody>
      </p:sp>
    </p:spTree>
    <p:extLst>
      <p:ext uri="{BB962C8B-B14F-4D97-AF65-F5344CB8AC3E}">
        <p14:creationId xmlns:p14="http://schemas.microsoft.com/office/powerpoint/2010/main" val="23325510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863AE-E565-5059-71CB-3E73A8474CC9}"/>
            </a:ext>
          </a:extLst>
        </p:cNvPr>
        <p:cNvGrpSpPr/>
        <p:nvPr/>
      </p:nvGrpSpPr>
      <p:grpSpPr>
        <a:xfrm>
          <a:off x="0" y="0"/>
          <a:ext cx="0" cy="0"/>
          <a:chOff x="0" y="0"/>
          <a:chExt cx="0" cy="0"/>
        </a:xfrm>
      </p:grpSpPr>
      <p:sp>
        <p:nvSpPr>
          <p:cNvPr id="33794" name="Rectangle 2">
            <a:extLst>
              <a:ext uri="{FF2B5EF4-FFF2-40B4-BE49-F238E27FC236}">
                <a16:creationId xmlns:a16="http://schemas.microsoft.com/office/drawing/2014/main" id="{046BA6D9-E958-D4FA-9111-89AC7B314B83}"/>
              </a:ext>
            </a:extLst>
          </p:cNvPr>
          <p:cNvSpPr>
            <a:spLocks noGrp="1" noChangeArrowheads="1"/>
          </p:cNvSpPr>
          <p:nvPr>
            <p:ph type="title"/>
          </p:nvPr>
        </p:nvSpPr>
        <p:spPr/>
        <p:txBody>
          <a:bodyPr/>
          <a:lstStyle/>
          <a:p>
            <a:r>
              <a:rPr lang="en-US" altLang="en-US"/>
              <a:t>XMPP Extensions</a:t>
            </a:r>
          </a:p>
        </p:txBody>
      </p:sp>
      <p:sp>
        <p:nvSpPr>
          <p:cNvPr id="33795" name="Rectangle 3">
            <a:extLst>
              <a:ext uri="{FF2B5EF4-FFF2-40B4-BE49-F238E27FC236}">
                <a16:creationId xmlns:a16="http://schemas.microsoft.com/office/drawing/2014/main" id="{1B87F6F6-F8BB-8319-6780-F0CF53BB71D1}"/>
              </a:ext>
            </a:extLst>
          </p:cNvPr>
          <p:cNvSpPr>
            <a:spLocks noGrp="1" noChangeArrowheads="1"/>
          </p:cNvSpPr>
          <p:nvPr>
            <p:ph type="body" idx="1"/>
          </p:nvPr>
        </p:nvSpPr>
        <p:spPr/>
        <p:txBody>
          <a:bodyPr/>
          <a:lstStyle/>
          <a:p>
            <a:r>
              <a:rPr lang="en-US" altLang="en-US"/>
              <a:t>Many already exist: </a:t>
            </a:r>
            <a:r>
              <a:rPr lang="en-US" altLang="en-US">
                <a:hlinkClick r:id="rId2"/>
              </a:rPr>
              <a:t>http://www.xmpp.org/extensions/</a:t>
            </a:r>
            <a:r>
              <a:rPr lang="en-US" altLang="en-US"/>
              <a:t> </a:t>
            </a:r>
          </a:p>
          <a:p>
            <a:r>
              <a:rPr lang="en-US" altLang="en-US"/>
              <a:t>Add new ones</a:t>
            </a:r>
          </a:p>
          <a:p>
            <a:pPr lvl="1"/>
            <a:r>
              <a:rPr lang="en-US" altLang="en-US"/>
              <a:t>Custom: use a namespace you control, make up protocol</a:t>
            </a:r>
          </a:p>
          <a:p>
            <a:pPr lvl="1"/>
            <a:r>
              <a:rPr lang="en-US" altLang="en-US"/>
              <a:t>Standardized: write a XEP. </a:t>
            </a:r>
            <a:br>
              <a:rPr lang="en-US" altLang="en-US"/>
            </a:br>
            <a:r>
              <a:rPr lang="en-US" altLang="en-US"/>
              <a:t>It's straightforward, and we'll help</a:t>
            </a:r>
          </a:p>
        </p:txBody>
      </p:sp>
    </p:spTree>
    <p:extLst>
      <p:ext uri="{BB962C8B-B14F-4D97-AF65-F5344CB8AC3E}">
        <p14:creationId xmlns:p14="http://schemas.microsoft.com/office/powerpoint/2010/main" val="10004983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50EC3-1574-AEA3-65DA-F123566B999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7DBCB2-4F5F-E1D3-F0E7-6316029CF3A0}"/>
              </a:ext>
            </a:extLst>
          </p:cNvPr>
          <p:cNvSpPr>
            <a:spLocks noGrp="1"/>
          </p:cNvSpPr>
          <p:nvPr>
            <p:ph idx="1"/>
          </p:nvPr>
        </p:nvSpPr>
        <p:spPr/>
        <p:txBody>
          <a:bodyPr/>
          <a:lstStyle/>
          <a:p>
            <a:r>
              <a:rPr lang="en-US" dirty="0"/>
              <a:t>XEP-0323: Internet of Things - Sensor Data</a:t>
            </a:r>
          </a:p>
          <a:p>
            <a:r>
              <a:rPr lang="en-US" dirty="0"/>
              <a:t>XEP-0325: Internet of Things </a:t>
            </a:r>
            <a:r>
              <a:rPr lang="mr-IN" dirty="0"/>
              <a:t>–</a:t>
            </a:r>
            <a:r>
              <a:rPr lang="en-US" dirty="0"/>
              <a:t> Control</a:t>
            </a:r>
          </a:p>
          <a:p>
            <a:r>
              <a:rPr lang="en-US" dirty="0"/>
              <a:t>XEP-0347: Internet of Things </a:t>
            </a:r>
            <a:r>
              <a:rPr lang="mr-IN" dirty="0"/>
              <a:t>–</a:t>
            </a:r>
            <a:r>
              <a:rPr lang="en-US" dirty="0"/>
              <a:t> Discovery</a:t>
            </a:r>
          </a:p>
          <a:p>
            <a:r>
              <a:rPr lang="en-US" dirty="0"/>
              <a:t>XEP-0324: Internet of Things - Provisioning</a:t>
            </a:r>
          </a:p>
          <a:p>
            <a:endParaRPr lang="en-US" dirty="0"/>
          </a:p>
        </p:txBody>
      </p:sp>
      <p:sp>
        <p:nvSpPr>
          <p:cNvPr id="3" name="Title 2">
            <a:extLst>
              <a:ext uri="{FF2B5EF4-FFF2-40B4-BE49-F238E27FC236}">
                <a16:creationId xmlns:a16="http://schemas.microsoft.com/office/drawing/2014/main" id="{172BECA5-CC37-4E2C-029B-6AB12EF34B0C}"/>
              </a:ext>
            </a:extLst>
          </p:cNvPr>
          <p:cNvSpPr>
            <a:spLocks noGrp="1"/>
          </p:cNvSpPr>
          <p:nvPr>
            <p:ph type="title"/>
          </p:nvPr>
        </p:nvSpPr>
        <p:spPr/>
        <p:txBody>
          <a:bodyPr/>
          <a:lstStyle/>
          <a:p>
            <a:r>
              <a:rPr lang="en-US" dirty="0"/>
              <a:t>XEPs for the </a:t>
            </a:r>
            <a:r>
              <a:rPr lang="en-US" dirty="0" err="1"/>
              <a:t>IoT</a:t>
            </a:r>
            <a:endParaRPr lang="en-US" dirty="0"/>
          </a:p>
        </p:txBody>
      </p:sp>
    </p:spTree>
    <p:extLst>
      <p:ext uri="{BB962C8B-B14F-4D97-AF65-F5344CB8AC3E}">
        <p14:creationId xmlns:p14="http://schemas.microsoft.com/office/powerpoint/2010/main" val="17768547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4C5F5-C36A-681D-1F6E-343282DC444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0B0CA31-A204-F129-9897-5A9E60AC72E9}"/>
              </a:ext>
            </a:extLst>
          </p:cNvPr>
          <p:cNvSpPr>
            <a:spLocks noGrp="1"/>
          </p:cNvSpPr>
          <p:nvPr>
            <p:ph type="title"/>
          </p:nvPr>
        </p:nvSpPr>
        <p:spPr>
          <a:xfrm>
            <a:off x="1286494" y="391724"/>
            <a:ext cx="5979130" cy="583574"/>
          </a:xfrm>
        </p:spPr>
        <p:txBody>
          <a:bodyPr>
            <a:normAutofit fontScale="90000"/>
          </a:bodyPr>
          <a:lstStyle/>
          <a:p>
            <a:r>
              <a:rPr lang="en-US" dirty="0"/>
              <a:t>XMPP implementation for the </a:t>
            </a:r>
            <a:r>
              <a:rPr lang="en-US" dirty="0" err="1"/>
              <a:t>IoT</a:t>
            </a:r>
            <a:endParaRPr lang="en-US" dirty="0"/>
          </a:p>
        </p:txBody>
      </p:sp>
      <p:sp>
        <p:nvSpPr>
          <p:cNvPr id="5" name="Content Placeholder 4">
            <a:extLst>
              <a:ext uri="{FF2B5EF4-FFF2-40B4-BE49-F238E27FC236}">
                <a16:creationId xmlns:a16="http://schemas.microsoft.com/office/drawing/2014/main" id="{F59E8900-AAD3-BB4B-5E49-42F228626868}"/>
              </a:ext>
            </a:extLst>
          </p:cNvPr>
          <p:cNvSpPr>
            <a:spLocks noGrp="1"/>
          </p:cNvSpPr>
          <p:nvPr>
            <p:ph idx="1"/>
          </p:nvPr>
        </p:nvSpPr>
        <p:spPr/>
        <p:txBody>
          <a:bodyPr>
            <a:normAutofit fontScale="92500" lnSpcReduction="10000"/>
          </a:bodyPr>
          <a:lstStyle/>
          <a:p>
            <a:pPr lvl="1"/>
            <a:r>
              <a:rPr lang="en-US" dirty="0"/>
              <a:t>In Current XMPP implementations </a:t>
            </a:r>
          </a:p>
          <a:p>
            <a:pPr marL="533588" lvl="1" indent="-342900">
              <a:buFont typeface="Arial" charset="0"/>
              <a:buChar char="•"/>
            </a:pPr>
            <a:r>
              <a:rPr lang="en-US" dirty="0"/>
              <a:t>Single server per MUC is single point of control</a:t>
            </a:r>
          </a:p>
          <a:p>
            <a:pPr marL="533588" lvl="1" indent="-342900">
              <a:buFont typeface="Arial" charset="0"/>
              <a:buChar char="•"/>
            </a:pPr>
            <a:r>
              <a:rPr lang="en-US" dirty="0"/>
              <a:t>Stanzas aren't framed or reliably delivered</a:t>
            </a:r>
          </a:p>
          <a:p>
            <a:pPr marL="533588" lvl="1" indent="-342900">
              <a:buFont typeface="Arial" charset="0"/>
              <a:buChar char="•"/>
            </a:pPr>
            <a:r>
              <a:rPr lang="en-US" dirty="0"/>
              <a:t>XMPP stacks are not easy to implement in a web environment</a:t>
            </a:r>
          </a:p>
          <a:p>
            <a:pPr marL="533588" lvl="1" indent="-342900">
              <a:buFont typeface="Arial" charset="0"/>
              <a:buChar char="•"/>
            </a:pPr>
            <a:r>
              <a:rPr lang="en-US" dirty="0"/>
              <a:t>XML is needlessly verbose and unwieldy</a:t>
            </a:r>
          </a:p>
          <a:p>
            <a:pPr marL="533588" lvl="1" indent="-342900">
              <a:buFont typeface="Arial" charset="0"/>
              <a:buChar char="•"/>
            </a:pPr>
            <a:r>
              <a:rPr lang="en-US" dirty="0"/>
              <a:t>The baseline feature-set is too minimal</a:t>
            </a:r>
          </a:p>
          <a:p>
            <a:pPr marL="533588" lvl="1" indent="-342900">
              <a:buFont typeface="Arial" charset="0"/>
              <a:buChar char="•"/>
            </a:pPr>
            <a:r>
              <a:rPr lang="en-US" dirty="0"/>
              <a:t>JIDs haven't taken off like Email or MSISDNs</a:t>
            </a:r>
          </a:p>
          <a:p>
            <a:pPr marL="533588" lvl="1" indent="-342900">
              <a:buFont typeface="Arial" charset="0"/>
              <a:buChar char="•"/>
            </a:pPr>
            <a:r>
              <a:rPr lang="en-US" dirty="0"/>
              <a:t>Not designed for mobile use cases (e.g. push; low </a:t>
            </a:r>
            <a:r>
              <a:rPr lang="en-US" dirty="0" err="1"/>
              <a:t>bw</a:t>
            </a:r>
            <a:r>
              <a:rPr lang="en-US" dirty="0"/>
              <a:t>)</a:t>
            </a:r>
          </a:p>
          <a:p>
            <a:pPr marL="533588" lvl="1" indent="-342900">
              <a:buFont typeface="Arial" charset="0"/>
              <a:buChar char="•"/>
            </a:pPr>
            <a:r>
              <a:rPr lang="en-US" dirty="0"/>
              <a:t>Well documented spam and identity/security issues</a:t>
            </a:r>
          </a:p>
          <a:p>
            <a:pPr marL="533588" lvl="1" indent="-342900">
              <a:buFont typeface="Arial" charset="0"/>
              <a:buChar char="•"/>
            </a:pPr>
            <a:endParaRPr lang="en-US" dirty="0"/>
          </a:p>
          <a:p>
            <a:pPr lvl="1"/>
            <a:endParaRPr lang="en-US" dirty="0"/>
          </a:p>
        </p:txBody>
      </p:sp>
    </p:spTree>
    <p:extLst>
      <p:ext uri="{BB962C8B-B14F-4D97-AF65-F5344CB8AC3E}">
        <p14:creationId xmlns:p14="http://schemas.microsoft.com/office/powerpoint/2010/main" val="3071049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EAB4227-D99C-6945-BE84-1DBEE4AC25B4}" type="slidenum">
              <a:rPr lang="en-GB" sz="1000">
                <a:solidFill>
                  <a:srgbClr val="000000"/>
                </a:solidFill>
                <a:latin typeface="Verdana" charset="0"/>
              </a:rPr>
              <a:pPr eaLnBrk="1" hangingPunct="1"/>
              <a:t>6</a:t>
            </a:fld>
            <a:endParaRPr lang="en-GB" sz="1000">
              <a:solidFill>
                <a:srgbClr val="000000"/>
              </a:solidFill>
              <a:latin typeface="Verdana" charset="0"/>
            </a:endParaRPr>
          </a:p>
        </p:txBody>
      </p:sp>
      <p:sp>
        <p:nvSpPr>
          <p:cNvPr id="12291" name="Rectangle 2"/>
          <p:cNvSpPr>
            <a:spLocks noGrp="1" noChangeArrowheads="1"/>
          </p:cNvSpPr>
          <p:nvPr>
            <p:ph type="title" idx="4294967295"/>
          </p:nvPr>
        </p:nvSpPr>
        <p:spPr/>
        <p:txBody>
          <a:bodyPr/>
          <a:lstStyle/>
          <a:p>
            <a:r>
              <a:rPr lang="en-US">
                <a:latin typeface="Verdana" charset="0"/>
                <a:cs typeface="Arial" charset="0"/>
              </a:rPr>
              <a:t>IoT Data Challenges</a:t>
            </a:r>
          </a:p>
        </p:txBody>
      </p:sp>
      <p:sp>
        <p:nvSpPr>
          <p:cNvPr id="12292" name="Rectangle 3"/>
          <p:cNvSpPr>
            <a:spLocks noGrp="1" noChangeArrowheads="1"/>
          </p:cNvSpPr>
          <p:nvPr>
            <p:ph type="body" idx="4294967295"/>
          </p:nvPr>
        </p:nvSpPr>
        <p:spPr/>
        <p:txBody>
          <a:bodyPr/>
          <a:lstStyle/>
          <a:p>
            <a:r>
              <a:rPr lang="en-US" sz="2000">
                <a:latin typeface="Verdana" charset="0"/>
                <a:cs typeface="Arial" charset="0"/>
              </a:rPr>
              <a:t>Interoperability: various data in different formats, from different sources (and different qualities)</a:t>
            </a:r>
          </a:p>
          <a:p>
            <a:r>
              <a:rPr lang="en-US" sz="2000">
                <a:latin typeface="Verdana" charset="0"/>
                <a:cs typeface="Arial" charset="0"/>
              </a:rPr>
              <a:t>Discovery: finding appropriate device and data sources</a:t>
            </a:r>
          </a:p>
          <a:p>
            <a:r>
              <a:rPr lang="en-US" sz="2000">
                <a:latin typeface="Verdana" charset="0"/>
                <a:cs typeface="Arial" charset="0"/>
              </a:rPr>
              <a:t>Access: Availability and (open) access to resources and data</a:t>
            </a:r>
          </a:p>
          <a:p>
            <a:r>
              <a:rPr lang="en-US" sz="2000">
                <a:latin typeface="Verdana" charset="0"/>
                <a:cs typeface="Arial" charset="0"/>
              </a:rPr>
              <a:t>Search: querying for data</a:t>
            </a:r>
          </a:p>
          <a:p>
            <a:r>
              <a:rPr lang="en-US" sz="2000">
                <a:latin typeface="Verdana" charset="0"/>
                <a:cs typeface="Arial" charset="0"/>
              </a:rPr>
              <a:t>Integration: dealing with heterogeneous device, networks and data</a:t>
            </a:r>
          </a:p>
          <a:p>
            <a:r>
              <a:rPr lang="en-US" sz="2000">
                <a:latin typeface="Verdana" charset="0"/>
                <a:cs typeface="Arial" charset="0"/>
              </a:rPr>
              <a:t>Interpretation: translating data to knowledge usable by people and applications</a:t>
            </a:r>
          </a:p>
          <a:p>
            <a:r>
              <a:rPr lang="en-US" sz="2000">
                <a:latin typeface="Verdana" charset="0"/>
                <a:cs typeface="Arial" charset="0"/>
              </a:rPr>
              <a:t>Scalability: dealing with large number of devices and myriad of data and computational complexity of interpreting the data.</a:t>
            </a:r>
          </a:p>
        </p:txBody>
      </p:sp>
    </p:spTree>
    <p:extLst>
      <p:ext uri="{BB962C8B-B14F-4D97-AF65-F5344CB8AC3E}">
        <p14:creationId xmlns:p14="http://schemas.microsoft.com/office/powerpoint/2010/main" val="1467779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C918E31-BD19-1AFE-FD4F-B13CD7ACF563}"/>
              </a:ext>
            </a:extLst>
          </p:cNvPr>
          <p:cNvSpPr>
            <a:spLocks noGrp="1"/>
          </p:cNvSpPr>
          <p:nvPr>
            <p:ph type="ctrTitle"/>
          </p:nvPr>
        </p:nvSpPr>
        <p:spPr/>
        <p:txBody>
          <a:bodyPr/>
          <a:lstStyle/>
          <a:p>
            <a:r>
              <a:rPr lang="en-GB" altLang="en-US" dirty="0"/>
              <a:t>Important Features of an IoT Messaging Protocol</a:t>
            </a:r>
            <a:endParaRPr lang="fr-FR" dirty="0"/>
          </a:p>
        </p:txBody>
      </p:sp>
      <p:sp>
        <p:nvSpPr>
          <p:cNvPr id="5" name="Sous-titre 4">
            <a:extLst>
              <a:ext uri="{FF2B5EF4-FFF2-40B4-BE49-F238E27FC236}">
                <a16:creationId xmlns:a16="http://schemas.microsoft.com/office/drawing/2014/main" id="{65425DF9-B736-1354-4969-8404566F989B}"/>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7177692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5F2B9F51-83C0-0B8F-4907-D02CE5FD167F}"/>
            </a:ext>
          </a:extLst>
        </p:cNvPr>
        <p:cNvGrpSpPr/>
        <p:nvPr/>
      </p:nvGrpSpPr>
      <p:grpSpPr>
        <a:xfrm>
          <a:off x="0" y="0"/>
          <a:ext cx="0" cy="0"/>
          <a:chOff x="0" y="0"/>
          <a:chExt cx="0" cy="0"/>
        </a:xfrm>
      </p:grpSpPr>
      <p:sp>
        <p:nvSpPr>
          <p:cNvPr id="56322" name="Rectangle 2">
            <a:extLst>
              <a:ext uri="{FF2B5EF4-FFF2-40B4-BE49-F238E27FC236}">
                <a16:creationId xmlns:a16="http://schemas.microsoft.com/office/drawing/2014/main" id="{9BD271EC-E957-A9DE-4106-4F426C853FCD}"/>
              </a:ext>
            </a:extLst>
          </p:cNvPr>
          <p:cNvSpPr>
            <a:spLocks noGrp="1" noChangeArrowheads="1"/>
          </p:cNvSpPr>
          <p:nvPr>
            <p:ph type="title" idx="4294967295"/>
          </p:nvPr>
        </p:nvSpPr>
        <p:spPr/>
        <p:txBody>
          <a:bodyPr>
            <a:normAutofit fontScale="90000"/>
          </a:bodyPr>
          <a:lstStyle/>
          <a:p>
            <a:r>
              <a:rPr lang="en-GB" altLang="en-US" dirty="0"/>
              <a:t>Important Features of an IoT Messaging Protocol</a:t>
            </a:r>
          </a:p>
        </p:txBody>
      </p:sp>
      <p:sp>
        <p:nvSpPr>
          <p:cNvPr id="56323" name="Rectangle 3">
            <a:extLst>
              <a:ext uri="{FF2B5EF4-FFF2-40B4-BE49-F238E27FC236}">
                <a16:creationId xmlns:a16="http://schemas.microsoft.com/office/drawing/2014/main" id="{DAC111C6-941F-EEF9-44A9-05074FA1C600}"/>
              </a:ext>
            </a:extLst>
          </p:cNvPr>
          <p:cNvSpPr>
            <a:spLocks noGrp="1" noChangeArrowheads="1"/>
          </p:cNvSpPr>
          <p:nvPr>
            <p:ph type="body" idx="4294967295"/>
          </p:nvPr>
        </p:nvSpPr>
        <p:spPr/>
        <p:txBody>
          <a:bodyPr>
            <a:normAutofit lnSpcReduction="10000"/>
          </a:bodyPr>
          <a:lstStyle/>
          <a:p>
            <a:pPr lvl="1"/>
            <a:r>
              <a:rPr lang="en-GB" altLang="en-US" b="1">
                <a:solidFill>
                  <a:srgbClr val="CC0000"/>
                </a:solidFill>
              </a:rPr>
              <a:t>UBIQUITOUS AND PERVASIVE</a:t>
            </a:r>
            <a:r>
              <a:rPr lang="en-GB" altLang="en-US" b="1"/>
              <a:t>	</a:t>
            </a:r>
          </a:p>
          <a:p>
            <a:pPr lvl="2"/>
            <a:r>
              <a:rPr lang="en-GB" altLang="en-US"/>
              <a:t>Open internet protocol standard</a:t>
            </a:r>
          </a:p>
          <a:p>
            <a:pPr lvl="2"/>
            <a:r>
              <a:rPr lang="en-GB" altLang="en-US"/>
              <a:t>Binary WIRE protocol so that it can be ubiquitous, fast, embedded 	</a:t>
            </a:r>
          </a:p>
          <a:p>
            <a:pPr lvl="2"/>
            <a:r>
              <a:rPr lang="en-GB" altLang="en-US"/>
              <a:t>Unambiguous core functionality for business message routing and delivery within Internet infrastructure 	</a:t>
            </a:r>
          </a:p>
          <a:p>
            <a:pPr lvl="2"/>
            <a:r>
              <a:rPr lang="en-GB" altLang="en-US"/>
              <a:t>Scalable, so that it can be a basis for high performance fault-tolerant lossless messaging infrastructure, i.e without requiring other messaging technology	</a:t>
            </a:r>
          </a:p>
          <a:p>
            <a:pPr lvl="2"/>
            <a:r>
              <a:rPr lang="en-GB" altLang="en-US"/>
              <a:t>Fits into existing enterprise messaging applications environments in a practical way	</a:t>
            </a:r>
          </a:p>
        </p:txBody>
      </p:sp>
    </p:spTree>
    <p:extLst>
      <p:ext uri="{BB962C8B-B14F-4D97-AF65-F5344CB8AC3E}">
        <p14:creationId xmlns:p14="http://schemas.microsoft.com/office/powerpoint/2010/main" val="2316269898"/>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D94CFDE-5DBB-0FD7-89D7-5356BE4E6806}"/>
            </a:ext>
          </a:extLst>
        </p:cNvPr>
        <p:cNvGrpSpPr/>
        <p:nvPr/>
      </p:nvGrpSpPr>
      <p:grpSpPr>
        <a:xfrm>
          <a:off x="0" y="0"/>
          <a:ext cx="0" cy="0"/>
          <a:chOff x="0" y="0"/>
          <a:chExt cx="0" cy="0"/>
        </a:xfrm>
      </p:grpSpPr>
      <p:sp>
        <p:nvSpPr>
          <p:cNvPr id="84994" name="Rectangle 2">
            <a:extLst>
              <a:ext uri="{FF2B5EF4-FFF2-40B4-BE49-F238E27FC236}">
                <a16:creationId xmlns:a16="http://schemas.microsoft.com/office/drawing/2014/main" id="{07470BC2-F0F6-B2AF-82C6-7A5B421509FD}"/>
              </a:ext>
            </a:extLst>
          </p:cNvPr>
          <p:cNvSpPr>
            <a:spLocks noGrp="1" noChangeArrowheads="1"/>
          </p:cNvSpPr>
          <p:nvPr>
            <p:ph type="title" idx="4294967295"/>
          </p:nvPr>
        </p:nvSpPr>
        <p:spPr/>
        <p:txBody>
          <a:bodyPr>
            <a:normAutofit fontScale="90000"/>
          </a:bodyPr>
          <a:lstStyle/>
          <a:p>
            <a:r>
              <a:rPr lang="en-GB" altLang="en-US" dirty="0"/>
              <a:t>Important Features of an IoT Messaging Protocol</a:t>
            </a:r>
          </a:p>
        </p:txBody>
      </p:sp>
      <p:sp>
        <p:nvSpPr>
          <p:cNvPr id="84995" name="Rectangle 3">
            <a:extLst>
              <a:ext uri="{FF2B5EF4-FFF2-40B4-BE49-F238E27FC236}">
                <a16:creationId xmlns:a16="http://schemas.microsoft.com/office/drawing/2014/main" id="{09A4B4C0-3B7E-F68B-7F1C-220983FDE410}"/>
              </a:ext>
            </a:extLst>
          </p:cNvPr>
          <p:cNvSpPr>
            <a:spLocks noGrp="1" noChangeArrowheads="1"/>
          </p:cNvSpPr>
          <p:nvPr>
            <p:ph type="body" idx="4294967295"/>
          </p:nvPr>
        </p:nvSpPr>
        <p:spPr/>
        <p:txBody>
          <a:bodyPr/>
          <a:lstStyle/>
          <a:p>
            <a:pPr lvl="1"/>
            <a:r>
              <a:rPr lang="en-GB" altLang="en-US" b="1"/>
              <a:t>UBIQUITOUS AND PERVASIVE	</a:t>
            </a:r>
          </a:p>
          <a:p>
            <a:pPr lvl="1"/>
            <a:r>
              <a:rPr lang="en-GB" altLang="en-US" b="1">
                <a:solidFill>
                  <a:srgbClr val="CC0000"/>
                </a:solidFill>
              </a:rPr>
              <a:t>SAFETY</a:t>
            </a:r>
            <a:r>
              <a:rPr lang="en-GB" altLang="en-US" b="1"/>
              <a:t>	</a:t>
            </a:r>
          </a:p>
          <a:p>
            <a:pPr lvl="2"/>
            <a:r>
              <a:rPr lang="en-GB" altLang="en-US" u="sng"/>
              <a:t>Infrastructure</a:t>
            </a:r>
            <a:r>
              <a:rPr lang="en-GB" altLang="en-US"/>
              <a:t> for a </a:t>
            </a:r>
            <a:r>
              <a:rPr lang="en-GB" altLang="en-US" u="sng"/>
              <a:t>secure</a:t>
            </a:r>
            <a:r>
              <a:rPr lang="en-GB" altLang="en-US"/>
              <a:t> and </a:t>
            </a:r>
            <a:r>
              <a:rPr lang="en-GB" altLang="en-US" u="sng"/>
              <a:t>trusted</a:t>
            </a:r>
            <a:r>
              <a:rPr lang="en-GB" altLang="en-US"/>
              <a:t> </a:t>
            </a:r>
            <a:r>
              <a:rPr lang="en-GB" altLang="en-US" u="sng"/>
              <a:t>global</a:t>
            </a:r>
            <a:r>
              <a:rPr lang="en-GB" altLang="en-US"/>
              <a:t> </a:t>
            </a:r>
            <a:r>
              <a:rPr lang="en-GB" altLang="en-US" u="sng"/>
              <a:t>transaction</a:t>
            </a:r>
            <a:r>
              <a:rPr lang="en-GB" altLang="en-US"/>
              <a:t> </a:t>
            </a:r>
            <a:r>
              <a:rPr lang="en-GB" altLang="en-US" u="sng"/>
              <a:t>network</a:t>
            </a:r>
            <a:r>
              <a:rPr lang="en-GB" altLang="en-US"/>
              <a:t>	</a:t>
            </a:r>
          </a:p>
          <a:p>
            <a:pPr lvl="3"/>
            <a:r>
              <a:rPr lang="en-GB" altLang="en-US"/>
              <a:t>Consisting of business messages that are tamper proof	</a:t>
            </a:r>
          </a:p>
          <a:p>
            <a:pPr lvl="3"/>
            <a:r>
              <a:rPr lang="en-GB" altLang="en-US"/>
              <a:t>Supporting message durability independent of receivers being connected	</a:t>
            </a:r>
          </a:p>
          <a:p>
            <a:pPr lvl="2"/>
            <a:r>
              <a:rPr lang="en-GB" altLang="en-US"/>
              <a:t>Transport business transactions of any financial value	</a:t>
            </a:r>
          </a:p>
          <a:p>
            <a:pPr lvl="2"/>
            <a:r>
              <a:rPr lang="en-GB" altLang="en-US"/>
              <a:t>Sender and Receiver are </a:t>
            </a:r>
            <a:r>
              <a:rPr lang="en-GB" altLang="en-US" u="sng"/>
              <a:t>mutually agreed</a:t>
            </a:r>
            <a:r>
              <a:rPr lang="en-GB" altLang="en-US"/>
              <a:t> upon counter parties</a:t>
            </a:r>
          </a:p>
          <a:p>
            <a:pPr lvl="3"/>
            <a:r>
              <a:rPr lang="en-GB" altLang="en-US"/>
              <a:t>No possibility for injection of Spam	</a:t>
            </a:r>
          </a:p>
        </p:txBody>
      </p:sp>
    </p:spTree>
    <p:extLst>
      <p:ext uri="{BB962C8B-B14F-4D97-AF65-F5344CB8AC3E}">
        <p14:creationId xmlns:p14="http://schemas.microsoft.com/office/powerpoint/2010/main" val="83913973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67BAC2C6-41F1-B45C-2E84-F4BA044B89D5}"/>
            </a:ext>
          </a:extLst>
        </p:cNvPr>
        <p:cNvGrpSpPr/>
        <p:nvPr/>
      </p:nvGrpSpPr>
      <p:grpSpPr>
        <a:xfrm>
          <a:off x="0" y="0"/>
          <a:ext cx="0" cy="0"/>
          <a:chOff x="0" y="0"/>
          <a:chExt cx="0" cy="0"/>
        </a:xfrm>
      </p:grpSpPr>
      <p:sp>
        <p:nvSpPr>
          <p:cNvPr id="86018" name="Rectangle 2">
            <a:extLst>
              <a:ext uri="{FF2B5EF4-FFF2-40B4-BE49-F238E27FC236}">
                <a16:creationId xmlns:a16="http://schemas.microsoft.com/office/drawing/2014/main" id="{5B6CB625-479F-86F5-AC6A-0D46DE5DFBDB}"/>
              </a:ext>
            </a:extLst>
          </p:cNvPr>
          <p:cNvSpPr>
            <a:spLocks noGrp="1" noChangeArrowheads="1"/>
          </p:cNvSpPr>
          <p:nvPr>
            <p:ph type="title" idx="4294967295"/>
          </p:nvPr>
        </p:nvSpPr>
        <p:spPr/>
        <p:txBody>
          <a:bodyPr>
            <a:normAutofit fontScale="90000"/>
          </a:bodyPr>
          <a:lstStyle/>
          <a:p>
            <a:r>
              <a:rPr lang="en-GB" altLang="en-US" dirty="0"/>
              <a:t>Important Features of an IoT Messaging Protocol</a:t>
            </a:r>
          </a:p>
        </p:txBody>
      </p:sp>
      <p:sp>
        <p:nvSpPr>
          <p:cNvPr id="86019" name="Rectangle 3">
            <a:extLst>
              <a:ext uri="{FF2B5EF4-FFF2-40B4-BE49-F238E27FC236}">
                <a16:creationId xmlns:a16="http://schemas.microsoft.com/office/drawing/2014/main" id="{6A663EF3-DF99-00A9-D04A-F1EBDBD74491}"/>
              </a:ext>
            </a:extLst>
          </p:cNvPr>
          <p:cNvSpPr>
            <a:spLocks noGrp="1" noChangeArrowheads="1"/>
          </p:cNvSpPr>
          <p:nvPr>
            <p:ph type="body" idx="4294967295"/>
          </p:nvPr>
        </p:nvSpPr>
        <p:spPr/>
        <p:txBody>
          <a:bodyPr>
            <a:normAutofit fontScale="92500" lnSpcReduction="20000"/>
          </a:bodyPr>
          <a:lstStyle/>
          <a:p>
            <a:pPr lvl="1"/>
            <a:r>
              <a:rPr lang="en-GB" altLang="en-US" b="1"/>
              <a:t>UBIQUITOUS AND PERVASIVE	</a:t>
            </a:r>
          </a:p>
          <a:p>
            <a:pPr lvl="1"/>
            <a:r>
              <a:rPr lang="en-GB" altLang="en-US" b="1"/>
              <a:t>SAFETY	</a:t>
            </a:r>
          </a:p>
          <a:p>
            <a:pPr lvl="1"/>
            <a:r>
              <a:rPr lang="en-GB" altLang="en-US" b="1">
                <a:solidFill>
                  <a:srgbClr val="CC0000"/>
                </a:solidFill>
              </a:rPr>
              <a:t>FIDELITY</a:t>
            </a:r>
            <a:r>
              <a:rPr lang="en-GB" altLang="en-US" b="1"/>
              <a:t> 	</a:t>
            </a:r>
          </a:p>
          <a:p>
            <a:pPr lvl="2"/>
            <a:r>
              <a:rPr lang="en-GB" altLang="en-US"/>
              <a:t>Well-stated message queuing and delivery semantics covering</a:t>
            </a:r>
          </a:p>
          <a:p>
            <a:pPr lvl="3"/>
            <a:r>
              <a:rPr lang="en-GB" altLang="en-US"/>
              <a:t>at-most-once</a:t>
            </a:r>
          </a:p>
          <a:p>
            <a:pPr lvl="3"/>
            <a:r>
              <a:rPr lang="en-GB" altLang="en-US"/>
              <a:t>at-least-once</a:t>
            </a:r>
          </a:p>
          <a:p>
            <a:pPr lvl="3"/>
            <a:r>
              <a:rPr lang="en-GB" altLang="en-US"/>
              <a:t>and once-and-only-once (e.g. 'reliable’, ‘assured’, ‘guaranteed’)</a:t>
            </a:r>
          </a:p>
          <a:p>
            <a:pPr lvl="2"/>
            <a:r>
              <a:rPr lang="en-GB" altLang="en-US"/>
              <a:t>Well-stated message ordering semantics describing what a sender can expect</a:t>
            </a:r>
          </a:p>
          <a:p>
            <a:pPr lvl="3"/>
            <a:r>
              <a:rPr lang="en-GB" altLang="en-US"/>
              <a:t>a receiver to observe</a:t>
            </a:r>
          </a:p>
          <a:p>
            <a:pPr lvl="3"/>
            <a:r>
              <a:rPr lang="en-GB" altLang="en-US"/>
              <a:t>a queue manager to observe	</a:t>
            </a:r>
          </a:p>
          <a:p>
            <a:pPr lvl="2"/>
            <a:r>
              <a:rPr lang="en-GB" altLang="en-US"/>
              <a:t>Well-stated reliable failure semantics</a:t>
            </a:r>
          </a:p>
          <a:p>
            <a:pPr lvl="3"/>
            <a:r>
              <a:rPr lang="en-GB" altLang="en-US"/>
              <a:t>so exceptions can be managed</a:t>
            </a:r>
          </a:p>
        </p:txBody>
      </p:sp>
    </p:spTree>
    <p:extLst>
      <p:ext uri="{BB962C8B-B14F-4D97-AF65-F5344CB8AC3E}">
        <p14:creationId xmlns:p14="http://schemas.microsoft.com/office/powerpoint/2010/main" val="17647166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840F391D-CF17-3261-4B7C-3276EF2D6C8A}"/>
            </a:ext>
          </a:extLst>
        </p:cNvPr>
        <p:cNvGrpSpPr/>
        <p:nvPr/>
      </p:nvGrpSpPr>
      <p:grpSpPr>
        <a:xfrm>
          <a:off x="0" y="0"/>
          <a:ext cx="0" cy="0"/>
          <a:chOff x="0" y="0"/>
          <a:chExt cx="0" cy="0"/>
        </a:xfrm>
      </p:grpSpPr>
      <p:sp>
        <p:nvSpPr>
          <p:cNvPr id="87042" name="Rectangle 2">
            <a:extLst>
              <a:ext uri="{FF2B5EF4-FFF2-40B4-BE49-F238E27FC236}">
                <a16:creationId xmlns:a16="http://schemas.microsoft.com/office/drawing/2014/main" id="{9949E3E5-5AA8-69C9-98E2-856657832916}"/>
              </a:ext>
            </a:extLst>
          </p:cNvPr>
          <p:cNvSpPr>
            <a:spLocks noGrp="1" noChangeArrowheads="1"/>
          </p:cNvSpPr>
          <p:nvPr>
            <p:ph type="title" idx="4294967295"/>
          </p:nvPr>
        </p:nvSpPr>
        <p:spPr/>
        <p:txBody>
          <a:bodyPr>
            <a:normAutofit fontScale="90000"/>
          </a:bodyPr>
          <a:lstStyle/>
          <a:p>
            <a:r>
              <a:rPr lang="en-GB" altLang="en-US" dirty="0"/>
              <a:t>Important Features of an IoT Messaging Protocol</a:t>
            </a:r>
          </a:p>
        </p:txBody>
      </p:sp>
      <p:sp>
        <p:nvSpPr>
          <p:cNvPr id="87043" name="Rectangle 3">
            <a:extLst>
              <a:ext uri="{FF2B5EF4-FFF2-40B4-BE49-F238E27FC236}">
                <a16:creationId xmlns:a16="http://schemas.microsoft.com/office/drawing/2014/main" id="{FF2BB040-DBE8-C4FE-61CD-695B457D39BB}"/>
              </a:ext>
            </a:extLst>
          </p:cNvPr>
          <p:cNvSpPr>
            <a:spLocks noGrp="1" noChangeArrowheads="1"/>
          </p:cNvSpPr>
          <p:nvPr>
            <p:ph type="body" idx="4294967295"/>
          </p:nvPr>
        </p:nvSpPr>
        <p:spPr/>
        <p:txBody>
          <a:bodyPr>
            <a:normAutofit fontScale="70000" lnSpcReduction="20000"/>
          </a:bodyPr>
          <a:lstStyle/>
          <a:p>
            <a:pPr lvl="1"/>
            <a:r>
              <a:rPr lang="en-GB" altLang="en-US" b="1" dirty="0"/>
              <a:t>UBIQUITOUS AND PERVASIVE	</a:t>
            </a:r>
          </a:p>
          <a:p>
            <a:pPr lvl="1"/>
            <a:r>
              <a:rPr lang="en-GB" altLang="en-US" b="1" dirty="0"/>
              <a:t>SAFETY	</a:t>
            </a:r>
            <a:endParaRPr lang="en-GB" altLang="en-US" dirty="0"/>
          </a:p>
          <a:p>
            <a:pPr lvl="1"/>
            <a:r>
              <a:rPr lang="en-GB" altLang="en-US" b="1" dirty="0"/>
              <a:t>FIDELITY 	</a:t>
            </a:r>
          </a:p>
          <a:p>
            <a:pPr lvl="1"/>
            <a:r>
              <a:rPr lang="en-GB" altLang="en-US" b="1" dirty="0">
                <a:solidFill>
                  <a:srgbClr val="CC0000"/>
                </a:solidFill>
              </a:rPr>
              <a:t>UNIFIED</a:t>
            </a:r>
            <a:r>
              <a:rPr lang="en-GB" altLang="en-US" b="1" dirty="0"/>
              <a:t>	</a:t>
            </a:r>
          </a:p>
          <a:p>
            <a:pPr lvl="2"/>
            <a:r>
              <a:rPr lang="en-GB" altLang="en-US" dirty="0"/>
              <a:t>Unified business messaging tool for inter domain communications	</a:t>
            </a:r>
          </a:p>
          <a:p>
            <a:pPr lvl="2"/>
            <a:r>
              <a:rPr lang="en-GB" altLang="en-US" dirty="0"/>
              <a:t>Global addressing standardizing end-to-end delivery across any network scope </a:t>
            </a:r>
          </a:p>
          <a:p>
            <a:pPr lvl="2"/>
            <a:r>
              <a:rPr lang="en-GB" altLang="en-US" dirty="0"/>
              <a:t>Any object can initiate communication with, and then communicate with, any objet or broker over UDP/IP or TCP/IP</a:t>
            </a:r>
          </a:p>
          <a:p>
            <a:pPr lvl="2"/>
            <a:r>
              <a:rPr lang="en-GB" altLang="en-US" dirty="0"/>
              <a:t>Optionally, extendable to alternate transports via negotiation	</a:t>
            </a:r>
          </a:p>
          <a:p>
            <a:pPr lvl="2"/>
            <a:r>
              <a:rPr lang="en-GB" altLang="en-US" dirty="0"/>
              <a:t>Provide a core set of messaging patterns via a single manageable protocol:</a:t>
            </a:r>
          </a:p>
          <a:p>
            <a:pPr lvl="3"/>
            <a:r>
              <a:rPr lang="en-GB" altLang="en-US" dirty="0"/>
              <a:t>asynchronous directed messaging</a:t>
            </a:r>
          </a:p>
          <a:p>
            <a:pPr lvl="3"/>
            <a:r>
              <a:rPr lang="en-GB" altLang="en-US" dirty="0"/>
              <a:t>request/reply, publish/subscribe</a:t>
            </a:r>
          </a:p>
          <a:p>
            <a:pPr lvl="3"/>
            <a:r>
              <a:rPr lang="en-GB" altLang="en-US" dirty="0"/>
              <a:t>store-and-forward	</a:t>
            </a:r>
          </a:p>
          <a:p>
            <a:pPr lvl="2"/>
            <a:r>
              <a:rPr lang="en-GB" altLang="en-US" dirty="0"/>
              <a:t>Provide for Hub-and-Spoke messaging topology within and across business boundaries</a:t>
            </a:r>
          </a:p>
          <a:p>
            <a:pPr lvl="2"/>
            <a:r>
              <a:rPr lang="en-GB" altLang="en-US" dirty="0"/>
              <a:t>Provide for Hub-to-Hub message relay across business boundaries through enactment of explicit agreements between broker authorities</a:t>
            </a:r>
          </a:p>
        </p:txBody>
      </p:sp>
    </p:spTree>
    <p:extLst>
      <p:ext uri="{BB962C8B-B14F-4D97-AF65-F5344CB8AC3E}">
        <p14:creationId xmlns:p14="http://schemas.microsoft.com/office/powerpoint/2010/main" val="61325930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E0878806-9725-7C5F-3B32-5A05F0C67DD3}"/>
            </a:ext>
          </a:extLst>
        </p:cNvPr>
        <p:cNvGrpSpPr/>
        <p:nvPr/>
      </p:nvGrpSpPr>
      <p:grpSpPr>
        <a:xfrm>
          <a:off x="0" y="0"/>
          <a:ext cx="0" cy="0"/>
          <a:chOff x="0" y="0"/>
          <a:chExt cx="0" cy="0"/>
        </a:xfrm>
      </p:grpSpPr>
      <p:sp>
        <p:nvSpPr>
          <p:cNvPr id="88066" name="Rectangle 2">
            <a:extLst>
              <a:ext uri="{FF2B5EF4-FFF2-40B4-BE49-F238E27FC236}">
                <a16:creationId xmlns:a16="http://schemas.microsoft.com/office/drawing/2014/main" id="{21D555E3-3005-0AEE-88E7-99CD76F32318}"/>
              </a:ext>
            </a:extLst>
          </p:cNvPr>
          <p:cNvSpPr>
            <a:spLocks noGrp="1" noChangeArrowheads="1"/>
          </p:cNvSpPr>
          <p:nvPr>
            <p:ph type="title" idx="4294967295"/>
          </p:nvPr>
        </p:nvSpPr>
        <p:spPr/>
        <p:txBody>
          <a:bodyPr>
            <a:normAutofit fontScale="90000"/>
          </a:bodyPr>
          <a:lstStyle/>
          <a:p>
            <a:r>
              <a:rPr lang="en-GB" altLang="en-US" dirty="0"/>
              <a:t>Important Features of an IoT Messaging Protocol</a:t>
            </a:r>
          </a:p>
        </p:txBody>
      </p:sp>
      <p:sp>
        <p:nvSpPr>
          <p:cNvPr id="88067" name="Rectangle 3">
            <a:extLst>
              <a:ext uri="{FF2B5EF4-FFF2-40B4-BE49-F238E27FC236}">
                <a16:creationId xmlns:a16="http://schemas.microsoft.com/office/drawing/2014/main" id="{A496ABEB-0738-2ACD-D3F5-CA9258763012}"/>
              </a:ext>
            </a:extLst>
          </p:cNvPr>
          <p:cNvSpPr>
            <a:spLocks noGrp="1" noChangeArrowheads="1"/>
          </p:cNvSpPr>
          <p:nvPr>
            <p:ph type="body" idx="4294967295"/>
          </p:nvPr>
        </p:nvSpPr>
        <p:spPr/>
        <p:txBody>
          <a:bodyPr>
            <a:normAutofit fontScale="85000" lnSpcReduction="20000"/>
          </a:bodyPr>
          <a:lstStyle/>
          <a:p>
            <a:pPr lvl="1"/>
            <a:r>
              <a:rPr lang="en-GB" altLang="en-US" b="1" dirty="0"/>
              <a:t>UBIQUITOUS AND PERVASIVE	</a:t>
            </a:r>
          </a:p>
          <a:p>
            <a:pPr lvl="1"/>
            <a:r>
              <a:rPr lang="en-GB" altLang="en-US" b="1" dirty="0"/>
              <a:t>SAFETY	</a:t>
            </a:r>
            <a:r>
              <a:rPr lang="en-GB" altLang="en-US" dirty="0"/>
              <a:t>	</a:t>
            </a:r>
          </a:p>
          <a:p>
            <a:pPr lvl="1"/>
            <a:r>
              <a:rPr lang="en-GB" altLang="en-US" b="1" dirty="0"/>
              <a:t>FIDELITY 	</a:t>
            </a:r>
            <a:r>
              <a:rPr lang="en-GB" altLang="en-US" dirty="0"/>
              <a:t>	</a:t>
            </a:r>
          </a:p>
          <a:p>
            <a:pPr lvl="1"/>
            <a:r>
              <a:rPr lang="en-GB" altLang="en-US" b="1" dirty="0"/>
              <a:t>UNIFIED	</a:t>
            </a:r>
          </a:p>
          <a:p>
            <a:pPr lvl="1"/>
            <a:r>
              <a:rPr lang="en-GB" altLang="en-US" b="1" dirty="0">
                <a:solidFill>
                  <a:srgbClr val="CC0000"/>
                </a:solidFill>
              </a:rPr>
              <a:t>INTEROPERABILITY</a:t>
            </a:r>
            <a:r>
              <a:rPr lang="en-GB" altLang="en-US" b="1" dirty="0"/>
              <a:t>	</a:t>
            </a:r>
          </a:p>
          <a:p>
            <a:pPr lvl="2"/>
            <a:r>
              <a:rPr lang="en-GB" altLang="en-US" dirty="0"/>
              <a:t>Multiple stable and interoperating broker/device implementations</a:t>
            </a:r>
          </a:p>
          <a:p>
            <a:pPr lvl="3"/>
            <a:r>
              <a:rPr lang="en-GB" altLang="en-US" dirty="0"/>
              <a:t>Each with a completely independent provenance (min. 2 to move to Final)</a:t>
            </a:r>
          </a:p>
          <a:p>
            <a:pPr lvl="3"/>
            <a:r>
              <a:rPr lang="en-GB" altLang="en-US" dirty="0"/>
              <a:t>Each broker implementation is conformant with the specification, for all mandatory functionality, including fidelity semantics	</a:t>
            </a:r>
          </a:p>
          <a:p>
            <a:pPr lvl="2"/>
            <a:r>
              <a:rPr lang="en-GB" altLang="en-US" dirty="0"/>
              <a:t>Stable extended (broker-broker) wire protocol so that brokers do not require upgrade during 1.x feature evolution: Any two brokers versions 1.x, 1.y can communicate using protocol 1.x if x&lt;y	</a:t>
            </a:r>
          </a:p>
          <a:p>
            <a:pPr lvl="2"/>
            <a:r>
              <a:rPr lang="en-GB" altLang="en-US" dirty="0"/>
              <a:t>Layered architecture, so features &amp; network transports can be independently extended by separated communities of use</a:t>
            </a:r>
          </a:p>
        </p:txBody>
      </p:sp>
    </p:spTree>
    <p:extLst>
      <p:ext uri="{BB962C8B-B14F-4D97-AF65-F5344CB8AC3E}">
        <p14:creationId xmlns:p14="http://schemas.microsoft.com/office/powerpoint/2010/main" val="4256492163"/>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B4F5518C-5528-B997-AC3A-937F91C21A4B}"/>
            </a:ext>
          </a:extLst>
        </p:cNvPr>
        <p:cNvGrpSpPr/>
        <p:nvPr/>
      </p:nvGrpSpPr>
      <p:grpSpPr>
        <a:xfrm>
          <a:off x="0" y="0"/>
          <a:ext cx="0" cy="0"/>
          <a:chOff x="0" y="0"/>
          <a:chExt cx="0" cy="0"/>
        </a:xfrm>
      </p:grpSpPr>
      <p:sp>
        <p:nvSpPr>
          <p:cNvPr id="89090" name="Rectangle 2">
            <a:extLst>
              <a:ext uri="{FF2B5EF4-FFF2-40B4-BE49-F238E27FC236}">
                <a16:creationId xmlns:a16="http://schemas.microsoft.com/office/drawing/2014/main" id="{311FF7DE-C6D3-12B7-7FBC-C4314C2A8FBC}"/>
              </a:ext>
            </a:extLst>
          </p:cNvPr>
          <p:cNvSpPr>
            <a:spLocks noGrp="1" noChangeArrowheads="1"/>
          </p:cNvSpPr>
          <p:nvPr>
            <p:ph type="title" idx="4294967295"/>
          </p:nvPr>
        </p:nvSpPr>
        <p:spPr/>
        <p:txBody>
          <a:bodyPr>
            <a:normAutofit fontScale="90000"/>
          </a:bodyPr>
          <a:lstStyle/>
          <a:p>
            <a:r>
              <a:rPr lang="en-GB" altLang="en-US" dirty="0"/>
              <a:t>Important Features of an IoT Messaging Protocol</a:t>
            </a:r>
          </a:p>
        </p:txBody>
      </p:sp>
      <p:sp>
        <p:nvSpPr>
          <p:cNvPr id="89091" name="Rectangle 3">
            <a:extLst>
              <a:ext uri="{FF2B5EF4-FFF2-40B4-BE49-F238E27FC236}">
                <a16:creationId xmlns:a16="http://schemas.microsoft.com/office/drawing/2014/main" id="{B7FC4CE8-ECD8-A3CB-6AA7-41DF90AF5150}"/>
              </a:ext>
            </a:extLst>
          </p:cNvPr>
          <p:cNvSpPr>
            <a:spLocks noGrp="1" noChangeArrowheads="1"/>
          </p:cNvSpPr>
          <p:nvPr>
            <p:ph type="body" idx="4294967295"/>
          </p:nvPr>
        </p:nvSpPr>
        <p:spPr/>
        <p:txBody>
          <a:bodyPr>
            <a:normAutofit fontScale="85000" lnSpcReduction="10000"/>
          </a:bodyPr>
          <a:lstStyle/>
          <a:p>
            <a:pPr lvl="1"/>
            <a:r>
              <a:rPr lang="en-GB" altLang="en-US" b="1" dirty="0"/>
              <a:t>UBIQUITOUS AND PERVASIVE	</a:t>
            </a:r>
          </a:p>
          <a:p>
            <a:pPr lvl="1"/>
            <a:r>
              <a:rPr lang="en-GB" altLang="en-US" b="1" dirty="0"/>
              <a:t>SAFETY	</a:t>
            </a:r>
          </a:p>
          <a:p>
            <a:pPr lvl="1"/>
            <a:r>
              <a:rPr lang="en-GB" altLang="en-US" b="1" dirty="0"/>
              <a:t>FIDELITY 	</a:t>
            </a:r>
          </a:p>
          <a:p>
            <a:pPr lvl="1"/>
            <a:r>
              <a:rPr lang="en-GB" altLang="en-US" b="1" dirty="0"/>
              <a:t>UNIFIED	</a:t>
            </a:r>
          </a:p>
          <a:p>
            <a:pPr lvl="1"/>
            <a:r>
              <a:rPr lang="en-GB" altLang="en-US" b="1" dirty="0"/>
              <a:t>INTEROPERABILITY	</a:t>
            </a:r>
          </a:p>
          <a:p>
            <a:pPr lvl="1"/>
            <a:r>
              <a:rPr lang="en-GB" altLang="en-US" b="1" dirty="0">
                <a:solidFill>
                  <a:srgbClr val="CC0000"/>
                </a:solidFill>
              </a:rPr>
              <a:t>MANAGEABLE</a:t>
            </a:r>
            <a:r>
              <a:rPr lang="en-GB" altLang="en-US" b="1" dirty="0"/>
              <a:t> 	</a:t>
            </a:r>
          </a:p>
          <a:p>
            <a:pPr lvl="2"/>
            <a:r>
              <a:rPr lang="en-GB" altLang="en-US" dirty="0"/>
              <a:t>Decentralized deployment with independent local governance	</a:t>
            </a:r>
          </a:p>
          <a:p>
            <a:pPr lvl="2"/>
            <a:r>
              <a:rPr lang="en-GB" altLang="en-US" dirty="0"/>
              <a:t>Intermediated: supports routing and relay management, traffic flow management and quality of service management	</a:t>
            </a:r>
          </a:p>
          <a:p>
            <a:pPr lvl="2"/>
            <a:r>
              <a:rPr lang="en-GB" altLang="en-US" dirty="0"/>
              <a:t>Interaction with the message delivery system is possible, sufficient to integrate with prevailing business operations that administer messaging systems using management standards.	</a:t>
            </a:r>
          </a:p>
        </p:txBody>
      </p:sp>
    </p:spTree>
    <p:extLst>
      <p:ext uri="{BB962C8B-B14F-4D97-AF65-F5344CB8AC3E}">
        <p14:creationId xmlns:p14="http://schemas.microsoft.com/office/powerpoint/2010/main" val="2264951702"/>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3BCAF-82AF-E890-F6D5-61AFF0F0BC47}"/>
            </a:ext>
          </a:extLst>
        </p:cNvPr>
        <p:cNvGrpSpPr/>
        <p:nvPr/>
      </p:nvGrpSpPr>
      <p:grpSpPr>
        <a:xfrm>
          <a:off x="0" y="0"/>
          <a:ext cx="0" cy="0"/>
          <a:chOff x="0" y="0"/>
          <a:chExt cx="0" cy="0"/>
        </a:xfrm>
      </p:grpSpPr>
      <p:sp>
        <p:nvSpPr>
          <p:cNvPr id="57346" name="Rectangle 2">
            <a:extLst>
              <a:ext uri="{FF2B5EF4-FFF2-40B4-BE49-F238E27FC236}">
                <a16:creationId xmlns:a16="http://schemas.microsoft.com/office/drawing/2014/main" id="{7B68AE22-A7A0-A9C1-CBE9-D0294A33CFB5}"/>
              </a:ext>
            </a:extLst>
          </p:cNvPr>
          <p:cNvSpPr>
            <a:spLocks noGrp="1" noChangeArrowheads="1"/>
          </p:cNvSpPr>
          <p:nvPr>
            <p:ph type="title" idx="4294967295"/>
          </p:nvPr>
        </p:nvSpPr>
        <p:spPr/>
        <p:txBody>
          <a:bodyPr>
            <a:normAutofit fontScale="90000"/>
          </a:bodyPr>
          <a:lstStyle/>
          <a:p>
            <a:r>
              <a:rPr lang="en-GB" altLang="en-US" dirty="0"/>
              <a:t>Important Features of an IoT Messaging Protocol</a:t>
            </a:r>
          </a:p>
        </p:txBody>
      </p:sp>
      <p:sp>
        <p:nvSpPr>
          <p:cNvPr id="57347" name="Rectangle 3">
            <a:extLst>
              <a:ext uri="{FF2B5EF4-FFF2-40B4-BE49-F238E27FC236}">
                <a16:creationId xmlns:a16="http://schemas.microsoft.com/office/drawing/2014/main" id="{07809D1B-3C7B-EA8A-E63F-7D2B9FE83F0B}"/>
              </a:ext>
            </a:extLst>
          </p:cNvPr>
          <p:cNvSpPr>
            <a:spLocks noGrp="1" noChangeArrowheads="1"/>
          </p:cNvSpPr>
          <p:nvPr>
            <p:ph type="body" idx="4294967295"/>
          </p:nvPr>
        </p:nvSpPr>
        <p:spPr>
          <a:xfrm>
            <a:off x="457200" y="1600200"/>
            <a:ext cx="8229600" cy="4981353"/>
          </a:xfrm>
        </p:spPr>
        <p:txBody>
          <a:bodyPr>
            <a:normAutofit fontScale="77500" lnSpcReduction="20000"/>
          </a:bodyPr>
          <a:lstStyle/>
          <a:p>
            <a:pPr lvl="1"/>
            <a:r>
              <a:rPr lang="mr-IN" altLang="en-US" b="1" dirty="0"/>
              <a:t>…</a:t>
            </a:r>
            <a:endParaRPr lang="en-GB" altLang="en-US" sz="2700" b="1" dirty="0"/>
          </a:p>
          <a:p>
            <a:pPr lvl="1"/>
            <a:r>
              <a:rPr lang="en-US" altLang="en-US" sz="2700" b="1" dirty="0">
                <a:solidFill>
                  <a:srgbClr val="CC0000"/>
                </a:solidFill>
              </a:rPr>
              <a:t>SECURITY</a:t>
            </a:r>
          </a:p>
          <a:p>
            <a:pPr lvl="2"/>
            <a:r>
              <a:rPr lang="en-US" altLang="en-US" dirty="0"/>
              <a:t>SSL support</a:t>
            </a:r>
          </a:p>
          <a:p>
            <a:pPr lvl="2"/>
            <a:r>
              <a:rPr lang="en-US" altLang="en-US" dirty="0"/>
              <a:t>Service Context (incl. Security Context):</a:t>
            </a:r>
          </a:p>
          <a:p>
            <a:pPr lvl="3"/>
            <a:r>
              <a:rPr lang="en-US" altLang="en-US" dirty="0"/>
              <a:t>A standard Message property for for propagation of Security Tokens</a:t>
            </a:r>
          </a:p>
          <a:p>
            <a:pPr lvl="2"/>
            <a:r>
              <a:rPr lang="en-US" altLang="en-US" dirty="0"/>
              <a:t>Support for carrying Security Tokens:</a:t>
            </a:r>
          </a:p>
          <a:p>
            <a:pPr lvl="3"/>
            <a:r>
              <a:rPr lang="en-US" altLang="en-US" dirty="0"/>
              <a:t>Principal-ID, SAML, Kerberos ticket, etc.</a:t>
            </a:r>
          </a:p>
          <a:p>
            <a:pPr lvl="3"/>
            <a:r>
              <a:rPr lang="en-US" altLang="en-US" dirty="0"/>
              <a:t>Carried within the Service Context in the Message</a:t>
            </a:r>
          </a:p>
          <a:p>
            <a:pPr lvl="2"/>
            <a:r>
              <a:rPr lang="en-US" altLang="en-US" dirty="0"/>
              <a:t>Unique Security Token per Message:</a:t>
            </a:r>
          </a:p>
          <a:p>
            <a:pPr lvl="3"/>
            <a:r>
              <a:rPr lang="en-US" altLang="en-US" dirty="0"/>
              <a:t>Enables multiplexing of different Security Contexts on a given messaging session (e.g. for </a:t>
            </a:r>
            <a:r>
              <a:rPr lang="en-US" altLang="en-US" dirty="0" err="1"/>
              <a:t>proxying</a:t>
            </a:r>
            <a:r>
              <a:rPr lang="en-US" altLang="en-US" dirty="0"/>
              <a:t>)</a:t>
            </a:r>
          </a:p>
          <a:p>
            <a:pPr lvl="2"/>
            <a:r>
              <a:rPr lang="en-US" altLang="en-US" dirty="0"/>
              <a:t>Hash and sign of Message (including Security Context)</a:t>
            </a:r>
          </a:p>
          <a:p>
            <a:pPr lvl="3"/>
            <a:r>
              <a:rPr lang="en-US" altLang="en-US" dirty="0"/>
              <a:t>Assure authenticity of the contents in addition to encryption (content verified by final-destination).</a:t>
            </a:r>
          </a:p>
          <a:p>
            <a:pPr lvl="3"/>
            <a:r>
              <a:rPr lang="en-US" altLang="en-US" dirty="0"/>
              <a:t>Full-path privacy for business transactions that might pass through a number of hubs </a:t>
            </a:r>
            <a:r>
              <a:rPr lang="en-US" altLang="en-US" dirty="0" err="1"/>
              <a:t>enroute</a:t>
            </a:r>
            <a:r>
              <a:rPr lang="en-US" altLang="en-US" dirty="0"/>
              <a:t> to the final destination, where you would not want to have the exposed content of the message sitting in some queue and disk along the way.</a:t>
            </a:r>
            <a:endParaRPr lang="en-GB" altLang="en-US" dirty="0"/>
          </a:p>
          <a:p>
            <a:pPr lvl="2"/>
            <a:r>
              <a:rPr lang="en-GB" altLang="en-US" dirty="0"/>
              <a:t>Chains of trust within trust realms - optional</a:t>
            </a:r>
          </a:p>
        </p:txBody>
      </p:sp>
    </p:spTree>
    <p:extLst>
      <p:ext uri="{BB962C8B-B14F-4D97-AF65-F5344CB8AC3E}">
        <p14:creationId xmlns:p14="http://schemas.microsoft.com/office/powerpoint/2010/main" val="2261323883"/>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AE96DAD-5664-EF46-8463-E825BFF011B8}"/>
              </a:ext>
            </a:extLst>
          </p:cNvPr>
          <p:cNvSpPr>
            <a:spLocks noGrp="1"/>
          </p:cNvSpPr>
          <p:nvPr>
            <p:ph type="ctrTitle"/>
          </p:nvPr>
        </p:nvSpPr>
        <p:spPr/>
        <p:txBody>
          <a:bodyPr>
            <a:normAutofit fontScale="90000"/>
          </a:bodyPr>
          <a:lstStyle/>
          <a:p>
            <a:r>
              <a:rPr lang="fr-FR" dirty="0"/>
              <a:t>Service </a:t>
            </a:r>
            <a:r>
              <a:rPr lang="fr-FR" dirty="0" err="1"/>
              <a:t>Oriented</a:t>
            </a:r>
            <a:r>
              <a:rPr lang="fr-FR" dirty="0"/>
              <a:t> Architectures Vs Enterprise Messaging Bus (Micro Services)</a:t>
            </a:r>
          </a:p>
        </p:txBody>
      </p:sp>
      <p:sp>
        <p:nvSpPr>
          <p:cNvPr id="5" name="Sous-titre 4">
            <a:extLst>
              <a:ext uri="{FF2B5EF4-FFF2-40B4-BE49-F238E27FC236}">
                <a16:creationId xmlns:a16="http://schemas.microsoft.com/office/drawing/2014/main" id="{FA5FAB12-9059-F43E-B891-7F30754BDBF2}"/>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5423218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03FD1-2335-677A-AC2C-A2AB5E3FD0E6}"/>
            </a:ext>
          </a:extLst>
        </p:cNvPr>
        <p:cNvGrpSpPr/>
        <p:nvPr/>
      </p:nvGrpSpPr>
      <p:grpSpPr>
        <a:xfrm>
          <a:off x="0" y="0"/>
          <a:ext cx="0" cy="0"/>
          <a:chOff x="0" y="0"/>
          <a:chExt cx="0" cy="0"/>
        </a:xfrm>
      </p:grpSpPr>
      <p:sp>
        <p:nvSpPr>
          <p:cNvPr id="13314" name="Slide Number Placeholder 5">
            <a:extLst>
              <a:ext uri="{FF2B5EF4-FFF2-40B4-BE49-F238E27FC236}">
                <a16:creationId xmlns:a16="http://schemas.microsoft.com/office/drawing/2014/main" id="{22A789C2-FCC7-F292-1727-579BA1A1764A}"/>
              </a:ext>
            </a:extLst>
          </p:cNvPr>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fld id="{220C77EC-FDBE-3C40-8755-9CC4E31EFC95}" type="slidenum">
              <a:rPr lang="en-GB" altLang="en-US" sz="1400">
                <a:solidFill>
                  <a:schemeClr val="tx1"/>
                </a:solidFill>
                <a:latin typeface="Times New Roman" charset="0"/>
              </a:rPr>
              <a:pPr eaLnBrk="1" hangingPunct="1"/>
              <a:t>69</a:t>
            </a:fld>
            <a:endParaRPr lang="en-GB" altLang="en-US" sz="1400">
              <a:solidFill>
                <a:schemeClr val="tx1"/>
              </a:solidFill>
              <a:latin typeface="Times New Roman" charset="0"/>
            </a:endParaRPr>
          </a:p>
        </p:txBody>
      </p:sp>
      <p:sp>
        <p:nvSpPr>
          <p:cNvPr id="13315" name="Text Box 18">
            <a:extLst>
              <a:ext uri="{FF2B5EF4-FFF2-40B4-BE49-F238E27FC236}">
                <a16:creationId xmlns:a16="http://schemas.microsoft.com/office/drawing/2014/main" id="{CD72FAB7-0F5B-6C91-B2B7-741597BD9B4F}"/>
              </a:ext>
            </a:extLst>
          </p:cNvPr>
          <p:cNvSpPr txBox="1">
            <a:spLocks noChangeArrowheads="1"/>
          </p:cNvSpPr>
          <p:nvPr/>
        </p:nvSpPr>
        <p:spPr bwMode="auto">
          <a:xfrm>
            <a:off x="857250" y="3714750"/>
            <a:ext cx="3276600" cy="406400"/>
          </a:xfrm>
          <a:prstGeom prst="rect">
            <a:avLst/>
          </a:prstGeom>
          <a:solidFill>
            <a:srgbClr val="CCECFF"/>
          </a:solidFill>
          <a:ln w="9525">
            <a:solidFill>
              <a:schemeClr val="tx1"/>
            </a:solidFill>
            <a:miter lim="800000"/>
            <a:headEnd/>
            <a:tailEnd/>
          </a:ln>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sz="2000"/>
              <a:t>Distributed Applications</a:t>
            </a:r>
          </a:p>
        </p:txBody>
      </p:sp>
      <p:sp>
        <p:nvSpPr>
          <p:cNvPr id="13316" name="Text Box 17">
            <a:extLst>
              <a:ext uri="{FF2B5EF4-FFF2-40B4-BE49-F238E27FC236}">
                <a16:creationId xmlns:a16="http://schemas.microsoft.com/office/drawing/2014/main" id="{C59B84C3-6905-F73B-3001-679DB03F3254}"/>
              </a:ext>
            </a:extLst>
          </p:cNvPr>
          <p:cNvSpPr txBox="1">
            <a:spLocks noChangeArrowheads="1"/>
          </p:cNvSpPr>
          <p:nvPr/>
        </p:nvSpPr>
        <p:spPr bwMode="auto">
          <a:xfrm>
            <a:off x="781050" y="3790950"/>
            <a:ext cx="3276600" cy="406400"/>
          </a:xfrm>
          <a:prstGeom prst="rect">
            <a:avLst/>
          </a:prstGeom>
          <a:solidFill>
            <a:srgbClr val="CCECFF"/>
          </a:solidFill>
          <a:ln w="9525">
            <a:solidFill>
              <a:schemeClr val="tx1"/>
            </a:solidFill>
            <a:miter lim="800000"/>
            <a:headEnd/>
            <a:tailEnd/>
          </a:ln>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sz="2000"/>
              <a:t>Distributed Applications</a:t>
            </a:r>
          </a:p>
        </p:txBody>
      </p:sp>
      <p:sp>
        <p:nvSpPr>
          <p:cNvPr id="13317" name="Text Box 16">
            <a:extLst>
              <a:ext uri="{FF2B5EF4-FFF2-40B4-BE49-F238E27FC236}">
                <a16:creationId xmlns:a16="http://schemas.microsoft.com/office/drawing/2014/main" id="{394C7A4B-1075-9629-02AA-2ED40A621FDA}"/>
              </a:ext>
            </a:extLst>
          </p:cNvPr>
          <p:cNvSpPr txBox="1">
            <a:spLocks noChangeArrowheads="1"/>
          </p:cNvSpPr>
          <p:nvPr/>
        </p:nvSpPr>
        <p:spPr bwMode="auto">
          <a:xfrm>
            <a:off x="857250" y="5197475"/>
            <a:ext cx="3276600" cy="406400"/>
          </a:xfrm>
          <a:prstGeom prst="rect">
            <a:avLst/>
          </a:prstGeom>
          <a:solidFill>
            <a:srgbClr val="CCECFF"/>
          </a:solidFill>
          <a:ln w="9525">
            <a:solidFill>
              <a:schemeClr val="tx1"/>
            </a:solidFill>
            <a:miter lim="800000"/>
            <a:headEnd/>
            <a:tailEnd/>
          </a:ln>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sz="2000"/>
              <a:t>Operating System Comms</a:t>
            </a:r>
          </a:p>
        </p:txBody>
      </p:sp>
      <p:sp>
        <p:nvSpPr>
          <p:cNvPr id="13318" name="Text Box 15">
            <a:extLst>
              <a:ext uri="{FF2B5EF4-FFF2-40B4-BE49-F238E27FC236}">
                <a16:creationId xmlns:a16="http://schemas.microsoft.com/office/drawing/2014/main" id="{865AE8E5-1F16-01E9-0B31-7A0FDDFCE483}"/>
              </a:ext>
            </a:extLst>
          </p:cNvPr>
          <p:cNvSpPr txBox="1">
            <a:spLocks noChangeArrowheads="1"/>
          </p:cNvSpPr>
          <p:nvPr/>
        </p:nvSpPr>
        <p:spPr bwMode="auto">
          <a:xfrm>
            <a:off x="781050" y="5273675"/>
            <a:ext cx="3276600" cy="406400"/>
          </a:xfrm>
          <a:prstGeom prst="rect">
            <a:avLst/>
          </a:prstGeom>
          <a:solidFill>
            <a:srgbClr val="CCECFF"/>
          </a:solidFill>
          <a:ln w="9525">
            <a:solidFill>
              <a:schemeClr val="tx1"/>
            </a:solidFill>
            <a:miter lim="800000"/>
            <a:headEnd/>
            <a:tailEnd/>
          </a:ln>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sz="2000"/>
              <a:t>Operating System Comms</a:t>
            </a:r>
          </a:p>
        </p:txBody>
      </p:sp>
      <p:sp>
        <p:nvSpPr>
          <p:cNvPr id="13319" name="Text Box 14">
            <a:extLst>
              <a:ext uri="{FF2B5EF4-FFF2-40B4-BE49-F238E27FC236}">
                <a16:creationId xmlns:a16="http://schemas.microsoft.com/office/drawing/2014/main" id="{7F8DD76E-663C-1816-DEBE-AE1E775DE080}"/>
              </a:ext>
            </a:extLst>
          </p:cNvPr>
          <p:cNvSpPr txBox="1">
            <a:spLocks noChangeArrowheads="1"/>
          </p:cNvSpPr>
          <p:nvPr/>
        </p:nvSpPr>
        <p:spPr bwMode="auto">
          <a:xfrm>
            <a:off x="857250" y="5883275"/>
            <a:ext cx="3276600" cy="406400"/>
          </a:xfrm>
          <a:prstGeom prst="rect">
            <a:avLst/>
          </a:prstGeom>
          <a:solidFill>
            <a:srgbClr val="CCECFF"/>
          </a:solidFill>
          <a:ln w="9525">
            <a:solidFill>
              <a:schemeClr val="tx1"/>
            </a:solidFill>
            <a:miter lim="800000"/>
            <a:headEnd/>
            <a:tailEnd/>
          </a:ln>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sz="2000"/>
              <a:t>Network</a:t>
            </a:r>
          </a:p>
        </p:txBody>
      </p:sp>
      <p:sp>
        <p:nvSpPr>
          <p:cNvPr id="13320" name="Text Box 13">
            <a:extLst>
              <a:ext uri="{FF2B5EF4-FFF2-40B4-BE49-F238E27FC236}">
                <a16:creationId xmlns:a16="http://schemas.microsoft.com/office/drawing/2014/main" id="{EAE636A5-EBC6-0978-B7EC-6AF357AAB071}"/>
              </a:ext>
            </a:extLst>
          </p:cNvPr>
          <p:cNvSpPr txBox="1">
            <a:spLocks noChangeArrowheads="1"/>
          </p:cNvSpPr>
          <p:nvPr/>
        </p:nvSpPr>
        <p:spPr bwMode="auto">
          <a:xfrm>
            <a:off x="781050" y="5959475"/>
            <a:ext cx="3276600" cy="406400"/>
          </a:xfrm>
          <a:prstGeom prst="rect">
            <a:avLst/>
          </a:prstGeom>
          <a:solidFill>
            <a:srgbClr val="CCECFF"/>
          </a:solidFill>
          <a:ln w="9525">
            <a:solidFill>
              <a:schemeClr val="tx1"/>
            </a:solidFill>
            <a:miter lim="800000"/>
            <a:headEnd/>
            <a:tailEnd/>
          </a:ln>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sz="2000"/>
              <a:t>Network</a:t>
            </a:r>
          </a:p>
        </p:txBody>
      </p:sp>
      <p:sp>
        <p:nvSpPr>
          <p:cNvPr id="13321" name="Rectangle 2">
            <a:extLst>
              <a:ext uri="{FF2B5EF4-FFF2-40B4-BE49-F238E27FC236}">
                <a16:creationId xmlns:a16="http://schemas.microsoft.com/office/drawing/2014/main" id="{0962377C-2C65-794C-217F-3DC10A7F1C52}"/>
              </a:ext>
            </a:extLst>
          </p:cNvPr>
          <p:cNvSpPr>
            <a:spLocks noGrp="1" noChangeArrowheads="1"/>
          </p:cNvSpPr>
          <p:nvPr>
            <p:ph type="title"/>
          </p:nvPr>
        </p:nvSpPr>
        <p:spPr>
          <a:xfrm>
            <a:off x="642938" y="214313"/>
            <a:ext cx="7772400" cy="609600"/>
          </a:xfrm>
        </p:spPr>
        <p:txBody>
          <a:bodyPr>
            <a:normAutofit fontScale="90000"/>
          </a:bodyPr>
          <a:lstStyle/>
          <a:p>
            <a:r>
              <a:rPr lang="en-GB" altLang="en-US" dirty="0">
                <a:ea typeface="Times New Roman" charset="0"/>
                <a:cs typeface="Times New Roman" charset="0"/>
              </a:rPr>
              <a:t>What is Middleware?</a:t>
            </a:r>
          </a:p>
        </p:txBody>
      </p:sp>
      <p:sp>
        <p:nvSpPr>
          <p:cNvPr id="13322" name="Rectangle 3">
            <a:extLst>
              <a:ext uri="{FF2B5EF4-FFF2-40B4-BE49-F238E27FC236}">
                <a16:creationId xmlns:a16="http://schemas.microsoft.com/office/drawing/2014/main" id="{E7BD1207-F53B-B508-F01C-8892D6A06170}"/>
              </a:ext>
            </a:extLst>
          </p:cNvPr>
          <p:cNvSpPr>
            <a:spLocks noGrp="1" noChangeArrowheads="1"/>
          </p:cNvSpPr>
          <p:nvPr>
            <p:ph type="body" idx="1"/>
          </p:nvPr>
        </p:nvSpPr>
        <p:spPr>
          <a:xfrm>
            <a:off x="714375" y="857250"/>
            <a:ext cx="7772400" cy="2576513"/>
          </a:xfrm>
        </p:spPr>
        <p:txBody>
          <a:bodyPr/>
          <a:lstStyle/>
          <a:p>
            <a:pPr lvl="1" eaLnBrk="1" hangingPunct="1"/>
            <a:r>
              <a:rPr lang="en-GB" altLang="en-US" sz="1800" dirty="0">
                <a:ea typeface="Times New Roman" charset="0"/>
                <a:cs typeface="Times New Roman" charset="0"/>
              </a:rPr>
              <a:t>Layer between OS and distributed applications</a:t>
            </a:r>
          </a:p>
          <a:p>
            <a:pPr lvl="1" eaLnBrk="1" hangingPunct="1"/>
            <a:r>
              <a:rPr lang="en-GB" altLang="en-US" sz="1800" dirty="0">
                <a:ea typeface="Times New Roman" charset="0"/>
                <a:cs typeface="Times New Roman" charset="0"/>
              </a:rPr>
              <a:t>Hides complexity and heterogeneity of distributed system </a:t>
            </a:r>
          </a:p>
          <a:p>
            <a:pPr lvl="1" eaLnBrk="1" hangingPunct="1"/>
            <a:r>
              <a:rPr lang="en-GB" altLang="en-US" sz="1800" dirty="0">
                <a:ea typeface="Times New Roman" charset="0"/>
                <a:cs typeface="Times New Roman" charset="0"/>
              </a:rPr>
              <a:t>Bridges gap between low-level OS communications and programming language abstractions</a:t>
            </a:r>
          </a:p>
          <a:p>
            <a:pPr lvl="1" eaLnBrk="1" hangingPunct="1"/>
            <a:r>
              <a:rPr lang="en-GB" altLang="en-US" sz="1800" dirty="0">
                <a:ea typeface="Times New Roman" charset="0"/>
                <a:cs typeface="Times New Roman" charset="0"/>
              </a:rPr>
              <a:t>Provides common programming abstraction and infrastructure for distributed applications</a:t>
            </a:r>
          </a:p>
          <a:p>
            <a:pPr lvl="1" eaLnBrk="1" hangingPunct="1"/>
            <a:r>
              <a:rPr lang="en-GB" altLang="en-US" sz="1800" dirty="0">
                <a:ea typeface="Times New Roman" charset="0"/>
                <a:cs typeface="Times New Roman" charset="0"/>
              </a:rPr>
              <a:t>Overview at:  </a:t>
            </a:r>
            <a:r>
              <a:rPr lang="en-GB" altLang="en-US" sz="1800" i="1" dirty="0">
                <a:ea typeface="Times New Roman" charset="0"/>
                <a:cs typeface="Times New Roman" charset="0"/>
              </a:rPr>
              <a:t>http://</a:t>
            </a:r>
            <a:r>
              <a:rPr lang="en-GB" altLang="en-US" sz="1800" i="1" dirty="0" err="1">
                <a:ea typeface="Times New Roman" charset="0"/>
                <a:cs typeface="Times New Roman" charset="0"/>
              </a:rPr>
              <a:t>www.middleware.org</a:t>
            </a:r>
            <a:endParaRPr lang="en-GB" altLang="en-US" sz="1800" i="1" dirty="0">
              <a:ea typeface="Times New Roman" charset="0"/>
              <a:cs typeface="Times New Roman" charset="0"/>
            </a:endParaRPr>
          </a:p>
          <a:p>
            <a:pPr lvl="1" eaLnBrk="1" hangingPunct="1"/>
            <a:endParaRPr lang="en-GB" altLang="en-US" dirty="0"/>
          </a:p>
        </p:txBody>
      </p:sp>
      <p:sp>
        <p:nvSpPr>
          <p:cNvPr id="13323" name="Text Box 6">
            <a:extLst>
              <a:ext uri="{FF2B5EF4-FFF2-40B4-BE49-F238E27FC236}">
                <a16:creationId xmlns:a16="http://schemas.microsoft.com/office/drawing/2014/main" id="{104C2F38-C1E7-03EB-E0C0-50B1697B2A33}"/>
              </a:ext>
            </a:extLst>
          </p:cNvPr>
          <p:cNvSpPr txBox="1">
            <a:spLocks noChangeArrowheads="1"/>
          </p:cNvSpPr>
          <p:nvPr/>
        </p:nvSpPr>
        <p:spPr bwMode="auto">
          <a:xfrm>
            <a:off x="704850" y="3867150"/>
            <a:ext cx="3276600" cy="406400"/>
          </a:xfrm>
          <a:prstGeom prst="rect">
            <a:avLst/>
          </a:prstGeom>
          <a:solidFill>
            <a:srgbClr val="CCECFF"/>
          </a:solidFill>
          <a:ln w="9525">
            <a:solidFill>
              <a:schemeClr val="tx1"/>
            </a:solidFill>
            <a:miter lim="800000"/>
            <a:headEnd/>
            <a:tailEnd/>
          </a:ln>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sz="2000">
                <a:solidFill>
                  <a:schemeClr val="tx1"/>
                </a:solidFill>
              </a:rPr>
              <a:t>Distributed Applications</a:t>
            </a:r>
          </a:p>
        </p:txBody>
      </p:sp>
      <p:sp>
        <p:nvSpPr>
          <p:cNvPr id="13324" name="Text Box 7">
            <a:extLst>
              <a:ext uri="{FF2B5EF4-FFF2-40B4-BE49-F238E27FC236}">
                <a16:creationId xmlns:a16="http://schemas.microsoft.com/office/drawing/2014/main" id="{0E36049B-EB67-8101-F002-AB8F030ED1E4}"/>
              </a:ext>
            </a:extLst>
          </p:cNvPr>
          <p:cNvSpPr txBox="1">
            <a:spLocks noChangeArrowheads="1"/>
          </p:cNvSpPr>
          <p:nvPr/>
        </p:nvSpPr>
        <p:spPr bwMode="auto">
          <a:xfrm>
            <a:off x="704850" y="4416425"/>
            <a:ext cx="3276600" cy="685800"/>
          </a:xfrm>
          <a:prstGeom prst="rect">
            <a:avLst/>
          </a:prstGeom>
          <a:solidFill>
            <a:srgbClr val="CCECFF"/>
          </a:solidFill>
          <a:ln w="9525">
            <a:solidFill>
              <a:schemeClr val="tx1"/>
            </a:solidFill>
            <a:miter lim="800000"/>
            <a:headEnd/>
            <a:tailEnd/>
          </a:ln>
        </p:spPr>
        <p:txBody>
          <a:bodyPr anchor="ctr" anchorCtr="1"/>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b="1">
                <a:solidFill>
                  <a:schemeClr val="tx1"/>
                </a:solidFill>
              </a:rPr>
              <a:t>Middleware</a:t>
            </a:r>
          </a:p>
        </p:txBody>
      </p:sp>
      <p:sp>
        <p:nvSpPr>
          <p:cNvPr id="13325" name="Text Box 8">
            <a:extLst>
              <a:ext uri="{FF2B5EF4-FFF2-40B4-BE49-F238E27FC236}">
                <a16:creationId xmlns:a16="http://schemas.microsoft.com/office/drawing/2014/main" id="{04F8D83B-443C-BEB2-310A-F24F419055EB}"/>
              </a:ext>
            </a:extLst>
          </p:cNvPr>
          <p:cNvSpPr txBox="1">
            <a:spLocks noChangeArrowheads="1"/>
          </p:cNvSpPr>
          <p:nvPr/>
        </p:nvSpPr>
        <p:spPr bwMode="auto">
          <a:xfrm>
            <a:off x="704850" y="5365750"/>
            <a:ext cx="3276600" cy="406400"/>
          </a:xfrm>
          <a:prstGeom prst="rect">
            <a:avLst/>
          </a:prstGeom>
          <a:solidFill>
            <a:srgbClr val="CCECFF"/>
          </a:solidFill>
          <a:ln w="9525">
            <a:solidFill>
              <a:schemeClr val="tx1"/>
            </a:solidFill>
            <a:miter lim="800000"/>
            <a:headEnd/>
            <a:tailEnd/>
          </a:ln>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sz="2000">
                <a:solidFill>
                  <a:schemeClr val="tx1"/>
                </a:solidFill>
              </a:rPr>
              <a:t>Operating System Comms</a:t>
            </a:r>
          </a:p>
        </p:txBody>
      </p:sp>
      <p:sp>
        <p:nvSpPr>
          <p:cNvPr id="13326" name="Text Box 10">
            <a:extLst>
              <a:ext uri="{FF2B5EF4-FFF2-40B4-BE49-F238E27FC236}">
                <a16:creationId xmlns:a16="http://schemas.microsoft.com/office/drawing/2014/main" id="{AC31CBD4-989A-F9E6-0EF9-3F1F0C74978B}"/>
              </a:ext>
            </a:extLst>
          </p:cNvPr>
          <p:cNvSpPr txBox="1">
            <a:spLocks noChangeArrowheads="1"/>
          </p:cNvSpPr>
          <p:nvPr/>
        </p:nvSpPr>
        <p:spPr bwMode="auto">
          <a:xfrm>
            <a:off x="4468813" y="6080125"/>
            <a:ext cx="43703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spcBef>
                <a:spcPct val="50000"/>
              </a:spcBef>
            </a:pPr>
            <a:r>
              <a:rPr lang="en-GB" altLang="en-US" sz="2000"/>
              <a:t>(packets, bits…)</a:t>
            </a:r>
          </a:p>
        </p:txBody>
      </p:sp>
      <p:sp>
        <p:nvSpPr>
          <p:cNvPr id="13327" name="Text Box 11">
            <a:extLst>
              <a:ext uri="{FF2B5EF4-FFF2-40B4-BE49-F238E27FC236}">
                <a16:creationId xmlns:a16="http://schemas.microsoft.com/office/drawing/2014/main" id="{9EFE62E4-8594-0845-42CE-311AA477F049}"/>
              </a:ext>
            </a:extLst>
          </p:cNvPr>
          <p:cNvSpPr txBox="1">
            <a:spLocks noChangeArrowheads="1"/>
          </p:cNvSpPr>
          <p:nvPr/>
        </p:nvSpPr>
        <p:spPr bwMode="auto">
          <a:xfrm>
            <a:off x="4468813" y="4495800"/>
            <a:ext cx="4343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spcBef>
                <a:spcPct val="75000"/>
              </a:spcBef>
            </a:pPr>
            <a:r>
              <a:rPr lang="en-GB" altLang="en-US" sz="2000"/>
              <a:t>(remote calls, object invocation, messages, …)</a:t>
            </a:r>
            <a:endParaRPr lang="en-GB" altLang="en-US"/>
          </a:p>
        </p:txBody>
      </p:sp>
      <p:sp>
        <p:nvSpPr>
          <p:cNvPr id="13328" name="Text Box 12">
            <a:extLst>
              <a:ext uri="{FF2B5EF4-FFF2-40B4-BE49-F238E27FC236}">
                <a16:creationId xmlns:a16="http://schemas.microsoft.com/office/drawing/2014/main" id="{F11A10C3-9312-C051-7E19-B53F2D79EB38}"/>
              </a:ext>
            </a:extLst>
          </p:cNvPr>
          <p:cNvSpPr txBox="1">
            <a:spLocks noChangeArrowheads="1"/>
          </p:cNvSpPr>
          <p:nvPr/>
        </p:nvSpPr>
        <p:spPr bwMode="auto">
          <a:xfrm>
            <a:off x="4468813" y="5445125"/>
            <a:ext cx="42179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2000"/>
              <a:t>(sockets, IP, TCP, UDP, …)</a:t>
            </a:r>
          </a:p>
        </p:txBody>
      </p:sp>
      <p:sp>
        <p:nvSpPr>
          <p:cNvPr id="13329" name="Text Box 9">
            <a:extLst>
              <a:ext uri="{FF2B5EF4-FFF2-40B4-BE49-F238E27FC236}">
                <a16:creationId xmlns:a16="http://schemas.microsoft.com/office/drawing/2014/main" id="{D09C4A0A-0CC6-4B6B-1B0C-85F3165798AE}"/>
              </a:ext>
            </a:extLst>
          </p:cNvPr>
          <p:cNvSpPr txBox="1">
            <a:spLocks noChangeArrowheads="1"/>
          </p:cNvSpPr>
          <p:nvPr/>
        </p:nvSpPr>
        <p:spPr bwMode="auto">
          <a:xfrm>
            <a:off x="704850" y="6051550"/>
            <a:ext cx="3276600" cy="406400"/>
          </a:xfrm>
          <a:prstGeom prst="rect">
            <a:avLst/>
          </a:prstGeom>
          <a:solidFill>
            <a:srgbClr val="CCECFF"/>
          </a:solidFill>
          <a:ln w="9525">
            <a:solidFill>
              <a:schemeClr val="tx1"/>
            </a:solidFill>
            <a:miter lim="800000"/>
            <a:headEnd/>
            <a:tailEnd/>
          </a:ln>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sz="2000">
                <a:solidFill>
                  <a:schemeClr val="tx1"/>
                </a:solidFill>
              </a:rPr>
              <a:t>Network</a:t>
            </a:r>
          </a:p>
        </p:txBody>
      </p:sp>
      <p:sp>
        <p:nvSpPr>
          <p:cNvPr id="13330" name="Footer Placeholder 17">
            <a:extLst>
              <a:ext uri="{FF2B5EF4-FFF2-40B4-BE49-F238E27FC236}">
                <a16:creationId xmlns:a16="http://schemas.microsoft.com/office/drawing/2014/main" id="{B43DDF14-8509-90CE-0596-C55B6B2FAFC2}"/>
              </a:ext>
            </a:extLst>
          </p:cNvPr>
          <p:cNvSpPr>
            <a:spLocks noGrp="1"/>
          </p:cNvSpPr>
          <p:nvPr>
            <p:ph type="ftr" sz="quarter" idx="4294967295"/>
          </p:nvPr>
        </p:nvSpPr>
        <p:spPr>
          <a:xfrm>
            <a:off x="0" y="6429375"/>
            <a:ext cx="1071563" cy="2428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1400">
                <a:solidFill>
                  <a:schemeClr val="tx1"/>
                </a:solidFill>
                <a:latin typeface="Times New Roman" charset="0"/>
              </a:rPr>
              <a:t>Middleware</a:t>
            </a:r>
          </a:p>
        </p:txBody>
      </p:sp>
    </p:spTree>
    <p:extLst>
      <p:ext uri="{BB962C8B-B14F-4D97-AF65-F5344CB8AC3E}">
        <p14:creationId xmlns:p14="http://schemas.microsoft.com/office/powerpoint/2010/main" val="2900440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83655AD-A8E5-8E4D-95B9-5BB7291A8C9B}" type="slidenum">
              <a:rPr lang="en-GB">
                <a:solidFill>
                  <a:srgbClr val="000000"/>
                </a:solidFill>
                <a:latin typeface="Verdana" charset="0"/>
                <a:ea typeface="MS PGothic" charset="0"/>
                <a:cs typeface="MS PGothic" charset="0"/>
              </a:rPr>
              <a:pPr eaLnBrk="1" hangingPunct="1"/>
              <a:t>7</a:t>
            </a:fld>
            <a:endParaRPr lang="en-GB">
              <a:solidFill>
                <a:srgbClr val="000000"/>
              </a:solidFill>
              <a:latin typeface="Verdana" charset="0"/>
              <a:ea typeface="MS PGothic" charset="0"/>
              <a:cs typeface="MS PGothic" charset="0"/>
            </a:endParaRPr>
          </a:p>
        </p:txBody>
      </p:sp>
      <p:sp>
        <p:nvSpPr>
          <p:cNvPr id="7171" name="Rectangle 2"/>
          <p:cNvSpPr>
            <a:spLocks noGrp="1" noChangeArrowheads="1"/>
          </p:cNvSpPr>
          <p:nvPr>
            <p:ph type="title" idx="4294967295"/>
          </p:nvPr>
        </p:nvSpPr>
        <p:spPr/>
        <p:txBody>
          <a:bodyPr/>
          <a:lstStyle/>
          <a:p>
            <a:r>
              <a:rPr lang="en-GB" dirty="0">
                <a:latin typeface="Verdana" charset="0"/>
                <a:cs typeface="Arial" charset="0"/>
              </a:rPr>
              <a:t>IoT Data Transmission</a:t>
            </a:r>
          </a:p>
        </p:txBody>
      </p:sp>
      <p:sp>
        <p:nvSpPr>
          <p:cNvPr id="7172" name="Rectangle 3"/>
          <p:cNvSpPr>
            <a:spLocks noGrp="1" noChangeArrowheads="1"/>
          </p:cNvSpPr>
          <p:nvPr>
            <p:ph type="body" idx="4294967295"/>
          </p:nvPr>
        </p:nvSpPr>
        <p:spPr/>
        <p:txBody>
          <a:bodyPr/>
          <a:lstStyle/>
          <a:p>
            <a:r>
              <a:rPr lang="en-GB" sz="2000" dirty="0">
                <a:latin typeface="Verdana" charset="0"/>
                <a:cs typeface="Arial" charset="0"/>
              </a:rPr>
              <a:t>Request/Answer, Push, Publish/Subscribe (long-term/short-term)</a:t>
            </a:r>
          </a:p>
          <a:p>
            <a:r>
              <a:rPr lang="en-GB" sz="2000" dirty="0">
                <a:latin typeface="Verdana" charset="0"/>
                <a:cs typeface="Arial" charset="0"/>
              </a:rPr>
              <a:t>The </a:t>
            </a:r>
            <a:r>
              <a:rPr lang="en-GB" sz="2000">
                <a:latin typeface="Verdana" charset="0"/>
                <a:cs typeface="Arial" charset="0"/>
              </a:rPr>
              <a:t>typical types of</a:t>
            </a:r>
            <a:r>
              <a:rPr lang="en-GB" sz="2000" dirty="0">
                <a:latin typeface="Verdana" charset="0"/>
                <a:cs typeface="Arial" charset="0"/>
              </a:rPr>
              <a:t> </a:t>
            </a:r>
            <a:r>
              <a:rPr lang="en-GB" sz="1800">
                <a:latin typeface="Verdana" charset="0"/>
                <a:cs typeface="Arial" charset="0"/>
              </a:rPr>
              <a:t>Query </a:t>
            </a:r>
            <a:r>
              <a:rPr lang="en-GB" sz="1800" dirty="0">
                <a:latin typeface="Verdana" charset="0"/>
                <a:cs typeface="Arial" charset="0"/>
              </a:rPr>
              <a:t>and Subscription</a:t>
            </a:r>
          </a:p>
          <a:p>
            <a:pPr lvl="2"/>
            <a:r>
              <a:rPr lang="en-GB" sz="1600" dirty="0">
                <a:latin typeface="Verdana" charset="0"/>
                <a:cs typeface="Arial" charset="0"/>
              </a:rPr>
              <a:t>ID (resource/service) – for known resources</a:t>
            </a:r>
          </a:p>
          <a:p>
            <a:pPr lvl="2"/>
            <a:r>
              <a:rPr lang="en-GB" sz="1600" dirty="0">
                <a:solidFill>
                  <a:srgbClr val="FF0000"/>
                </a:solidFill>
                <a:latin typeface="Verdana" charset="0"/>
                <a:cs typeface="Arial" charset="0"/>
              </a:rPr>
              <a:t>Location</a:t>
            </a:r>
          </a:p>
          <a:p>
            <a:pPr lvl="2"/>
            <a:r>
              <a:rPr lang="en-GB" sz="1600" dirty="0">
                <a:solidFill>
                  <a:srgbClr val="FF0000"/>
                </a:solidFill>
                <a:latin typeface="Verdana" charset="0"/>
                <a:cs typeface="Arial" charset="0"/>
              </a:rPr>
              <a:t>Type</a:t>
            </a:r>
          </a:p>
          <a:p>
            <a:pPr lvl="2"/>
            <a:r>
              <a:rPr lang="en-GB" sz="1600" dirty="0">
                <a:solidFill>
                  <a:srgbClr val="FF0000"/>
                </a:solidFill>
                <a:latin typeface="Verdana" charset="0"/>
                <a:cs typeface="Arial" charset="0"/>
              </a:rPr>
              <a:t>Time</a:t>
            </a:r>
            <a:r>
              <a:rPr lang="en-GB" sz="1600" dirty="0">
                <a:latin typeface="Verdana" charset="0"/>
                <a:cs typeface="Arial" charset="0"/>
              </a:rPr>
              <a:t> – requests for freshness data or historical data; </a:t>
            </a:r>
          </a:p>
          <a:p>
            <a:pPr lvl="2"/>
            <a:r>
              <a:rPr lang="en-GB" sz="1600" dirty="0">
                <a:latin typeface="Verdana" charset="0"/>
                <a:cs typeface="Arial" charset="0"/>
              </a:rPr>
              <a:t>One of the above + a range </a:t>
            </a:r>
            <a:r>
              <a:rPr lang="en-GB" sz="1600" dirty="0">
                <a:solidFill>
                  <a:schemeClr val="bg2"/>
                </a:solidFill>
                <a:latin typeface="Verdana" charset="0"/>
                <a:cs typeface="Arial" charset="0"/>
              </a:rPr>
              <a:t>[+ Unit of Measurement]</a:t>
            </a:r>
          </a:p>
          <a:p>
            <a:pPr lvl="2"/>
            <a:r>
              <a:rPr lang="en-GB" sz="1600" dirty="0">
                <a:latin typeface="Verdana" charset="0"/>
                <a:cs typeface="Arial" charset="0"/>
              </a:rPr>
              <a:t>Type/Location/Time + A combination of Quality of Information attributes </a:t>
            </a:r>
          </a:p>
          <a:p>
            <a:pPr lvl="2"/>
            <a:r>
              <a:rPr lang="en-GB" sz="1600" dirty="0">
                <a:solidFill>
                  <a:srgbClr val="0000FF"/>
                </a:solidFill>
                <a:latin typeface="Verdana" charset="0"/>
                <a:cs typeface="Arial" charset="0"/>
              </a:rPr>
              <a:t>Event of interest </a:t>
            </a:r>
          </a:p>
          <a:p>
            <a:pPr lvl="2"/>
            <a:r>
              <a:rPr lang="en-GB" sz="1600" dirty="0">
                <a:solidFill>
                  <a:srgbClr val="0000FF"/>
                </a:solidFill>
                <a:latin typeface="Verdana" charset="0"/>
                <a:cs typeface="Arial" charset="0"/>
              </a:rPr>
              <a:t>Feature of an entity on interest)</a:t>
            </a:r>
          </a:p>
          <a:p>
            <a:pPr lvl="2"/>
            <a:r>
              <a:rPr lang="en-GB" sz="1600" dirty="0">
                <a:solidFill>
                  <a:srgbClr val="0000FF"/>
                </a:solidFill>
                <a:latin typeface="Verdana" charset="0"/>
                <a:cs typeface="Arial" charset="0"/>
              </a:rPr>
              <a:t>Complex Data Types (e.g. pollution data could be a combination of different types)</a:t>
            </a:r>
          </a:p>
          <a:p>
            <a:pPr lvl="1"/>
            <a:endParaRPr lang="en-GB" dirty="0">
              <a:solidFill>
                <a:srgbClr val="99CC00"/>
              </a:solidFill>
              <a:latin typeface="Verdana" charset="0"/>
              <a:cs typeface="Arial" charset="0"/>
            </a:endParaRPr>
          </a:p>
        </p:txBody>
      </p:sp>
    </p:spTree>
    <p:extLst>
      <p:ext uri="{BB962C8B-B14F-4D97-AF65-F5344CB8AC3E}">
        <p14:creationId xmlns:p14="http://schemas.microsoft.com/office/powerpoint/2010/main" val="7483334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43C94-6D99-BF4A-5AD7-B79E9459B8A5}"/>
            </a:ext>
          </a:extLst>
        </p:cNvPr>
        <p:cNvGrpSpPr/>
        <p:nvPr/>
      </p:nvGrpSpPr>
      <p:grpSpPr>
        <a:xfrm>
          <a:off x="0" y="0"/>
          <a:ext cx="0" cy="0"/>
          <a:chOff x="0" y="0"/>
          <a:chExt cx="0" cy="0"/>
        </a:xfrm>
      </p:grpSpPr>
      <p:sp>
        <p:nvSpPr>
          <p:cNvPr id="14338" name="Slide Number Placeholder 5">
            <a:extLst>
              <a:ext uri="{FF2B5EF4-FFF2-40B4-BE49-F238E27FC236}">
                <a16:creationId xmlns:a16="http://schemas.microsoft.com/office/drawing/2014/main" id="{D5DA0F00-DAB2-BFAC-102C-0E6CC8EE3D76}"/>
              </a:ext>
            </a:extLst>
          </p:cNvPr>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fld id="{79311056-FD8B-0B45-84FC-830D51174EB9}" type="slidenum">
              <a:rPr lang="en-GB" altLang="en-US" sz="1400">
                <a:solidFill>
                  <a:schemeClr val="tx1"/>
                </a:solidFill>
                <a:latin typeface="Times New Roman" charset="0"/>
              </a:rPr>
              <a:pPr eaLnBrk="1" hangingPunct="1"/>
              <a:t>70</a:t>
            </a:fld>
            <a:endParaRPr lang="en-GB" altLang="en-US" sz="1400">
              <a:solidFill>
                <a:schemeClr val="tx1"/>
              </a:solidFill>
              <a:latin typeface="Times New Roman" charset="0"/>
            </a:endParaRPr>
          </a:p>
        </p:txBody>
      </p:sp>
      <p:sp>
        <p:nvSpPr>
          <p:cNvPr id="4099" name="Rectangle 1026">
            <a:extLst>
              <a:ext uri="{FF2B5EF4-FFF2-40B4-BE49-F238E27FC236}">
                <a16:creationId xmlns:a16="http://schemas.microsoft.com/office/drawing/2014/main" id="{C57CAB47-96A8-61C8-DCC5-CFE22E8A6762}"/>
              </a:ext>
            </a:extLst>
          </p:cNvPr>
          <p:cNvSpPr>
            <a:spLocks noGrp="1" noChangeArrowheads="1"/>
          </p:cNvSpPr>
          <p:nvPr>
            <p:ph type="title"/>
          </p:nvPr>
        </p:nvSpPr>
        <p:spPr/>
        <p:txBody>
          <a:bodyPr>
            <a:normAutofit/>
          </a:bodyPr>
          <a:lstStyle/>
          <a:p>
            <a:pPr>
              <a:defRPr/>
            </a:pPr>
            <a:r>
              <a:rPr lang="en-GB" altLang="en-US" dirty="0">
                <a:ea typeface="Times New Roman" charset="0"/>
                <a:cs typeface="Times New Roman" charset="0"/>
              </a:rPr>
              <a:t>What is Middleware?</a:t>
            </a:r>
            <a:endParaRPr lang="en-GB" dirty="0">
              <a:latin typeface="+mn-lt"/>
            </a:endParaRPr>
          </a:p>
        </p:txBody>
      </p:sp>
      <p:sp>
        <p:nvSpPr>
          <p:cNvPr id="14340" name="Rectangle 1027">
            <a:extLst>
              <a:ext uri="{FF2B5EF4-FFF2-40B4-BE49-F238E27FC236}">
                <a16:creationId xmlns:a16="http://schemas.microsoft.com/office/drawing/2014/main" id="{C5229EFA-FBE7-A134-B1E9-C9B3BCF197EA}"/>
              </a:ext>
            </a:extLst>
          </p:cNvPr>
          <p:cNvSpPr>
            <a:spLocks noGrp="1" noChangeArrowheads="1"/>
          </p:cNvSpPr>
          <p:nvPr>
            <p:ph type="body" idx="1"/>
          </p:nvPr>
        </p:nvSpPr>
        <p:spPr>
          <a:xfrm>
            <a:off x="685800" y="1066800"/>
            <a:ext cx="8153400" cy="5029200"/>
          </a:xfrm>
        </p:spPr>
        <p:txBody>
          <a:bodyPr>
            <a:normAutofit fontScale="85000" lnSpcReduction="10000"/>
          </a:bodyPr>
          <a:lstStyle/>
          <a:p>
            <a:pPr eaLnBrk="1" hangingPunct="1"/>
            <a:r>
              <a:rPr lang="en-GB" altLang="en-US" dirty="0"/>
              <a:t>Middleware provides support for (some of):</a:t>
            </a:r>
          </a:p>
          <a:p>
            <a:pPr lvl="1" eaLnBrk="1" hangingPunct="1"/>
            <a:r>
              <a:rPr lang="en-GB" altLang="en-US" dirty="0"/>
              <a:t>Naming, Location, Service discovery, Replication </a:t>
            </a:r>
          </a:p>
          <a:p>
            <a:pPr lvl="1" eaLnBrk="1" hangingPunct="1"/>
            <a:r>
              <a:rPr lang="en-GB" altLang="en-US" dirty="0"/>
              <a:t>Protocol handling, Communication faults, </a:t>
            </a:r>
            <a:r>
              <a:rPr lang="en-GB" altLang="en-US" dirty="0" err="1"/>
              <a:t>QoS</a:t>
            </a:r>
            <a:endParaRPr lang="en-GB" altLang="en-US" dirty="0"/>
          </a:p>
          <a:p>
            <a:pPr lvl="1" eaLnBrk="1" hangingPunct="1"/>
            <a:r>
              <a:rPr lang="en-GB" altLang="en-US" dirty="0"/>
              <a:t>Synchronisation, Concurrency, Transactions, Storage</a:t>
            </a:r>
          </a:p>
          <a:p>
            <a:pPr lvl="1" eaLnBrk="1" hangingPunct="1"/>
            <a:r>
              <a:rPr lang="en-GB" altLang="en-US" dirty="0"/>
              <a:t>Access control, Authentication</a:t>
            </a:r>
          </a:p>
          <a:p>
            <a:pPr lvl="1" eaLnBrk="1" hangingPunct="1"/>
            <a:endParaRPr lang="en-GB" altLang="en-US" dirty="0"/>
          </a:p>
          <a:p>
            <a:pPr eaLnBrk="1" hangingPunct="1"/>
            <a:r>
              <a:rPr lang="en-GB" altLang="en-US" dirty="0"/>
              <a:t>Middleware dimensions:</a:t>
            </a:r>
          </a:p>
          <a:p>
            <a:pPr lvl="1" eaLnBrk="1" hangingPunct="1"/>
            <a:r>
              <a:rPr lang="en-GB" altLang="en-US" dirty="0"/>
              <a:t>Request/Reply 		vs.	Asynchronous Messaging</a:t>
            </a:r>
          </a:p>
          <a:p>
            <a:pPr lvl="1" eaLnBrk="1" hangingPunct="1"/>
            <a:r>
              <a:rPr lang="en-GB" altLang="en-US" dirty="0"/>
              <a:t>Language-specific 	               vs. 	Language-independent</a:t>
            </a:r>
          </a:p>
          <a:p>
            <a:pPr lvl="1" eaLnBrk="1" hangingPunct="1"/>
            <a:r>
              <a:rPr lang="en-GB" altLang="en-US" dirty="0"/>
              <a:t>Proprietary 		vs. 	Standards-based</a:t>
            </a:r>
          </a:p>
          <a:p>
            <a:pPr lvl="1" eaLnBrk="1" hangingPunct="1"/>
            <a:r>
              <a:rPr lang="en-GB" altLang="en-US" dirty="0"/>
              <a:t>Small-scale 		vs. 	Large-scale</a:t>
            </a:r>
          </a:p>
          <a:p>
            <a:pPr lvl="1" eaLnBrk="1" hangingPunct="1"/>
            <a:r>
              <a:rPr lang="en-GB" altLang="en-US" dirty="0"/>
              <a:t>Tightly-coupled 		vs. 	Loosely-coupled components</a:t>
            </a:r>
          </a:p>
          <a:p>
            <a:pPr lvl="1" eaLnBrk="1" hangingPunct="1"/>
            <a:endParaRPr lang="en-GB" altLang="en-US" dirty="0"/>
          </a:p>
        </p:txBody>
      </p:sp>
      <p:sp>
        <p:nvSpPr>
          <p:cNvPr id="14341" name="Footer Placeholder 4">
            <a:extLst>
              <a:ext uri="{FF2B5EF4-FFF2-40B4-BE49-F238E27FC236}">
                <a16:creationId xmlns:a16="http://schemas.microsoft.com/office/drawing/2014/main" id="{CF0B0A82-ABA0-C8CB-9178-C453F7550D2A}"/>
              </a:ext>
            </a:extLst>
          </p:cNvPr>
          <p:cNvSpPr>
            <a:spLocks noGrp="1"/>
          </p:cNvSpPr>
          <p:nvPr>
            <p:ph type="ftr" sz="quarter" idx="4294967295"/>
          </p:nvPr>
        </p:nvSpPr>
        <p:spPr>
          <a:xfrm>
            <a:off x="0" y="6429375"/>
            <a:ext cx="1071563" cy="2428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1400">
                <a:solidFill>
                  <a:schemeClr val="tx1"/>
                </a:solidFill>
                <a:latin typeface="Times New Roman" charset="0"/>
              </a:rPr>
              <a:t>Middleware</a:t>
            </a:r>
          </a:p>
        </p:txBody>
      </p:sp>
    </p:spTree>
    <p:extLst>
      <p:ext uri="{BB962C8B-B14F-4D97-AF65-F5344CB8AC3E}">
        <p14:creationId xmlns:p14="http://schemas.microsoft.com/office/powerpoint/2010/main" val="15835982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EDBF3-7844-A489-6D24-3A7DA0A500F3}"/>
            </a:ext>
          </a:extLst>
        </p:cNvPr>
        <p:cNvGrpSpPr/>
        <p:nvPr/>
      </p:nvGrpSpPr>
      <p:grpSpPr>
        <a:xfrm>
          <a:off x="0" y="0"/>
          <a:ext cx="0" cy="0"/>
          <a:chOff x="0" y="0"/>
          <a:chExt cx="0" cy="0"/>
        </a:xfrm>
      </p:grpSpPr>
      <p:sp>
        <p:nvSpPr>
          <p:cNvPr id="16386" name="Slide Number Placeholder 5">
            <a:extLst>
              <a:ext uri="{FF2B5EF4-FFF2-40B4-BE49-F238E27FC236}">
                <a16:creationId xmlns:a16="http://schemas.microsoft.com/office/drawing/2014/main" id="{705B2C25-AE33-CA7D-10AD-CD7312ACA449}"/>
              </a:ext>
            </a:extLst>
          </p:cNvPr>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fld id="{5DD9D37A-B6D0-CA44-A7B4-5A2A6E6797AC}" type="slidenum">
              <a:rPr lang="en-GB" altLang="en-US" sz="1400">
                <a:solidFill>
                  <a:schemeClr val="tx1"/>
                </a:solidFill>
                <a:latin typeface="Times New Roman" charset="0"/>
              </a:rPr>
              <a:pPr eaLnBrk="1" hangingPunct="1"/>
              <a:t>71</a:t>
            </a:fld>
            <a:endParaRPr lang="en-GB" altLang="en-US" sz="1400">
              <a:solidFill>
                <a:schemeClr val="tx1"/>
              </a:solidFill>
              <a:latin typeface="Times New Roman" charset="0"/>
            </a:endParaRPr>
          </a:p>
        </p:txBody>
      </p:sp>
      <p:sp>
        <p:nvSpPr>
          <p:cNvPr id="6147" name="Rectangle 2">
            <a:extLst>
              <a:ext uri="{FF2B5EF4-FFF2-40B4-BE49-F238E27FC236}">
                <a16:creationId xmlns:a16="http://schemas.microsoft.com/office/drawing/2014/main" id="{3CBC6B37-004E-4211-086A-338365AB911E}"/>
              </a:ext>
            </a:extLst>
          </p:cNvPr>
          <p:cNvSpPr>
            <a:spLocks noGrp="1" noChangeArrowheads="1"/>
          </p:cNvSpPr>
          <p:nvPr>
            <p:ph type="title"/>
          </p:nvPr>
        </p:nvSpPr>
        <p:spPr/>
        <p:txBody>
          <a:bodyPr>
            <a:normAutofit fontScale="90000"/>
          </a:bodyPr>
          <a:lstStyle/>
          <a:p>
            <a:pPr eaLnBrk="1" hangingPunct="1">
              <a:defRPr/>
            </a:pPr>
            <a:r>
              <a:rPr lang="en-GB" dirty="0">
                <a:latin typeface="+mn-lt"/>
              </a:rPr>
              <a:t>Remote Procedure Call (RPC)</a:t>
            </a:r>
          </a:p>
        </p:txBody>
      </p:sp>
      <p:sp>
        <p:nvSpPr>
          <p:cNvPr id="16388" name="Rectangle 3">
            <a:extLst>
              <a:ext uri="{FF2B5EF4-FFF2-40B4-BE49-F238E27FC236}">
                <a16:creationId xmlns:a16="http://schemas.microsoft.com/office/drawing/2014/main" id="{42AA94C4-9EB9-C8B2-69CB-6E620F28817F}"/>
              </a:ext>
            </a:extLst>
          </p:cNvPr>
          <p:cNvSpPr>
            <a:spLocks noGrp="1" noChangeArrowheads="1"/>
          </p:cNvSpPr>
          <p:nvPr>
            <p:ph type="body" idx="1"/>
          </p:nvPr>
        </p:nvSpPr>
        <p:spPr>
          <a:xfrm>
            <a:off x="685800" y="1066800"/>
            <a:ext cx="7772400" cy="2286000"/>
          </a:xfrm>
        </p:spPr>
        <p:txBody>
          <a:bodyPr>
            <a:normAutofit fontScale="85000" lnSpcReduction="10000"/>
          </a:bodyPr>
          <a:lstStyle/>
          <a:p>
            <a:pPr eaLnBrk="1" hangingPunct="1"/>
            <a:r>
              <a:rPr lang="en-GB" altLang="en-US"/>
              <a:t>Masks remote function calls as being local</a:t>
            </a:r>
          </a:p>
          <a:p>
            <a:pPr eaLnBrk="1" hangingPunct="1"/>
            <a:r>
              <a:rPr lang="en-GB" altLang="en-US"/>
              <a:t>Client/server model</a:t>
            </a:r>
          </a:p>
          <a:p>
            <a:pPr eaLnBrk="1" hangingPunct="1"/>
            <a:r>
              <a:rPr lang="en-GB" altLang="en-US"/>
              <a:t>Request/reply paradigm usually implemented with message passing in RPC service</a:t>
            </a:r>
          </a:p>
          <a:p>
            <a:pPr eaLnBrk="1" hangingPunct="1"/>
            <a:r>
              <a:rPr lang="en-GB" altLang="en-US"/>
              <a:t>Marshalling of function parameters and return value</a:t>
            </a:r>
          </a:p>
        </p:txBody>
      </p:sp>
      <p:sp>
        <p:nvSpPr>
          <p:cNvPr id="16389" name="Rectangle 4">
            <a:extLst>
              <a:ext uri="{FF2B5EF4-FFF2-40B4-BE49-F238E27FC236}">
                <a16:creationId xmlns:a16="http://schemas.microsoft.com/office/drawing/2014/main" id="{6714C882-4D1A-F097-96E2-6BEB65492920}"/>
              </a:ext>
            </a:extLst>
          </p:cNvPr>
          <p:cNvSpPr>
            <a:spLocks noChangeArrowheads="1"/>
          </p:cNvSpPr>
          <p:nvPr/>
        </p:nvSpPr>
        <p:spPr bwMode="auto">
          <a:xfrm>
            <a:off x="914400" y="3505200"/>
            <a:ext cx="1143000" cy="2895600"/>
          </a:xfrm>
          <a:prstGeom prst="rect">
            <a:avLst/>
          </a:prstGeom>
          <a:solidFill>
            <a:srgbClr val="CCECFF"/>
          </a:solidFill>
          <a:ln w="9525">
            <a:solidFill>
              <a:schemeClr val="tx1"/>
            </a:solidFill>
            <a:miter lim="800000"/>
            <a:headEnd/>
            <a:tailEnd/>
          </a:ln>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16390" name="Rectangle 5">
            <a:extLst>
              <a:ext uri="{FF2B5EF4-FFF2-40B4-BE49-F238E27FC236}">
                <a16:creationId xmlns:a16="http://schemas.microsoft.com/office/drawing/2014/main" id="{487F08D5-0C47-E20C-6AD0-934C60FD53F0}"/>
              </a:ext>
            </a:extLst>
          </p:cNvPr>
          <p:cNvSpPr>
            <a:spLocks noChangeArrowheads="1"/>
          </p:cNvSpPr>
          <p:nvPr/>
        </p:nvSpPr>
        <p:spPr bwMode="auto">
          <a:xfrm>
            <a:off x="2133600" y="3505200"/>
            <a:ext cx="1905000" cy="2895600"/>
          </a:xfrm>
          <a:prstGeom prst="rect">
            <a:avLst/>
          </a:prstGeom>
          <a:solidFill>
            <a:srgbClr val="CCECFF"/>
          </a:solidFill>
          <a:ln w="9525">
            <a:solidFill>
              <a:schemeClr val="tx1"/>
            </a:solidFill>
            <a:miter lim="800000"/>
            <a:headEnd/>
            <a:tailEnd/>
          </a:ln>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16391" name="Rectangle 6">
            <a:extLst>
              <a:ext uri="{FF2B5EF4-FFF2-40B4-BE49-F238E27FC236}">
                <a16:creationId xmlns:a16="http://schemas.microsoft.com/office/drawing/2014/main" id="{E9BBA775-9ECD-0775-19D6-F6C54690EC8E}"/>
              </a:ext>
            </a:extLst>
          </p:cNvPr>
          <p:cNvSpPr>
            <a:spLocks noChangeArrowheads="1"/>
          </p:cNvSpPr>
          <p:nvPr/>
        </p:nvSpPr>
        <p:spPr bwMode="auto">
          <a:xfrm>
            <a:off x="7064375" y="3505200"/>
            <a:ext cx="1143000" cy="2895600"/>
          </a:xfrm>
          <a:prstGeom prst="rect">
            <a:avLst/>
          </a:prstGeom>
          <a:solidFill>
            <a:srgbClr val="CCECFF"/>
          </a:solidFill>
          <a:ln w="9525">
            <a:solidFill>
              <a:schemeClr val="tx1"/>
            </a:solidFill>
            <a:miter lim="800000"/>
            <a:headEnd/>
            <a:tailEnd/>
          </a:ln>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16392" name="Rectangle 7">
            <a:extLst>
              <a:ext uri="{FF2B5EF4-FFF2-40B4-BE49-F238E27FC236}">
                <a16:creationId xmlns:a16="http://schemas.microsoft.com/office/drawing/2014/main" id="{8E2C714C-7155-CAB8-BABD-CE478BABE0B5}"/>
              </a:ext>
            </a:extLst>
          </p:cNvPr>
          <p:cNvSpPr>
            <a:spLocks noChangeArrowheads="1"/>
          </p:cNvSpPr>
          <p:nvPr/>
        </p:nvSpPr>
        <p:spPr bwMode="auto">
          <a:xfrm>
            <a:off x="5083175" y="3505200"/>
            <a:ext cx="1905000" cy="2895600"/>
          </a:xfrm>
          <a:prstGeom prst="rect">
            <a:avLst/>
          </a:prstGeom>
          <a:solidFill>
            <a:srgbClr val="CCECFF"/>
          </a:solidFill>
          <a:ln w="9525">
            <a:solidFill>
              <a:schemeClr val="tx1"/>
            </a:solidFill>
            <a:miter lim="800000"/>
            <a:headEnd/>
            <a:tailEnd/>
          </a:ln>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16393" name="Text Box 8">
            <a:extLst>
              <a:ext uri="{FF2B5EF4-FFF2-40B4-BE49-F238E27FC236}">
                <a16:creationId xmlns:a16="http://schemas.microsoft.com/office/drawing/2014/main" id="{1CA9B983-C198-EAED-FF09-888E9A9CE060}"/>
              </a:ext>
            </a:extLst>
          </p:cNvPr>
          <p:cNvSpPr txBox="1">
            <a:spLocks noChangeArrowheads="1"/>
          </p:cNvSpPr>
          <p:nvPr/>
        </p:nvSpPr>
        <p:spPr bwMode="auto">
          <a:xfrm>
            <a:off x="1066800" y="3429000"/>
            <a:ext cx="812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2000"/>
              <a:t>Caller</a:t>
            </a:r>
          </a:p>
        </p:txBody>
      </p:sp>
      <p:sp>
        <p:nvSpPr>
          <p:cNvPr id="16394" name="Text Box 9">
            <a:extLst>
              <a:ext uri="{FF2B5EF4-FFF2-40B4-BE49-F238E27FC236}">
                <a16:creationId xmlns:a16="http://schemas.microsoft.com/office/drawing/2014/main" id="{8FC952E2-B96D-2DF5-308C-55E7D3F83206}"/>
              </a:ext>
            </a:extLst>
          </p:cNvPr>
          <p:cNvSpPr txBox="1">
            <a:spLocks noChangeArrowheads="1"/>
          </p:cNvSpPr>
          <p:nvPr/>
        </p:nvSpPr>
        <p:spPr bwMode="auto">
          <a:xfrm>
            <a:off x="2217738" y="3429000"/>
            <a:ext cx="15160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2000"/>
              <a:t>RPC Service</a:t>
            </a:r>
          </a:p>
        </p:txBody>
      </p:sp>
      <p:sp>
        <p:nvSpPr>
          <p:cNvPr id="16395" name="Text Box 11">
            <a:extLst>
              <a:ext uri="{FF2B5EF4-FFF2-40B4-BE49-F238E27FC236}">
                <a16:creationId xmlns:a16="http://schemas.microsoft.com/office/drawing/2014/main" id="{2456D381-38F0-CA36-29EF-0DF180C39D71}"/>
              </a:ext>
            </a:extLst>
          </p:cNvPr>
          <p:cNvSpPr txBox="1">
            <a:spLocks noChangeArrowheads="1"/>
          </p:cNvSpPr>
          <p:nvPr/>
        </p:nvSpPr>
        <p:spPr bwMode="auto">
          <a:xfrm>
            <a:off x="5395913" y="3429000"/>
            <a:ext cx="15160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2000"/>
              <a:t>RPC Service</a:t>
            </a:r>
          </a:p>
        </p:txBody>
      </p:sp>
      <p:sp>
        <p:nvSpPr>
          <p:cNvPr id="16396" name="Text Box 12">
            <a:extLst>
              <a:ext uri="{FF2B5EF4-FFF2-40B4-BE49-F238E27FC236}">
                <a16:creationId xmlns:a16="http://schemas.microsoft.com/office/drawing/2014/main" id="{4A13A651-3925-0A48-F1CC-799996DBF51E}"/>
              </a:ext>
            </a:extLst>
          </p:cNvPr>
          <p:cNvSpPr txBox="1">
            <a:spLocks noChangeArrowheads="1"/>
          </p:cNvSpPr>
          <p:nvPr/>
        </p:nvSpPr>
        <p:spPr bwMode="auto">
          <a:xfrm>
            <a:off x="7089775" y="3429000"/>
            <a:ext cx="11398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spcBef>
                <a:spcPct val="0"/>
              </a:spcBef>
            </a:pPr>
            <a:r>
              <a:rPr lang="en-GB" altLang="en-US" sz="2000"/>
              <a:t>Remote</a:t>
            </a:r>
          </a:p>
          <a:p>
            <a:pPr eaLnBrk="1" hangingPunct="1">
              <a:spcBef>
                <a:spcPct val="0"/>
              </a:spcBef>
            </a:pPr>
            <a:r>
              <a:rPr lang="en-GB" altLang="en-US" sz="2000"/>
              <a:t>Function</a:t>
            </a:r>
          </a:p>
        </p:txBody>
      </p:sp>
      <p:sp>
        <p:nvSpPr>
          <p:cNvPr id="16397" name="Line 13">
            <a:extLst>
              <a:ext uri="{FF2B5EF4-FFF2-40B4-BE49-F238E27FC236}">
                <a16:creationId xmlns:a16="http://schemas.microsoft.com/office/drawing/2014/main" id="{4F7ABADB-803C-F710-1D67-F999D2F0CF27}"/>
              </a:ext>
            </a:extLst>
          </p:cNvPr>
          <p:cNvSpPr>
            <a:spLocks noChangeShapeType="1"/>
          </p:cNvSpPr>
          <p:nvPr/>
        </p:nvSpPr>
        <p:spPr bwMode="auto">
          <a:xfrm>
            <a:off x="1447800" y="3962400"/>
            <a:ext cx="0" cy="533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98" name="Text Box 14">
            <a:extLst>
              <a:ext uri="{FF2B5EF4-FFF2-40B4-BE49-F238E27FC236}">
                <a16:creationId xmlns:a16="http://schemas.microsoft.com/office/drawing/2014/main" id="{F0220315-BBC5-E6C0-93C4-6AC942D812D9}"/>
              </a:ext>
            </a:extLst>
          </p:cNvPr>
          <p:cNvSpPr txBox="1">
            <a:spLocks noChangeArrowheads="1"/>
          </p:cNvSpPr>
          <p:nvPr/>
        </p:nvSpPr>
        <p:spPr bwMode="auto">
          <a:xfrm>
            <a:off x="914400" y="4572000"/>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sz="1800" b="1">
                <a:solidFill>
                  <a:schemeClr val="tx1"/>
                </a:solidFill>
                <a:latin typeface="Courier New" charset="0"/>
              </a:rPr>
              <a:t>call(…)</a:t>
            </a:r>
          </a:p>
        </p:txBody>
      </p:sp>
      <p:sp>
        <p:nvSpPr>
          <p:cNvPr id="16399" name="Line 15">
            <a:extLst>
              <a:ext uri="{FF2B5EF4-FFF2-40B4-BE49-F238E27FC236}">
                <a16:creationId xmlns:a16="http://schemas.microsoft.com/office/drawing/2014/main" id="{5CEB1E85-BCEF-31D4-F94F-49427CB0B50C}"/>
              </a:ext>
            </a:extLst>
          </p:cNvPr>
          <p:cNvSpPr>
            <a:spLocks noChangeShapeType="1"/>
          </p:cNvSpPr>
          <p:nvPr/>
        </p:nvSpPr>
        <p:spPr bwMode="auto">
          <a:xfrm flipV="1">
            <a:off x="1447800" y="4038600"/>
            <a:ext cx="762000" cy="4572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00" name="Text Box 16">
            <a:extLst>
              <a:ext uri="{FF2B5EF4-FFF2-40B4-BE49-F238E27FC236}">
                <a16:creationId xmlns:a16="http://schemas.microsoft.com/office/drawing/2014/main" id="{97B89556-FF2D-5499-036A-53C27CAA13D1}"/>
              </a:ext>
            </a:extLst>
          </p:cNvPr>
          <p:cNvSpPr txBox="1">
            <a:spLocks noChangeArrowheads="1"/>
          </p:cNvSpPr>
          <p:nvPr/>
        </p:nvSpPr>
        <p:spPr bwMode="auto">
          <a:xfrm>
            <a:off x="2133600" y="3810000"/>
            <a:ext cx="1905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spcBef>
                <a:spcPct val="0"/>
              </a:spcBef>
            </a:pPr>
            <a:r>
              <a:rPr lang="en-GB" altLang="en-US" sz="1800">
                <a:solidFill>
                  <a:schemeClr val="tx1"/>
                </a:solidFill>
              </a:rPr>
              <a:t>1) Marshal args</a:t>
            </a:r>
          </a:p>
          <a:p>
            <a:pPr eaLnBrk="1" hangingPunct="1">
              <a:spcBef>
                <a:spcPct val="0"/>
              </a:spcBef>
            </a:pPr>
            <a:r>
              <a:rPr lang="en-GB" altLang="en-US" sz="1800">
                <a:solidFill>
                  <a:schemeClr val="tx1"/>
                </a:solidFill>
              </a:rPr>
              <a:t>2) Generate ID</a:t>
            </a:r>
          </a:p>
          <a:p>
            <a:pPr eaLnBrk="1" hangingPunct="1">
              <a:spcBef>
                <a:spcPct val="0"/>
              </a:spcBef>
            </a:pPr>
            <a:r>
              <a:rPr lang="en-GB" altLang="en-US" sz="1800">
                <a:solidFill>
                  <a:schemeClr val="tx1"/>
                </a:solidFill>
              </a:rPr>
              <a:t>3) Start timer</a:t>
            </a:r>
          </a:p>
        </p:txBody>
      </p:sp>
      <p:sp>
        <p:nvSpPr>
          <p:cNvPr id="16401" name="Text Box 17">
            <a:extLst>
              <a:ext uri="{FF2B5EF4-FFF2-40B4-BE49-F238E27FC236}">
                <a16:creationId xmlns:a16="http://schemas.microsoft.com/office/drawing/2014/main" id="{B17B1DCD-CDA4-78AD-600C-15C7D2E3DA22}"/>
              </a:ext>
            </a:extLst>
          </p:cNvPr>
          <p:cNvSpPr txBox="1">
            <a:spLocks noChangeArrowheads="1"/>
          </p:cNvSpPr>
          <p:nvPr/>
        </p:nvSpPr>
        <p:spPr bwMode="auto">
          <a:xfrm>
            <a:off x="5083175" y="4343400"/>
            <a:ext cx="1905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spcBef>
                <a:spcPct val="0"/>
              </a:spcBef>
            </a:pPr>
            <a:r>
              <a:rPr lang="en-GB" altLang="en-US" sz="1800">
                <a:solidFill>
                  <a:schemeClr val="tx1"/>
                </a:solidFill>
              </a:rPr>
              <a:t>4) Unmarshal</a:t>
            </a:r>
          </a:p>
          <a:p>
            <a:pPr eaLnBrk="1" hangingPunct="1">
              <a:spcBef>
                <a:spcPct val="0"/>
              </a:spcBef>
            </a:pPr>
            <a:r>
              <a:rPr lang="en-GB" altLang="en-US" sz="1800">
                <a:solidFill>
                  <a:schemeClr val="tx1"/>
                </a:solidFill>
              </a:rPr>
              <a:t>5) Record ID</a:t>
            </a:r>
          </a:p>
        </p:txBody>
      </p:sp>
      <p:sp>
        <p:nvSpPr>
          <p:cNvPr id="16402" name="Line 18">
            <a:extLst>
              <a:ext uri="{FF2B5EF4-FFF2-40B4-BE49-F238E27FC236}">
                <a16:creationId xmlns:a16="http://schemas.microsoft.com/office/drawing/2014/main" id="{16D30325-85AA-50E7-505E-8757A0574D0D}"/>
              </a:ext>
            </a:extLst>
          </p:cNvPr>
          <p:cNvSpPr>
            <a:spLocks noChangeShapeType="1"/>
          </p:cNvSpPr>
          <p:nvPr/>
        </p:nvSpPr>
        <p:spPr bwMode="auto">
          <a:xfrm flipV="1">
            <a:off x="4114800" y="4572000"/>
            <a:ext cx="8382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03" name="Text Box 19">
            <a:extLst>
              <a:ext uri="{FF2B5EF4-FFF2-40B4-BE49-F238E27FC236}">
                <a16:creationId xmlns:a16="http://schemas.microsoft.com/office/drawing/2014/main" id="{2C6CD3F3-BC82-A9DF-4489-6FB619D42651}"/>
              </a:ext>
            </a:extLst>
          </p:cNvPr>
          <p:cNvSpPr txBox="1">
            <a:spLocks noChangeArrowheads="1"/>
          </p:cNvSpPr>
          <p:nvPr/>
        </p:nvSpPr>
        <p:spPr bwMode="auto">
          <a:xfrm>
            <a:off x="5083175" y="5105400"/>
            <a:ext cx="1905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spcBef>
                <a:spcPct val="0"/>
              </a:spcBef>
            </a:pPr>
            <a:r>
              <a:rPr lang="en-GB" altLang="en-US" sz="1800">
                <a:solidFill>
                  <a:schemeClr val="tx1"/>
                </a:solidFill>
              </a:rPr>
              <a:t>6) Marshal</a:t>
            </a:r>
          </a:p>
          <a:p>
            <a:pPr eaLnBrk="1" hangingPunct="1">
              <a:spcBef>
                <a:spcPct val="0"/>
              </a:spcBef>
            </a:pPr>
            <a:r>
              <a:rPr lang="en-GB" altLang="en-US" sz="1800">
                <a:solidFill>
                  <a:schemeClr val="tx1"/>
                </a:solidFill>
              </a:rPr>
              <a:t>7) Set timer</a:t>
            </a:r>
          </a:p>
        </p:txBody>
      </p:sp>
      <p:sp>
        <p:nvSpPr>
          <p:cNvPr id="16404" name="Line 20">
            <a:extLst>
              <a:ext uri="{FF2B5EF4-FFF2-40B4-BE49-F238E27FC236}">
                <a16:creationId xmlns:a16="http://schemas.microsoft.com/office/drawing/2014/main" id="{A12184E2-5B35-F5F6-96B2-9AFDDC6CD565}"/>
              </a:ext>
            </a:extLst>
          </p:cNvPr>
          <p:cNvSpPr>
            <a:spLocks noChangeShapeType="1"/>
          </p:cNvSpPr>
          <p:nvPr/>
        </p:nvSpPr>
        <p:spPr bwMode="auto">
          <a:xfrm flipV="1">
            <a:off x="6759575" y="4191000"/>
            <a:ext cx="838200" cy="609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05" name="Line 21">
            <a:extLst>
              <a:ext uri="{FF2B5EF4-FFF2-40B4-BE49-F238E27FC236}">
                <a16:creationId xmlns:a16="http://schemas.microsoft.com/office/drawing/2014/main" id="{FC511FC7-D7BD-ECF6-E858-4818F0A29FA6}"/>
              </a:ext>
            </a:extLst>
          </p:cNvPr>
          <p:cNvSpPr>
            <a:spLocks noChangeShapeType="1"/>
          </p:cNvSpPr>
          <p:nvPr/>
        </p:nvSpPr>
        <p:spPr bwMode="auto">
          <a:xfrm>
            <a:off x="7597775" y="4191000"/>
            <a:ext cx="0"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06" name="Line 22">
            <a:extLst>
              <a:ext uri="{FF2B5EF4-FFF2-40B4-BE49-F238E27FC236}">
                <a16:creationId xmlns:a16="http://schemas.microsoft.com/office/drawing/2014/main" id="{97E20941-D9A4-61D4-A0E9-C0BBB27F270E}"/>
              </a:ext>
            </a:extLst>
          </p:cNvPr>
          <p:cNvSpPr>
            <a:spLocks noChangeShapeType="1"/>
          </p:cNvSpPr>
          <p:nvPr/>
        </p:nvSpPr>
        <p:spPr bwMode="auto">
          <a:xfrm flipH="1" flipV="1">
            <a:off x="6607175" y="5334000"/>
            <a:ext cx="914400" cy="533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07" name="Text Box 23">
            <a:extLst>
              <a:ext uri="{FF2B5EF4-FFF2-40B4-BE49-F238E27FC236}">
                <a16:creationId xmlns:a16="http://schemas.microsoft.com/office/drawing/2014/main" id="{A35D95CD-2AD0-B2D2-F6B2-DF65FFE8414C}"/>
              </a:ext>
            </a:extLst>
          </p:cNvPr>
          <p:cNvSpPr txBox="1">
            <a:spLocks noChangeArrowheads="1"/>
          </p:cNvSpPr>
          <p:nvPr/>
        </p:nvSpPr>
        <p:spPr bwMode="auto">
          <a:xfrm>
            <a:off x="2133600" y="5105400"/>
            <a:ext cx="1905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spcBef>
                <a:spcPct val="0"/>
              </a:spcBef>
            </a:pPr>
            <a:r>
              <a:rPr lang="en-GB" altLang="en-US" sz="1800">
                <a:solidFill>
                  <a:schemeClr val="tx1"/>
                </a:solidFill>
              </a:rPr>
              <a:t>8) Unmarshal</a:t>
            </a:r>
          </a:p>
          <a:p>
            <a:pPr eaLnBrk="1" hangingPunct="1">
              <a:spcBef>
                <a:spcPct val="0"/>
              </a:spcBef>
            </a:pPr>
            <a:r>
              <a:rPr lang="en-GB" altLang="en-US" sz="1800">
                <a:solidFill>
                  <a:schemeClr val="tx1"/>
                </a:solidFill>
              </a:rPr>
              <a:t>9) Acknowledge</a:t>
            </a:r>
          </a:p>
        </p:txBody>
      </p:sp>
      <p:sp>
        <p:nvSpPr>
          <p:cNvPr id="16408" name="Line 24">
            <a:extLst>
              <a:ext uri="{FF2B5EF4-FFF2-40B4-BE49-F238E27FC236}">
                <a16:creationId xmlns:a16="http://schemas.microsoft.com/office/drawing/2014/main" id="{474DD7BC-52E7-6A7B-5AEA-319B4D36C98B}"/>
              </a:ext>
            </a:extLst>
          </p:cNvPr>
          <p:cNvSpPr>
            <a:spLocks noChangeShapeType="1"/>
          </p:cNvSpPr>
          <p:nvPr/>
        </p:nvSpPr>
        <p:spPr bwMode="auto">
          <a:xfrm flipH="1">
            <a:off x="4191000" y="5257800"/>
            <a:ext cx="8382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09" name="Line 25">
            <a:extLst>
              <a:ext uri="{FF2B5EF4-FFF2-40B4-BE49-F238E27FC236}">
                <a16:creationId xmlns:a16="http://schemas.microsoft.com/office/drawing/2014/main" id="{44A4CEA3-7A8E-AE9B-1815-CD239B61DF04}"/>
              </a:ext>
            </a:extLst>
          </p:cNvPr>
          <p:cNvSpPr>
            <a:spLocks noChangeShapeType="1"/>
          </p:cNvSpPr>
          <p:nvPr/>
        </p:nvSpPr>
        <p:spPr bwMode="auto">
          <a:xfrm>
            <a:off x="4114800" y="5562600"/>
            <a:ext cx="838200" cy="0"/>
          </a:xfrm>
          <a:prstGeom prst="line">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10" name="Line 26">
            <a:extLst>
              <a:ext uri="{FF2B5EF4-FFF2-40B4-BE49-F238E27FC236}">
                <a16:creationId xmlns:a16="http://schemas.microsoft.com/office/drawing/2014/main" id="{43CF4DA7-FCF9-47F3-B5E4-AA9F092693A6}"/>
              </a:ext>
            </a:extLst>
          </p:cNvPr>
          <p:cNvSpPr>
            <a:spLocks noChangeShapeType="1"/>
          </p:cNvSpPr>
          <p:nvPr/>
        </p:nvSpPr>
        <p:spPr bwMode="auto">
          <a:xfrm flipH="1" flipV="1">
            <a:off x="1447800" y="5029200"/>
            <a:ext cx="685800" cy="533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11" name="Line 27">
            <a:extLst>
              <a:ext uri="{FF2B5EF4-FFF2-40B4-BE49-F238E27FC236}">
                <a16:creationId xmlns:a16="http://schemas.microsoft.com/office/drawing/2014/main" id="{D789C74E-6BE8-0CA9-61A7-95715D6F7862}"/>
              </a:ext>
            </a:extLst>
          </p:cNvPr>
          <p:cNvSpPr>
            <a:spLocks noChangeShapeType="1"/>
          </p:cNvSpPr>
          <p:nvPr/>
        </p:nvSpPr>
        <p:spPr bwMode="auto">
          <a:xfrm>
            <a:off x="1447800" y="5029200"/>
            <a:ext cx="0" cy="914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12" name="Text Box 28">
            <a:extLst>
              <a:ext uri="{FF2B5EF4-FFF2-40B4-BE49-F238E27FC236}">
                <a16:creationId xmlns:a16="http://schemas.microsoft.com/office/drawing/2014/main" id="{BC52739E-30F9-E97E-782C-1057648DC38C}"/>
              </a:ext>
            </a:extLst>
          </p:cNvPr>
          <p:cNvSpPr txBox="1">
            <a:spLocks noChangeArrowheads="1"/>
          </p:cNvSpPr>
          <p:nvPr/>
        </p:nvSpPr>
        <p:spPr bwMode="auto">
          <a:xfrm>
            <a:off x="7064375" y="4648200"/>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sz="1800" b="1">
                <a:solidFill>
                  <a:schemeClr val="tx1"/>
                </a:solidFill>
                <a:latin typeface="Courier New" charset="0"/>
              </a:rPr>
              <a:t>fun(…)</a:t>
            </a:r>
          </a:p>
        </p:txBody>
      </p:sp>
      <p:sp>
        <p:nvSpPr>
          <p:cNvPr id="16413" name="Line 29">
            <a:extLst>
              <a:ext uri="{FF2B5EF4-FFF2-40B4-BE49-F238E27FC236}">
                <a16:creationId xmlns:a16="http://schemas.microsoft.com/office/drawing/2014/main" id="{78E232C0-1354-D161-CD17-358573D81DB5}"/>
              </a:ext>
            </a:extLst>
          </p:cNvPr>
          <p:cNvSpPr>
            <a:spLocks noChangeShapeType="1"/>
          </p:cNvSpPr>
          <p:nvPr/>
        </p:nvSpPr>
        <p:spPr bwMode="auto">
          <a:xfrm>
            <a:off x="7597775" y="5105400"/>
            <a:ext cx="0" cy="762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14" name="Text Box 30">
            <a:extLst>
              <a:ext uri="{FF2B5EF4-FFF2-40B4-BE49-F238E27FC236}">
                <a16:creationId xmlns:a16="http://schemas.microsoft.com/office/drawing/2014/main" id="{EA985398-FBA3-3FE2-1F28-E5A5B9384CF1}"/>
              </a:ext>
            </a:extLst>
          </p:cNvPr>
          <p:cNvSpPr txBox="1">
            <a:spLocks noChangeArrowheads="1"/>
          </p:cNvSpPr>
          <p:nvPr/>
        </p:nvSpPr>
        <p:spPr bwMode="auto">
          <a:xfrm>
            <a:off x="4037013" y="4191000"/>
            <a:ext cx="1068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1800">
                <a:solidFill>
                  <a:schemeClr val="tx1"/>
                </a:solidFill>
              </a:rPr>
              <a:t>message</a:t>
            </a:r>
          </a:p>
        </p:txBody>
      </p:sp>
      <p:sp>
        <p:nvSpPr>
          <p:cNvPr id="16415" name="Footer Placeholder 30">
            <a:extLst>
              <a:ext uri="{FF2B5EF4-FFF2-40B4-BE49-F238E27FC236}">
                <a16:creationId xmlns:a16="http://schemas.microsoft.com/office/drawing/2014/main" id="{254027D7-28DA-CBA6-4888-F019AB9478FB}"/>
              </a:ext>
            </a:extLst>
          </p:cNvPr>
          <p:cNvSpPr>
            <a:spLocks noGrp="1"/>
          </p:cNvSpPr>
          <p:nvPr>
            <p:ph type="ftr" sz="quarter" idx="4294967295"/>
          </p:nvPr>
        </p:nvSpPr>
        <p:spPr>
          <a:xfrm>
            <a:off x="0" y="6429375"/>
            <a:ext cx="1071563" cy="2428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1400">
                <a:solidFill>
                  <a:schemeClr val="tx1"/>
                </a:solidFill>
                <a:latin typeface="Times New Roman" charset="0"/>
              </a:rPr>
              <a:t>Middleware</a:t>
            </a:r>
          </a:p>
        </p:txBody>
      </p:sp>
    </p:spTree>
    <p:extLst>
      <p:ext uri="{BB962C8B-B14F-4D97-AF65-F5344CB8AC3E}">
        <p14:creationId xmlns:p14="http://schemas.microsoft.com/office/powerpoint/2010/main" val="30189722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F0225-928A-36C2-9E41-B46EB20CDB29}"/>
            </a:ext>
          </a:extLst>
        </p:cNvPr>
        <p:cNvGrpSpPr/>
        <p:nvPr/>
      </p:nvGrpSpPr>
      <p:grpSpPr>
        <a:xfrm>
          <a:off x="0" y="0"/>
          <a:ext cx="0" cy="0"/>
          <a:chOff x="0" y="0"/>
          <a:chExt cx="0" cy="0"/>
        </a:xfrm>
      </p:grpSpPr>
      <p:sp>
        <p:nvSpPr>
          <p:cNvPr id="17410" name="Slide Number Placeholder 5">
            <a:extLst>
              <a:ext uri="{FF2B5EF4-FFF2-40B4-BE49-F238E27FC236}">
                <a16:creationId xmlns:a16="http://schemas.microsoft.com/office/drawing/2014/main" id="{1E709CAB-16E3-0204-6664-0C2B254C4505}"/>
              </a:ext>
            </a:extLst>
          </p:cNvPr>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fld id="{1F44832B-E591-E14B-9B98-5E135E308EED}" type="slidenum">
              <a:rPr lang="en-GB" altLang="en-US" sz="1400">
                <a:solidFill>
                  <a:schemeClr val="tx1"/>
                </a:solidFill>
                <a:latin typeface="Times New Roman" charset="0"/>
              </a:rPr>
              <a:pPr eaLnBrk="1" hangingPunct="1"/>
              <a:t>72</a:t>
            </a:fld>
            <a:endParaRPr lang="en-GB" altLang="en-US" sz="1400">
              <a:solidFill>
                <a:schemeClr val="tx1"/>
              </a:solidFill>
              <a:latin typeface="Times New Roman" charset="0"/>
            </a:endParaRPr>
          </a:p>
        </p:txBody>
      </p:sp>
      <p:sp>
        <p:nvSpPr>
          <p:cNvPr id="7171" name="Rectangle 2">
            <a:extLst>
              <a:ext uri="{FF2B5EF4-FFF2-40B4-BE49-F238E27FC236}">
                <a16:creationId xmlns:a16="http://schemas.microsoft.com/office/drawing/2014/main" id="{6C846A6C-8577-1EEC-B0E3-445731D83B6E}"/>
              </a:ext>
            </a:extLst>
          </p:cNvPr>
          <p:cNvSpPr>
            <a:spLocks noGrp="1" noChangeArrowheads="1"/>
          </p:cNvSpPr>
          <p:nvPr>
            <p:ph type="title"/>
          </p:nvPr>
        </p:nvSpPr>
        <p:spPr/>
        <p:txBody>
          <a:bodyPr/>
          <a:lstStyle/>
          <a:p>
            <a:pPr eaLnBrk="1" hangingPunct="1">
              <a:defRPr/>
            </a:pPr>
            <a:r>
              <a:rPr lang="en-GB" dirty="0">
                <a:latin typeface="+mn-lt"/>
              </a:rPr>
              <a:t>Properties of RPC</a:t>
            </a:r>
          </a:p>
        </p:txBody>
      </p:sp>
      <p:sp>
        <p:nvSpPr>
          <p:cNvPr id="17412" name="Rectangle 3">
            <a:extLst>
              <a:ext uri="{FF2B5EF4-FFF2-40B4-BE49-F238E27FC236}">
                <a16:creationId xmlns:a16="http://schemas.microsoft.com/office/drawing/2014/main" id="{854EDF97-56C0-B34E-4306-57BA852A305A}"/>
              </a:ext>
            </a:extLst>
          </p:cNvPr>
          <p:cNvSpPr>
            <a:spLocks noGrp="1" noChangeArrowheads="1"/>
          </p:cNvSpPr>
          <p:nvPr>
            <p:ph type="body" idx="1"/>
          </p:nvPr>
        </p:nvSpPr>
        <p:spPr>
          <a:xfrm>
            <a:off x="685800" y="1066800"/>
            <a:ext cx="7772400" cy="5334000"/>
          </a:xfrm>
        </p:spPr>
        <p:txBody>
          <a:bodyPr>
            <a:normAutofit fontScale="85000" lnSpcReduction="20000"/>
          </a:bodyPr>
          <a:lstStyle/>
          <a:p>
            <a:pPr marL="457200" indent="-457200" eaLnBrk="1" hangingPunct="1">
              <a:buFont typeface="Wingdings" charset="2"/>
              <a:buNone/>
            </a:pPr>
            <a:r>
              <a:rPr lang="en-GB" altLang="en-US"/>
              <a:t>Language-level pattern of </a:t>
            </a:r>
            <a:r>
              <a:rPr lang="en-GB" altLang="en-US" b="1"/>
              <a:t>function call</a:t>
            </a:r>
          </a:p>
          <a:p>
            <a:pPr marL="838200" lvl="1" indent="-381000" eaLnBrk="1" hangingPunct="1">
              <a:buFontTx/>
              <a:buChar char="•"/>
            </a:pPr>
            <a:r>
              <a:rPr lang="en-GB" altLang="en-US"/>
              <a:t>easy to understand for programmer</a:t>
            </a:r>
          </a:p>
          <a:p>
            <a:pPr marL="838200" lvl="1" indent="-381000" eaLnBrk="1" hangingPunct="1">
              <a:buFontTx/>
              <a:buChar char="•"/>
            </a:pPr>
            <a:endParaRPr lang="en-GB" altLang="en-US"/>
          </a:p>
          <a:p>
            <a:pPr marL="457200" indent="-457200" eaLnBrk="1" hangingPunct="1">
              <a:buFont typeface="Wingdings" charset="2"/>
              <a:buNone/>
            </a:pPr>
            <a:r>
              <a:rPr lang="en-GB" altLang="en-US" b="1"/>
              <a:t>Synchronous request/reply</a:t>
            </a:r>
            <a:r>
              <a:rPr lang="en-GB" altLang="en-US"/>
              <a:t> interaction</a:t>
            </a:r>
          </a:p>
          <a:p>
            <a:pPr marL="838200" lvl="1" indent="-381000" eaLnBrk="1" hangingPunct="1">
              <a:buFontTx/>
              <a:buChar char="•"/>
            </a:pPr>
            <a:r>
              <a:rPr lang="en-GB" altLang="en-US"/>
              <a:t>natural from a programming language point-of-view</a:t>
            </a:r>
          </a:p>
          <a:p>
            <a:pPr marL="838200" lvl="1" indent="-381000" eaLnBrk="1" hangingPunct="1">
              <a:buFontTx/>
              <a:buChar char="•"/>
            </a:pPr>
            <a:r>
              <a:rPr lang="en-GB" altLang="en-US"/>
              <a:t>matches replies to requests</a:t>
            </a:r>
          </a:p>
          <a:p>
            <a:pPr marL="838200" lvl="1" indent="-381000" eaLnBrk="1" hangingPunct="1">
              <a:buFontTx/>
              <a:buChar char="•"/>
            </a:pPr>
            <a:r>
              <a:rPr lang="en-GB" altLang="en-US"/>
              <a:t>built in synchronisation of requests and replies</a:t>
            </a:r>
          </a:p>
          <a:p>
            <a:pPr marL="457200" indent="-457200" eaLnBrk="1" hangingPunct="1">
              <a:buFont typeface="Wingdings" charset="2"/>
              <a:buChar char="ü"/>
            </a:pPr>
            <a:endParaRPr lang="en-GB" altLang="en-US"/>
          </a:p>
          <a:p>
            <a:pPr marL="457200" indent="-457200" eaLnBrk="1" hangingPunct="1">
              <a:buFont typeface="Wingdings" charset="2"/>
              <a:buNone/>
            </a:pPr>
            <a:r>
              <a:rPr lang="en-GB" altLang="en-US" b="1"/>
              <a:t>Distribution transparency </a:t>
            </a:r>
            <a:r>
              <a:rPr lang="en-GB" altLang="en-US" sz="2000"/>
              <a:t>(in the no-failure case)</a:t>
            </a:r>
          </a:p>
          <a:p>
            <a:pPr marL="838200" lvl="1" indent="-381000" eaLnBrk="1" hangingPunct="1">
              <a:buFontTx/>
              <a:buChar char="•"/>
            </a:pPr>
            <a:r>
              <a:rPr lang="en-GB" altLang="en-US"/>
              <a:t>hides the complexity of a distributed system</a:t>
            </a:r>
          </a:p>
          <a:p>
            <a:pPr marL="457200" indent="-457200" eaLnBrk="1" hangingPunct="1">
              <a:buFont typeface="Wingdings" charset="2"/>
              <a:buChar char="ü"/>
            </a:pPr>
            <a:endParaRPr lang="en-GB" altLang="en-US"/>
          </a:p>
          <a:p>
            <a:pPr marL="457200" indent="-457200" eaLnBrk="1" hangingPunct="1">
              <a:buFont typeface="Wingdings" charset="2"/>
              <a:buNone/>
            </a:pPr>
            <a:r>
              <a:rPr lang="en-GB" altLang="en-US"/>
              <a:t>Various </a:t>
            </a:r>
            <a:r>
              <a:rPr lang="en-GB" altLang="en-US" b="1"/>
              <a:t>reliability</a:t>
            </a:r>
            <a:r>
              <a:rPr lang="en-GB" altLang="en-US"/>
              <a:t> guarantees</a:t>
            </a:r>
          </a:p>
          <a:p>
            <a:pPr marL="838200" lvl="1" indent="-381000" eaLnBrk="1" hangingPunct="1">
              <a:buFontTx/>
              <a:buChar char="•"/>
            </a:pPr>
            <a:r>
              <a:rPr lang="en-GB" altLang="en-US"/>
              <a:t>deals with some distributed systems aspects of failure</a:t>
            </a:r>
          </a:p>
        </p:txBody>
      </p:sp>
      <p:sp>
        <p:nvSpPr>
          <p:cNvPr id="17413" name="Footer Placeholder 4">
            <a:extLst>
              <a:ext uri="{FF2B5EF4-FFF2-40B4-BE49-F238E27FC236}">
                <a16:creationId xmlns:a16="http://schemas.microsoft.com/office/drawing/2014/main" id="{CEC879E9-0323-E069-C144-10F3A68C9434}"/>
              </a:ext>
            </a:extLst>
          </p:cNvPr>
          <p:cNvSpPr>
            <a:spLocks noGrp="1"/>
          </p:cNvSpPr>
          <p:nvPr>
            <p:ph type="ftr" sz="quarter" idx="4294967295"/>
          </p:nvPr>
        </p:nvSpPr>
        <p:spPr>
          <a:xfrm>
            <a:off x="0" y="6429375"/>
            <a:ext cx="1071563" cy="2428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1400">
                <a:solidFill>
                  <a:schemeClr val="tx1"/>
                </a:solidFill>
                <a:latin typeface="Times New Roman" charset="0"/>
              </a:rPr>
              <a:t>Middleware</a:t>
            </a:r>
          </a:p>
        </p:txBody>
      </p:sp>
    </p:spTree>
    <p:extLst>
      <p:ext uri="{BB962C8B-B14F-4D97-AF65-F5344CB8AC3E}">
        <p14:creationId xmlns:p14="http://schemas.microsoft.com/office/powerpoint/2010/main" val="41152012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6FA42-C210-EF0D-7433-C01A8B70291A}"/>
            </a:ext>
          </a:extLst>
        </p:cNvPr>
        <p:cNvGrpSpPr/>
        <p:nvPr/>
      </p:nvGrpSpPr>
      <p:grpSpPr>
        <a:xfrm>
          <a:off x="0" y="0"/>
          <a:ext cx="0" cy="0"/>
          <a:chOff x="0" y="0"/>
          <a:chExt cx="0" cy="0"/>
        </a:xfrm>
      </p:grpSpPr>
      <p:sp>
        <p:nvSpPr>
          <p:cNvPr id="18434" name="Slide Number Placeholder 5">
            <a:extLst>
              <a:ext uri="{FF2B5EF4-FFF2-40B4-BE49-F238E27FC236}">
                <a16:creationId xmlns:a16="http://schemas.microsoft.com/office/drawing/2014/main" id="{8D5F23F5-DB1D-7759-A6B2-500193B9699F}"/>
              </a:ext>
            </a:extLst>
          </p:cNvPr>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fld id="{C45EF1AF-30B8-324A-8E48-2BE77B6E9232}" type="slidenum">
              <a:rPr lang="en-GB" altLang="en-US" sz="1400">
                <a:solidFill>
                  <a:schemeClr val="tx1"/>
                </a:solidFill>
                <a:latin typeface="Times New Roman" charset="0"/>
              </a:rPr>
              <a:pPr eaLnBrk="1" hangingPunct="1"/>
              <a:t>73</a:t>
            </a:fld>
            <a:endParaRPr lang="en-GB" altLang="en-US" sz="1400">
              <a:solidFill>
                <a:schemeClr val="tx1"/>
              </a:solidFill>
              <a:latin typeface="Times New Roman" charset="0"/>
            </a:endParaRPr>
          </a:p>
        </p:txBody>
      </p:sp>
      <p:sp>
        <p:nvSpPr>
          <p:cNvPr id="8195" name="Rectangle 1026">
            <a:extLst>
              <a:ext uri="{FF2B5EF4-FFF2-40B4-BE49-F238E27FC236}">
                <a16:creationId xmlns:a16="http://schemas.microsoft.com/office/drawing/2014/main" id="{048F2784-F429-3209-9224-3928F455B203}"/>
              </a:ext>
            </a:extLst>
          </p:cNvPr>
          <p:cNvSpPr>
            <a:spLocks noGrp="1" noChangeArrowheads="1"/>
          </p:cNvSpPr>
          <p:nvPr>
            <p:ph type="title"/>
          </p:nvPr>
        </p:nvSpPr>
        <p:spPr/>
        <p:txBody>
          <a:bodyPr/>
          <a:lstStyle/>
          <a:p>
            <a:pPr eaLnBrk="1" hangingPunct="1">
              <a:defRPr/>
            </a:pPr>
            <a:r>
              <a:rPr lang="en-GB" dirty="0">
                <a:latin typeface="+mn-lt"/>
              </a:rPr>
              <a:t>Failure Modes of RPC</a:t>
            </a:r>
          </a:p>
        </p:txBody>
      </p:sp>
      <p:sp>
        <p:nvSpPr>
          <p:cNvPr id="18436" name="Rectangle 1027">
            <a:extLst>
              <a:ext uri="{FF2B5EF4-FFF2-40B4-BE49-F238E27FC236}">
                <a16:creationId xmlns:a16="http://schemas.microsoft.com/office/drawing/2014/main" id="{F3D69514-182C-B321-3266-420D12EF6628}"/>
              </a:ext>
            </a:extLst>
          </p:cNvPr>
          <p:cNvSpPr>
            <a:spLocks noGrp="1" noChangeArrowheads="1"/>
          </p:cNvSpPr>
          <p:nvPr>
            <p:ph type="body" idx="1"/>
          </p:nvPr>
        </p:nvSpPr>
        <p:spPr>
          <a:xfrm>
            <a:off x="685800" y="1066800"/>
            <a:ext cx="7772400" cy="1857375"/>
          </a:xfrm>
        </p:spPr>
        <p:txBody>
          <a:bodyPr>
            <a:normAutofit lnSpcReduction="10000"/>
          </a:bodyPr>
          <a:lstStyle/>
          <a:p>
            <a:pPr eaLnBrk="1" hangingPunct="1"/>
            <a:r>
              <a:rPr lang="en-GB" altLang="en-US" sz="2000"/>
              <a:t>Invocation semantics supported by RPC in the light of:</a:t>
            </a:r>
          </a:p>
          <a:p>
            <a:pPr eaLnBrk="1" hangingPunct="1">
              <a:buFontTx/>
              <a:buNone/>
            </a:pPr>
            <a:r>
              <a:rPr lang="en-GB" altLang="en-US" sz="2000"/>
              <a:t>           network and/or server congestion, </a:t>
            </a:r>
          </a:p>
          <a:p>
            <a:pPr eaLnBrk="1" hangingPunct="1">
              <a:buFontTx/>
              <a:buNone/>
            </a:pPr>
            <a:r>
              <a:rPr lang="en-GB" altLang="en-US" sz="2000"/>
              <a:t>           client, network and/or server failure </a:t>
            </a:r>
          </a:p>
          <a:p>
            <a:pPr eaLnBrk="1" hangingPunct="1">
              <a:buFontTx/>
              <a:buNone/>
            </a:pPr>
            <a:r>
              <a:rPr lang="en-GB" altLang="en-US" sz="2000"/>
              <a:t>                  note DS independent failure modes</a:t>
            </a:r>
          </a:p>
          <a:p>
            <a:pPr eaLnBrk="1" hangingPunct="1"/>
            <a:r>
              <a:rPr lang="en-GB" altLang="en-US" sz="2000"/>
              <a:t>RPC systems differ, many examples, local was Mayflower</a:t>
            </a:r>
          </a:p>
          <a:p>
            <a:pPr eaLnBrk="1" hangingPunct="1">
              <a:buFontTx/>
              <a:buNone/>
            </a:pPr>
            <a:endParaRPr lang="en-GB" altLang="en-US" sz="2000"/>
          </a:p>
        </p:txBody>
      </p:sp>
      <p:sp>
        <p:nvSpPr>
          <p:cNvPr id="18437" name="Rectangle 1030">
            <a:extLst>
              <a:ext uri="{FF2B5EF4-FFF2-40B4-BE49-F238E27FC236}">
                <a16:creationId xmlns:a16="http://schemas.microsoft.com/office/drawing/2014/main" id="{4D81A43C-5C9E-47CE-4CE3-A327D55C8953}"/>
              </a:ext>
            </a:extLst>
          </p:cNvPr>
          <p:cNvSpPr>
            <a:spLocks noChangeArrowheads="1"/>
          </p:cNvSpPr>
          <p:nvPr/>
        </p:nvSpPr>
        <p:spPr bwMode="auto">
          <a:xfrm>
            <a:off x="755650" y="4508500"/>
            <a:ext cx="7772400" cy="136842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b="1">
                <a:solidFill>
                  <a:schemeClr val="tx1"/>
                </a:solidFill>
              </a:rPr>
              <a:t>Exactly once (RPC system retries a few times)</a:t>
            </a:r>
          </a:p>
          <a:p>
            <a:pPr eaLnBrk="1" hangingPunct="1">
              <a:buFontTx/>
              <a:buChar char="•"/>
            </a:pPr>
            <a:r>
              <a:rPr lang="en-GB" altLang="en-US"/>
              <a:t>Hard error return – some failure most likely</a:t>
            </a:r>
          </a:p>
          <a:p>
            <a:pPr eaLnBrk="1" hangingPunct="1"/>
            <a:r>
              <a:rPr lang="en-GB" altLang="en-US"/>
              <a:t>    note that “exactly once” cannot be guaranteed </a:t>
            </a:r>
          </a:p>
          <a:p>
            <a:pPr eaLnBrk="1" hangingPunct="1">
              <a:buFontTx/>
              <a:buChar char="•"/>
            </a:pPr>
            <a:endParaRPr lang="en-GB" altLang="en-US"/>
          </a:p>
        </p:txBody>
      </p:sp>
      <p:sp>
        <p:nvSpPr>
          <p:cNvPr id="18438" name="Rectangle 1031">
            <a:extLst>
              <a:ext uri="{FF2B5EF4-FFF2-40B4-BE49-F238E27FC236}">
                <a16:creationId xmlns:a16="http://schemas.microsoft.com/office/drawing/2014/main" id="{BA7142ED-2F10-7AFB-3F83-DDBF1E1D5DE5}"/>
              </a:ext>
            </a:extLst>
          </p:cNvPr>
          <p:cNvSpPr>
            <a:spLocks noChangeArrowheads="1"/>
          </p:cNvSpPr>
          <p:nvPr/>
        </p:nvSpPr>
        <p:spPr bwMode="auto">
          <a:xfrm>
            <a:off x="755650" y="3141663"/>
            <a:ext cx="7772400" cy="84931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b="1">
                <a:solidFill>
                  <a:schemeClr val="tx1"/>
                </a:solidFill>
              </a:rPr>
              <a:t>Maybe or at most once (RPC system tries once)</a:t>
            </a:r>
          </a:p>
          <a:p>
            <a:pPr eaLnBrk="1" hangingPunct="1">
              <a:buFontTx/>
              <a:buChar char="•"/>
            </a:pPr>
            <a:r>
              <a:rPr lang="en-GB" altLang="en-US"/>
              <a:t>Error return – programmer may retry</a:t>
            </a:r>
          </a:p>
        </p:txBody>
      </p:sp>
      <p:sp>
        <p:nvSpPr>
          <p:cNvPr id="18439" name="Footer Placeholder 6">
            <a:extLst>
              <a:ext uri="{FF2B5EF4-FFF2-40B4-BE49-F238E27FC236}">
                <a16:creationId xmlns:a16="http://schemas.microsoft.com/office/drawing/2014/main" id="{AC29282A-7FD8-A335-62F7-2F7F7A8B6A2D}"/>
              </a:ext>
            </a:extLst>
          </p:cNvPr>
          <p:cNvSpPr>
            <a:spLocks noGrp="1"/>
          </p:cNvSpPr>
          <p:nvPr>
            <p:ph type="ftr" sz="quarter" idx="4294967295"/>
          </p:nvPr>
        </p:nvSpPr>
        <p:spPr>
          <a:xfrm>
            <a:off x="0" y="6429375"/>
            <a:ext cx="1071563" cy="2428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1400">
                <a:solidFill>
                  <a:schemeClr val="tx1"/>
                </a:solidFill>
                <a:latin typeface="Times New Roman" charset="0"/>
              </a:rPr>
              <a:t>Middleware</a:t>
            </a:r>
          </a:p>
        </p:txBody>
      </p:sp>
    </p:spTree>
    <p:extLst>
      <p:ext uri="{BB962C8B-B14F-4D97-AF65-F5344CB8AC3E}">
        <p14:creationId xmlns:p14="http://schemas.microsoft.com/office/powerpoint/2010/main" val="13281920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38E6E-3386-1C83-9D63-FE613087A3DB}"/>
            </a:ext>
          </a:extLst>
        </p:cNvPr>
        <p:cNvGrpSpPr/>
        <p:nvPr/>
      </p:nvGrpSpPr>
      <p:grpSpPr>
        <a:xfrm>
          <a:off x="0" y="0"/>
          <a:ext cx="0" cy="0"/>
          <a:chOff x="0" y="0"/>
          <a:chExt cx="0" cy="0"/>
        </a:xfrm>
      </p:grpSpPr>
      <p:sp>
        <p:nvSpPr>
          <p:cNvPr id="19458" name="Slide Number Placeholder 5">
            <a:extLst>
              <a:ext uri="{FF2B5EF4-FFF2-40B4-BE49-F238E27FC236}">
                <a16:creationId xmlns:a16="http://schemas.microsoft.com/office/drawing/2014/main" id="{A2BD7E6F-0FBC-F4CC-6E45-534E086E2871}"/>
              </a:ext>
            </a:extLst>
          </p:cNvPr>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fld id="{CDE7F94A-9D54-F54B-A87C-9193D4EC6198}" type="slidenum">
              <a:rPr lang="en-GB" altLang="en-US" sz="1400">
                <a:solidFill>
                  <a:schemeClr val="tx1"/>
                </a:solidFill>
                <a:latin typeface="Times New Roman" charset="0"/>
              </a:rPr>
              <a:pPr eaLnBrk="1" hangingPunct="1"/>
              <a:t>74</a:t>
            </a:fld>
            <a:endParaRPr lang="en-GB" altLang="en-US" sz="1400">
              <a:solidFill>
                <a:schemeClr val="tx1"/>
              </a:solidFill>
              <a:latin typeface="Times New Roman" charset="0"/>
            </a:endParaRPr>
          </a:p>
        </p:txBody>
      </p:sp>
      <p:sp>
        <p:nvSpPr>
          <p:cNvPr id="9219" name="Rectangle 2">
            <a:extLst>
              <a:ext uri="{FF2B5EF4-FFF2-40B4-BE49-F238E27FC236}">
                <a16:creationId xmlns:a16="http://schemas.microsoft.com/office/drawing/2014/main" id="{CA1AD3F6-D677-5BCB-E08E-1DC931C7DF28}"/>
              </a:ext>
            </a:extLst>
          </p:cNvPr>
          <p:cNvSpPr>
            <a:spLocks noGrp="1" noChangeArrowheads="1"/>
          </p:cNvSpPr>
          <p:nvPr>
            <p:ph type="title"/>
          </p:nvPr>
        </p:nvSpPr>
        <p:spPr/>
        <p:txBody>
          <a:bodyPr/>
          <a:lstStyle/>
          <a:p>
            <a:pPr eaLnBrk="1" hangingPunct="1">
              <a:defRPr/>
            </a:pPr>
            <a:r>
              <a:rPr lang="en-GB" dirty="0">
                <a:latin typeface="+mn-lt"/>
              </a:rPr>
              <a:t>Disadvantages of RPC</a:t>
            </a:r>
          </a:p>
        </p:txBody>
      </p:sp>
      <p:sp>
        <p:nvSpPr>
          <p:cNvPr id="19460" name="Rectangle 3">
            <a:extLst>
              <a:ext uri="{FF2B5EF4-FFF2-40B4-BE49-F238E27FC236}">
                <a16:creationId xmlns:a16="http://schemas.microsoft.com/office/drawing/2014/main" id="{7FF5DEA2-1355-EAE7-3572-8E99DF82E7B0}"/>
              </a:ext>
            </a:extLst>
          </p:cNvPr>
          <p:cNvSpPr>
            <a:spLocks noGrp="1" noChangeArrowheads="1"/>
          </p:cNvSpPr>
          <p:nvPr>
            <p:ph type="body" idx="1"/>
          </p:nvPr>
        </p:nvSpPr>
        <p:spPr>
          <a:xfrm>
            <a:off x="285750" y="928688"/>
            <a:ext cx="8350250" cy="5486400"/>
          </a:xfrm>
        </p:spPr>
        <p:txBody>
          <a:bodyPr>
            <a:normAutofit fontScale="92500" lnSpcReduction="10000"/>
          </a:bodyPr>
          <a:lstStyle/>
          <a:p>
            <a:pPr eaLnBrk="1" hangingPunct="1">
              <a:lnSpc>
                <a:spcPct val="90000"/>
              </a:lnSpc>
              <a:buFont typeface="Wingdings 2" charset="2"/>
              <a:buChar char="Ò"/>
            </a:pPr>
            <a:r>
              <a:rPr lang="en-GB" altLang="en-US"/>
              <a:t>Synchronous request/reply interaction</a:t>
            </a:r>
          </a:p>
          <a:p>
            <a:pPr lvl="1" eaLnBrk="1" hangingPunct="1">
              <a:lnSpc>
                <a:spcPct val="90000"/>
              </a:lnSpc>
              <a:buFontTx/>
              <a:buChar char="•"/>
            </a:pPr>
            <a:r>
              <a:rPr lang="en-GB" altLang="en-US"/>
              <a:t>tight coupling between client and server</a:t>
            </a:r>
          </a:p>
          <a:p>
            <a:pPr lvl="1" eaLnBrk="1" hangingPunct="1">
              <a:lnSpc>
                <a:spcPct val="90000"/>
              </a:lnSpc>
              <a:buFontTx/>
              <a:buChar char="•"/>
            </a:pPr>
            <a:r>
              <a:rPr lang="en-GB" altLang="en-US"/>
              <a:t>client may block for a long time if server loaded</a:t>
            </a:r>
          </a:p>
          <a:p>
            <a:pPr lvl="1" eaLnBrk="1" hangingPunct="1">
              <a:lnSpc>
                <a:spcPct val="90000"/>
              </a:lnSpc>
              <a:buFontTx/>
              <a:buNone/>
            </a:pPr>
            <a:r>
              <a:rPr lang="en-GB" altLang="en-US"/>
              <a:t>     leads to multi-threaded programming at client</a:t>
            </a:r>
          </a:p>
          <a:p>
            <a:pPr lvl="1" eaLnBrk="1" hangingPunct="1">
              <a:lnSpc>
                <a:spcPct val="90000"/>
              </a:lnSpc>
              <a:buFontTx/>
              <a:buChar char="•"/>
            </a:pPr>
            <a:r>
              <a:rPr lang="en-GB" altLang="en-US"/>
              <a:t>slow/failed clients may delay servers when replying </a:t>
            </a:r>
          </a:p>
          <a:p>
            <a:pPr lvl="1" eaLnBrk="1" hangingPunct="1">
              <a:lnSpc>
                <a:spcPct val="90000"/>
              </a:lnSpc>
              <a:buFontTx/>
              <a:buNone/>
            </a:pPr>
            <a:r>
              <a:rPr lang="en-GB" altLang="en-US"/>
              <a:t>     multi-threading essential at servers</a:t>
            </a:r>
          </a:p>
          <a:p>
            <a:pPr lvl="1" eaLnBrk="1" hangingPunct="1">
              <a:lnSpc>
                <a:spcPct val="90000"/>
              </a:lnSpc>
              <a:buFontTx/>
              <a:buNone/>
            </a:pPr>
            <a:endParaRPr lang="en-GB" altLang="en-US"/>
          </a:p>
          <a:p>
            <a:pPr eaLnBrk="1" hangingPunct="1">
              <a:lnSpc>
                <a:spcPct val="90000"/>
              </a:lnSpc>
              <a:buFont typeface="Wingdings 2" charset="2"/>
              <a:buChar char="Ó"/>
            </a:pPr>
            <a:r>
              <a:rPr lang="en-GB" altLang="en-US"/>
              <a:t>Distribution Transparency</a:t>
            </a:r>
          </a:p>
          <a:p>
            <a:pPr lvl="1" eaLnBrk="1" hangingPunct="1">
              <a:lnSpc>
                <a:spcPct val="90000"/>
              </a:lnSpc>
              <a:buFontTx/>
              <a:buChar char="•"/>
            </a:pPr>
            <a:r>
              <a:rPr lang="en-GB" altLang="en-US"/>
              <a:t>Not possible to mask all problems</a:t>
            </a:r>
          </a:p>
          <a:p>
            <a:pPr lvl="1" eaLnBrk="1" hangingPunct="1">
              <a:lnSpc>
                <a:spcPct val="90000"/>
              </a:lnSpc>
              <a:buFontTx/>
              <a:buChar char="•"/>
            </a:pPr>
            <a:endParaRPr lang="en-GB" altLang="en-US"/>
          </a:p>
          <a:p>
            <a:pPr eaLnBrk="1" hangingPunct="1">
              <a:lnSpc>
                <a:spcPct val="90000"/>
              </a:lnSpc>
              <a:buFont typeface="Wingdings 2" charset="2"/>
              <a:buChar char="Ó"/>
            </a:pPr>
            <a:r>
              <a:rPr lang="en-GB" altLang="en-US"/>
              <a:t>RPC paradigm is not object-oriented</a:t>
            </a:r>
          </a:p>
          <a:p>
            <a:pPr lvl="1" eaLnBrk="1" hangingPunct="1">
              <a:lnSpc>
                <a:spcPct val="90000"/>
              </a:lnSpc>
              <a:buFontTx/>
              <a:buChar char="•"/>
            </a:pPr>
            <a:r>
              <a:rPr lang="en-GB" altLang="en-US"/>
              <a:t>invoke functions on servers as opposed to methods on objects</a:t>
            </a:r>
          </a:p>
        </p:txBody>
      </p:sp>
      <p:grpSp>
        <p:nvGrpSpPr>
          <p:cNvPr id="19461" name="Group 18">
            <a:extLst>
              <a:ext uri="{FF2B5EF4-FFF2-40B4-BE49-F238E27FC236}">
                <a16:creationId xmlns:a16="http://schemas.microsoft.com/office/drawing/2014/main" id="{6A7B0039-B56B-886E-9E5A-AB3395E336FB}"/>
              </a:ext>
            </a:extLst>
          </p:cNvPr>
          <p:cNvGrpSpPr>
            <a:grpSpLocks/>
          </p:cNvGrpSpPr>
          <p:nvPr/>
        </p:nvGrpSpPr>
        <p:grpSpPr bwMode="auto">
          <a:xfrm>
            <a:off x="6500813" y="1500188"/>
            <a:ext cx="2428875" cy="2865437"/>
            <a:chOff x="6140450" y="1571612"/>
            <a:chExt cx="2428892" cy="2865450"/>
          </a:xfrm>
        </p:grpSpPr>
        <p:sp>
          <p:nvSpPr>
            <p:cNvPr id="19463" name="Rectangle 6">
              <a:extLst>
                <a:ext uri="{FF2B5EF4-FFF2-40B4-BE49-F238E27FC236}">
                  <a16:creationId xmlns:a16="http://schemas.microsoft.com/office/drawing/2014/main" id="{71C7FBEE-58F8-F660-894C-3FB60222731A}"/>
                </a:ext>
              </a:extLst>
            </p:cNvPr>
            <p:cNvSpPr>
              <a:spLocks noChangeArrowheads="1"/>
            </p:cNvSpPr>
            <p:nvPr/>
          </p:nvSpPr>
          <p:spPr bwMode="auto">
            <a:xfrm>
              <a:off x="6143636" y="1571612"/>
              <a:ext cx="2425706" cy="2865450"/>
            </a:xfrm>
            <a:prstGeom prst="rect">
              <a:avLst/>
            </a:prstGeom>
            <a:solidFill>
              <a:srgbClr val="CCECFF"/>
            </a:solidFill>
            <a:ln w="9525">
              <a:solidFill>
                <a:schemeClr val="tx1"/>
              </a:solidFill>
              <a:miter lim="800000"/>
              <a:headEnd/>
              <a:tailEnd/>
            </a:ln>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endParaRPr lang="en-US" altLang="en-US" sz="1800">
                <a:solidFill>
                  <a:schemeClr val="tx1"/>
                </a:solidFill>
              </a:endParaRPr>
            </a:p>
          </p:txBody>
        </p:sp>
        <p:sp>
          <p:nvSpPr>
            <p:cNvPr id="19464" name="Line 7">
              <a:extLst>
                <a:ext uri="{FF2B5EF4-FFF2-40B4-BE49-F238E27FC236}">
                  <a16:creationId xmlns:a16="http://schemas.microsoft.com/office/drawing/2014/main" id="{E272BACE-55D4-2A0F-F4D3-A8D2619598E6}"/>
                </a:ext>
              </a:extLst>
            </p:cNvPr>
            <p:cNvSpPr>
              <a:spLocks noChangeShapeType="1"/>
            </p:cNvSpPr>
            <p:nvPr/>
          </p:nvSpPr>
          <p:spPr bwMode="auto">
            <a:xfrm>
              <a:off x="6445250" y="1765300"/>
              <a:ext cx="0" cy="4572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65" name="Text Box 8">
              <a:extLst>
                <a:ext uri="{FF2B5EF4-FFF2-40B4-BE49-F238E27FC236}">
                  <a16:creationId xmlns:a16="http://schemas.microsoft.com/office/drawing/2014/main" id="{E709BD92-AE34-8D40-0080-43226D60A1C4}"/>
                </a:ext>
              </a:extLst>
            </p:cNvPr>
            <p:cNvSpPr txBox="1">
              <a:spLocks noChangeArrowheads="1"/>
            </p:cNvSpPr>
            <p:nvPr/>
          </p:nvSpPr>
          <p:spPr bwMode="auto">
            <a:xfrm>
              <a:off x="6140450" y="2222500"/>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sz="1800" b="1">
                  <a:solidFill>
                    <a:schemeClr val="tx1"/>
                  </a:solidFill>
                  <a:latin typeface="Courier New" charset="0"/>
                </a:rPr>
                <a:t>fork(…)</a:t>
              </a:r>
            </a:p>
          </p:txBody>
        </p:sp>
        <p:sp>
          <p:nvSpPr>
            <p:cNvPr id="19466" name="Text Box 9">
              <a:extLst>
                <a:ext uri="{FF2B5EF4-FFF2-40B4-BE49-F238E27FC236}">
                  <a16:creationId xmlns:a16="http://schemas.microsoft.com/office/drawing/2014/main" id="{B8467BAB-9595-B446-0E56-0BBD183427D5}"/>
                </a:ext>
              </a:extLst>
            </p:cNvPr>
            <p:cNvSpPr txBox="1">
              <a:spLocks noChangeArrowheads="1"/>
            </p:cNvSpPr>
            <p:nvPr/>
          </p:nvSpPr>
          <p:spPr bwMode="auto">
            <a:xfrm>
              <a:off x="6140450" y="3594100"/>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sz="1800" b="1">
                  <a:solidFill>
                    <a:schemeClr val="tx1"/>
                  </a:solidFill>
                  <a:latin typeface="Courier New" charset="0"/>
                </a:rPr>
                <a:t>join(…)</a:t>
              </a:r>
            </a:p>
          </p:txBody>
        </p:sp>
        <p:sp>
          <p:nvSpPr>
            <p:cNvPr id="19467" name="Line 10">
              <a:extLst>
                <a:ext uri="{FF2B5EF4-FFF2-40B4-BE49-F238E27FC236}">
                  <a16:creationId xmlns:a16="http://schemas.microsoft.com/office/drawing/2014/main" id="{9BDEF104-F5DA-8F44-09BC-8C0C7D72CF1F}"/>
                </a:ext>
              </a:extLst>
            </p:cNvPr>
            <p:cNvSpPr>
              <a:spLocks noChangeShapeType="1"/>
            </p:cNvSpPr>
            <p:nvPr/>
          </p:nvSpPr>
          <p:spPr bwMode="auto">
            <a:xfrm>
              <a:off x="6445250" y="3898900"/>
              <a:ext cx="0" cy="4572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68" name="Line 11">
              <a:extLst>
                <a:ext uri="{FF2B5EF4-FFF2-40B4-BE49-F238E27FC236}">
                  <a16:creationId xmlns:a16="http://schemas.microsoft.com/office/drawing/2014/main" id="{C84CB9B6-0984-EEEC-D881-7B716BE9AD2A}"/>
                </a:ext>
              </a:extLst>
            </p:cNvPr>
            <p:cNvSpPr>
              <a:spLocks noChangeShapeType="1"/>
            </p:cNvSpPr>
            <p:nvPr/>
          </p:nvSpPr>
          <p:spPr bwMode="auto">
            <a:xfrm>
              <a:off x="6445250" y="2603500"/>
              <a:ext cx="0" cy="10668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69" name="Line 12">
              <a:extLst>
                <a:ext uri="{FF2B5EF4-FFF2-40B4-BE49-F238E27FC236}">
                  <a16:creationId xmlns:a16="http://schemas.microsoft.com/office/drawing/2014/main" id="{2435D894-3671-2A1E-D866-CDBA0518EB7C}"/>
                </a:ext>
              </a:extLst>
            </p:cNvPr>
            <p:cNvSpPr>
              <a:spLocks noChangeShapeType="1"/>
            </p:cNvSpPr>
            <p:nvPr/>
          </p:nvSpPr>
          <p:spPr bwMode="auto">
            <a:xfrm flipV="1">
              <a:off x="7207250" y="2374900"/>
              <a:ext cx="533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70" name="Line 13">
              <a:extLst>
                <a:ext uri="{FF2B5EF4-FFF2-40B4-BE49-F238E27FC236}">
                  <a16:creationId xmlns:a16="http://schemas.microsoft.com/office/drawing/2014/main" id="{2BC69AF1-CD7D-EDA6-B6DE-D1D6CA2B2B24}"/>
                </a:ext>
              </a:extLst>
            </p:cNvPr>
            <p:cNvSpPr>
              <a:spLocks noChangeShapeType="1"/>
            </p:cNvSpPr>
            <p:nvPr/>
          </p:nvSpPr>
          <p:spPr bwMode="auto">
            <a:xfrm>
              <a:off x="7740650" y="2374900"/>
              <a:ext cx="0" cy="4572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71" name="Text Box 15">
              <a:extLst>
                <a:ext uri="{FF2B5EF4-FFF2-40B4-BE49-F238E27FC236}">
                  <a16:creationId xmlns:a16="http://schemas.microsoft.com/office/drawing/2014/main" id="{92EE68D1-3B51-F19F-DDB3-BBCB56C4591F}"/>
                </a:ext>
              </a:extLst>
            </p:cNvPr>
            <p:cNvSpPr txBox="1">
              <a:spLocks noChangeArrowheads="1"/>
            </p:cNvSpPr>
            <p:nvPr/>
          </p:nvSpPr>
          <p:spPr bwMode="auto">
            <a:xfrm>
              <a:off x="7054850" y="2922588"/>
              <a:ext cx="1371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spcBef>
                  <a:spcPct val="50000"/>
                </a:spcBef>
              </a:pPr>
              <a:r>
                <a:rPr lang="en-GB" altLang="en-US" sz="1800"/>
                <a:t>remote call</a:t>
              </a:r>
            </a:p>
          </p:txBody>
        </p:sp>
        <p:sp>
          <p:nvSpPr>
            <p:cNvPr id="19472" name="Line 16">
              <a:extLst>
                <a:ext uri="{FF2B5EF4-FFF2-40B4-BE49-F238E27FC236}">
                  <a16:creationId xmlns:a16="http://schemas.microsoft.com/office/drawing/2014/main" id="{7E0F9A9D-B2A7-942A-2D42-16B94BCAC72E}"/>
                </a:ext>
              </a:extLst>
            </p:cNvPr>
            <p:cNvSpPr>
              <a:spLocks noChangeShapeType="1"/>
            </p:cNvSpPr>
            <p:nvPr/>
          </p:nvSpPr>
          <p:spPr bwMode="auto">
            <a:xfrm>
              <a:off x="7740650" y="3365500"/>
              <a:ext cx="0" cy="457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73" name="Line 17">
              <a:extLst>
                <a:ext uri="{FF2B5EF4-FFF2-40B4-BE49-F238E27FC236}">
                  <a16:creationId xmlns:a16="http://schemas.microsoft.com/office/drawing/2014/main" id="{2DC605C8-EC74-755C-D4E1-8F931CB25FE3}"/>
                </a:ext>
              </a:extLst>
            </p:cNvPr>
            <p:cNvSpPr>
              <a:spLocks noChangeShapeType="1"/>
            </p:cNvSpPr>
            <p:nvPr/>
          </p:nvSpPr>
          <p:spPr bwMode="auto">
            <a:xfrm flipV="1">
              <a:off x="7207250" y="3822700"/>
              <a:ext cx="533400"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9474" name="Line 18">
              <a:extLst>
                <a:ext uri="{FF2B5EF4-FFF2-40B4-BE49-F238E27FC236}">
                  <a16:creationId xmlns:a16="http://schemas.microsoft.com/office/drawing/2014/main" id="{C918CDF6-072B-12A2-B046-75BEFA584E17}"/>
                </a:ext>
              </a:extLst>
            </p:cNvPr>
            <p:cNvSpPr>
              <a:spLocks noChangeShapeType="1"/>
            </p:cNvSpPr>
            <p:nvPr/>
          </p:nvSpPr>
          <p:spPr bwMode="auto">
            <a:xfrm>
              <a:off x="7812089" y="2852738"/>
              <a:ext cx="689002" cy="475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75" name="Line 19">
              <a:extLst>
                <a:ext uri="{FF2B5EF4-FFF2-40B4-BE49-F238E27FC236}">
                  <a16:creationId xmlns:a16="http://schemas.microsoft.com/office/drawing/2014/main" id="{7626F2DE-2CC5-487F-6A81-450E127A97EF}"/>
                </a:ext>
              </a:extLst>
            </p:cNvPr>
            <p:cNvSpPr>
              <a:spLocks noChangeShapeType="1"/>
            </p:cNvSpPr>
            <p:nvPr/>
          </p:nvSpPr>
          <p:spPr bwMode="auto">
            <a:xfrm flipH="1">
              <a:off x="7812088" y="3357562"/>
              <a:ext cx="617564" cy="1"/>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9462" name="Footer Placeholder 17">
            <a:extLst>
              <a:ext uri="{FF2B5EF4-FFF2-40B4-BE49-F238E27FC236}">
                <a16:creationId xmlns:a16="http://schemas.microsoft.com/office/drawing/2014/main" id="{3445CEE8-733C-63A8-7A0D-13AC75318660}"/>
              </a:ext>
            </a:extLst>
          </p:cNvPr>
          <p:cNvSpPr>
            <a:spLocks noGrp="1"/>
          </p:cNvSpPr>
          <p:nvPr>
            <p:ph type="ftr" sz="quarter" idx="4294967295"/>
          </p:nvPr>
        </p:nvSpPr>
        <p:spPr>
          <a:xfrm>
            <a:off x="0" y="6429375"/>
            <a:ext cx="1071563" cy="2428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1400">
                <a:solidFill>
                  <a:schemeClr val="tx1"/>
                </a:solidFill>
                <a:latin typeface="Times New Roman" charset="0"/>
              </a:rPr>
              <a:t>Middleware</a:t>
            </a:r>
          </a:p>
        </p:txBody>
      </p:sp>
    </p:spTree>
    <p:extLst>
      <p:ext uri="{BB962C8B-B14F-4D97-AF65-F5344CB8AC3E}">
        <p14:creationId xmlns:p14="http://schemas.microsoft.com/office/powerpoint/2010/main" val="41441978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CC355-A6E7-6DEF-C31E-562645CF84EB}"/>
            </a:ext>
          </a:extLst>
        </p:cNvPr>
        <p:cNvGrpSpPr/>
        <p:nvPr/>
      </p:nvGrpSpPr>
      <p:grpSpPr>
        <a:xfrm>
          <a:off x="0" y="0"/>
          <a:ext cx="0" cy="0"/>
          <a:chOff x="0" y="0"/>
          <a:chExt cx="0" cy="0"/>
        </a:xfrm>
      </p:grpSpPr>
      <p:sp>
        <p:nvSpPr>
          <p:cNvPr id="20482" name="Slide Number Placeholder 5">
            <a:extLst>
              <a:ext uri="{FF2B5EF4-FFF2-40B4-BE49-F238E27FC236}">
                <a16:creationId xmlns:a16="http://schemas.microsoft.com/office/drawing/2014/main" id="{62DA2B85-277B-9E19-1036-D5E58886BB1A}"/>
              </a:ext>
            </a:extLst>
          </p:cNvPr>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fld id="{E8F5B817-B7B7-D943-ACDF-5449446B936B}" type="slidenum">
              <a:rPr lang="en-GB" altLang="en-US" sz="1400">
                <a:solidFill>
                  <a:schemeClr val="tx1"/>
                </a:solidFill>
                <a:latin typeface="Times New Roman" charset="0"/>
              </a:rPr>
              <a:pPr eaLnBrk="1" hangingPunct="1"/>
              <a:t>75</a:t>
            </a:fld>
            <a:endParaRPr lang="en-GB" altLang="en-US" sz="1400">
              <a:solidFill>
                <a:schemeClr val="tx1"/>
              </a:solidFill>
              <a:latin typeface="Times New Roman" charset="0"/>
            </a:endParaRPr>
          </a:p>
        </p:txBody>
      </p:sp>
      <p:sp>
        <p:nvSpPr>
          <p:cNvPr id="20483" name="Rectangle 41">
            <a:extLst>
              <a:ext uri="{FF2B5EF4-FFF2-40B4-BE49-F238E27FC236}">
                <a16:creationId xmlns:a16="http://schemas.microsoft.com/office/drawing/2014/main" id="{57A181E1-AA33-85E8-FCFE-20765F64B2E1}"/>
              </a:ext>
            </a:extLst>
          </p:cNvPr>
          <p:cNvSpPr>
            <a:spLocks noChangeArrowheads="1"/>
          </p:cNvSpPr>
          <p:nvPr/>
        </p:nvSpPr>
        <p:spPr bwMode="auto">
          <a:xfrm>
            <a:off x="5008563" y="3629025"/>
            <a:ext cx="1076325" cy="2895600"/>
          </a:xfrm>
          <a:prstGeom prst="rect">
            <a:avLst/>
          </a:prstGeom>
          <a:solidFill>
            <a:srgbClr val="CCECFF"/>
          </a:solidFill>
          <a:ln w="9525">
            <a:solidFill>
              <a:schemeClr val="tx1"/>
            </a:solidFill>
            <a:miter lim="800000"/>
            <a:headEnd/>
            <a:tailEnd/>
          </a:ln>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10244" name="Rectangle 2">
            <a:extLst>
              <a:ext uri="{FF2B5EF4-FFF2-40B4-BE49-F238E27FC236}">
                <a16:creationId xmlns:a16="http://schemas.microsoft.com/office/drawing/2014/main" id="{77E185C2-6A6D-8238-8F99-573D504B0E29}"/>
              </a:ext>
            </a:extLst>
          </p:cNvPr>
          <p:cNvSpPr>
            <a:spLocks noGrp="1" noChangeArrowheads="1"/>
          </p:cNvSpPr>
          <p:nvPr>
            <p:ph type="title"/>
          </p:nvPr>
        </p:nvSpPr>
        <p:spPr>
          <a:xfrm>
            <a:off x="533400" y="152400"/>
            <a:ext cx="8153400" cy="609600"/>
          </a:xfrm>
        </p:spPr>
        <p:txBody>
          <a:bodyPr>
            <a:normAutofit fontScale="90000"/>
          </a:bodyPr>
          <a:lstStyle/>
          <a:p>
            <a:pPr eaLnBrk="1" hangingPunct="1">
              <a:defRPr/>
            </a:pPr>
            <a:r>
              <a:rPr lang="en-GB" dirty="0">
                <a:latin typeface="+mn-lt"/>
              </a:rPr>
              <a:t>Object-Oriented Middleware (OOM)</a:t>
            </a:r>
          </a:p>
        </p:txBody>
      </p:sp>
      <p:sp>
        <p:nvSpPr>
          <p:cNvPr id="20485" name="Rectangle 3">
            <a:extLst>
              <a:ext uri="{FF2B5EF4-FFF2-40B4-BE49-F238E27FC236}">
                <a16:creationId xmlns:a16="http://schemas.microsoft.com/office/drawing/2014/main" id="{9E725B97-03CA-0CB3-1239-085923731380}"/>
              </a:ext>
            </a:extLst>
          </p:cNvPr>
          <p:cNvSpPr>
            <a:spLocks noGrp="1" noChangeArrowheads="1"/>
          </p:cNvSpPr>
          <p:nvPr>
            <p:ph type="body" idx="1"/>
          </p:nvPr>
        </p:nvSpPr>
        <p:spPr>
          <a:xfrm>
            <a:off x="685800" y="927100"/>
            <a:ext cx="7772400" cy="2286000"/>
          </a:xfrm>
        </p:spPr>
        <p:txBody>
          <a:bodyPr>
            <a:normAutofit fontScale="77500" lnSpcReduction="20000"/>
          </a:bodyPr>
          <a:lstStyle/>
          <a:p>
            <a:pPr eaLnBrk="1" hangingPunct="1"/>
            <a:r>
              <a:rPr lang="en-GB" altLang="en-US" b="1"/>
              <a:t>Objects</a:t>
            </a:r>
            <a:r>
              <a:rPr lang="en-GB" altLang="en-US"/>
              <a:t> can be </a:t>
            </a:r>
            <a:r>
              <a:rPr lang="en-GB" altLang="en-US" i="1"/>
              <a:t>local</a:t>
            </a:r>
            <a:r>
              <a:rPr lang="en-GB" altLang="en-US"/>
              <a:t> or </a:t>
            </a:r>
            <a:r>
              <a:rPr lang="en-GB" altLang="en-US" i="1"/>
              <a:t>remote</a:t>
            </a:r>
            <a:endParaRPr lang="en-GB" altLang="en-US" b="1"/>
          </a:p>
          <a:p>
            <a:pPr eaLnBrk="1" hangingPunct="1"/>
            <a:r>
              <a:rPr lang="en-GB" altLang="en-US" b="1"/>
              <a:t>Object references</a:t>
            </a:r>
            <a:r>
              <a:rPr lang="en-GB" altLang="en-US"/>
              <a:t> can be </a:t>
            </a:r>
            <a:r>
              <a:rPr lang="en-GB" altLang="en-US" i="1"/>
              <a:t>local</a:t>
            </a:r>
            <a:r>
              <a:rPr lang="en-GB" altLang="en-US"/>
              <a:t> or </a:t>
            </a:r>
            <a:r>
              <a:rPr lang="en-GB" altLang="en-US" i="1"/>
              <a:t>remote</a:t>
            </a:r>
          </a:p>
          <a:p>
            <a:pPr eaLnBrk="1" hangingPunct="1"/>
            <a:r>
              <a:rPr lang="en-GB" altLang="en-US"/>
              <a:t>Remote objects have visible </a:t>
            </a:r>
            <a:r>
              <a:rPr lang="en-GB" altLang="en-US" b="1"/>
              <a:t>remote interfaces</a:t>
            </a:r>
          </a:p>
          <a:p>
            <a:pPr eaLnBrk="1" hangingPunct="1"/>
            <a:r>
              <a:rPr lang="en-GB" altLang="en-US"/>
              <a:t>Masks remote objects as being local using </a:t>
            </a:r>
            <a:r>
              <a:rPr lang="en-GB" altLang="en-US" b="1"/>
              <a:t>proxy objects</a:t>
            </a:r>
          </a:p>
          <a:p>
            <a:pPr eaLnBrk="1" hangingPunct="1"/>
            <a:r>
              <a:rPr lang="en-GB" altLang="en-US" b="1"/>
              <a:t>Remote method invocation</a:t>
            </a:r>
          </a:p>
        </p:txBody>
      </p:sp>
      <p:sp>
        <p:nvSpPr>
          <p:cNvPr id="20486" name="Rectangle 4">
            <a:extLst>
              <a:ext uri="{FF2B5EF4-FFF2-40B4-BE49-F238E27FC236}">
                <a16:creationId xmlns:a16="http://schemas.microsoft.com/office/drawing/2014/main" id="{6002311A-092C-09FA-85D1-AAE908A42DB5}"/>
              </a:ext>
            </a:extLst>
          </p:cNvPr>
          <p:cNvSpPr>
            <a:spLocks noChangeArrowheads="1"/>
          </p:cNvSpPr>
          <p:nvPr/>
        </p:nvSpPr>
        <p:spPr bwMode="auto">
          <a:xfrm>
            <a:off x="1319213" y="3629025"/>
            <a:ext cx="1143000" cy="2895600"/>
          </a:xfrm>
          <a:prstGeom prst="rect">
            <a:avLst/>
          </a:prstGeom>
          <a:solidFill>
            <a:srgbClr val="CCECFF"/>
          </a:solidFill>
          <a:ln w="9525">
            <a:solidFill>
              <a:schemeClr val="tx1"/>
            </a:solidFill>
            <a:miter lim="800000"/>
            <a:headEnd/>
            <a:tailEnd/>
          </a:ln>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20487" name="Rectangle 5">
            <a:extLst>
              <a:ext uri="{FF2B5EF4-FFF2-40B4-BE49-F238E27FC236}">
                <a16:creationId xmlns:a16="http://schemas.microsoft.com/office/drawing/2014/main" id="{37D1C5AD-B673-AF94-41C7-516FCA220CFA}"/>
              </a:ext>
            </a:extLst>
          </p:cNvPr>
          <p:cNvSpPr>
            <a:spLocks noChangeArrowheads="1"/>
          </p:cNvSpPr>
          <p:nvPr/>
        </p:nvSpPr>
        <p:spPr bwMode="auto">
          <a:xfrm>
            <a:off x="3024188" y="3629025"/>
            <a:ext cx="1014412" cy="2895600"/>
          </a:xfrm>
          <a:prstGeom prst="rect">
            <a:avLst/>
          </a:prstGeom>
          <a:solidFill>
            <a:srgbClr val="CCECFF"/>
          </a:solidFill>
          <a:ln w="9525">
            <a:solidFill>
              <a:schemeClr val="tx1"/>
            </a:solidFill>
            <a:miter lim="800000"/>
            <a:headEnd/>
            <a:tailEnd/>
          </a:ln>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20488" name="Rectangle 6">
            <a:extLst>
              <a:ext uri="{FF2B5EF4-FFF2-40B4-BE49-F238E27FC236}">
                <a16:creationId xmlns:a16="http://schemas.microsoft.com/office/drawing/2014/main" id="{95236CE7-24FB-C4A8-D1B8-DE9D983F3AD4}"/>
              </a:ext>
            </a:extLst>
          </p:cNvPr>
          <p:cNvSpPr>
            <a:spLocks noChangeArrowheads="1"/>
          </p:cNvSpPr>
          <p:nvPr/>
        </p:nvSpPr>
        <p:spPr bwMode="auto">
          <a:xfrm>
            <a:off x="6611938" y="3629025"/>
            <a:ext cx="1143000" cy="2895600"/>
          </a:xfrm>
          <a:prstGeom prst="rect">
            <a:avLst/>
          </a:prstGeom>
          <a:solidFill>
            <a:srgbClr val="CCECFF"/>
          </a:solidFill>
          <a:ln w="9525">
            <a:solidFill>
              <a:schemeClr val="tx1"/>
            </a:solidFill>
            <a:miter lim="800000"/>
            <a:headEnd/>
            <a:tailEnd/>
          </a:ln>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20489" name="Oval 8">
            <a:extLst>
              <a:ext uri="{FF2B5EF4-FFF2-40B4-BE49-F238E27FC236}">
                <a16:creationId xmlns:a16="http://schemas.microsoft.com/office/drawing/2014/main" id="{B6293E5E-2F23-3E38-E621-EABC4BFB9C11}"/>
              </a:ext>
            </a:extLst>
          </p:cNvPr>
          <p:cNvSpPr>
            <a:spLocks noChangeArrowheads="1"/>
          </p:cNvSpPr>
          <p:nvPr/>
        </p:nvSpPr>
        <p:spPr bwMode="auto">
          <a:xfrm>
            <a:off x="1458913" y="3933825"/>
            <a:ext cx="774700" cy="4572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20490" name="Text Box 9">
            <a:extLst>
              <a:ext uri="{FF2B5EF4-FFF2-40B4-BE49-F238E27FC236}">
                <a16:creationId xmlns:a16="http://schemas.microsoft.com/office/drawing/2014/main" id="{FC96DC7E-D4E4-0EC8-7C1F-9EA51CB78FF1}"/>
              </a:ext>
            </a:extLst>
          </p:cNvPr>
          <p:cNvSpPr txBox="1">
            <a:spLocks noChangeArrowheads="1"/>
          </p:cNvSpPr>
          <p:nvPr/>
        </p:nvSpPr>
        <p:spPr bwMode="auto">
          <a:xfrm>
            <a:off x="1389063" y="4329113"/>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1800"/>
              <a:t>object A</a:t>
            </a:r>
          </a:p>
        </p:txBody>
      </p:sp>
      <p:sp>
        <p:nvSpPr>
          <p:cNvPr id="20491" name="Oval 10">
            <a:extLst>
              <a:ext uri="{FF2B5EF4-FFF2-40B4-BE49-F238E27FC236}">
                <a16:creationId xmlns:a16="http://schemas.microsoft.com/office/drawing/2014/main" id="{9BE89AE5-492F-4C3D-B264-B46100451E23}"/>
              </a:ext>
            </a:extLst>
          </p:cNvPr>
          <p:cNvSpPr>
            <a:spLocks noChangeArrowheads="1"/>
          </p:cNvSpPr>
          <p:nvPr/>
        </p:nvSpPr>
        <p:spPr bwMode="auto">
          <a:xfrm>
            <a:off x="1458913" y="5305425"/>
            <a:ext cx="774700" cy="457200"/>
          </a:xfrm>
          <a:prstGeom prst="ellipse">
            <a:avLst/>
          </a:pr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20492" name="Text Box 11">
            <a:extLst>
              <a:ext uri="{FF2B5EF4-FFF2-40B4-BE49-F238E27FC236}">
                <a16:creationId xmlns:a16="http://schemas.microsoft.com/office/drawing/2014/main" id="{9FBE6FF2-8B48-CD52-EA8D-12A6477B0CE0}"/>
              </a:ext>
            </a:extLst>
          </p:cNvPr>
          <p:cNvSpPr txBox="1">
            <a:spLocks noChangeArrowheads="1"/>
          </p:cNvSpPr>
          <p:nvPr/>
        </p:nvSpPr>
        <p:spPr bwMode="auto">
          <a:xfrm>
            <a:off x="1389063" y="5751513"/>
            <a:ext cx="1008062"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1800"/>
              <a:t>proxy </a:t>
            </a:r>
          </a:p>
          <a:p>
            <a:pPr eaLnBrk="1" hangingPunct="1"/>
            <a:r>
              <a:rPr lang="en-GB" altLang="en-US" sz="1800"/>
              <a:t>object B</a:t>
            </a:r>
          </a:p>
        </p:txBody>
      </p:sp>
      <p:sp>
        <p:nvSpPr>
          <p:cNvPr id="20493" name="Line 12">
            <a:extLst>
              <a:ext uri="{FF2B5EF4-FFF2-40B4-BE49-F238E27FC236}">
                <a16:creationId xmlns:a16="http://schemas.microsoft.com/office/drawing/2014/main" id="{208A8CDB-8F3B-C71B-3373-E0A5371207F8}"/>
              </a:ext>
            </a:extLst>
          </p:cNvPr>
          <p:cNvSpPr>
            <a:spLocks noChangeShapeType="1"/>
          </p:cNvSpPr>
          <p:nvPr/>
        </p:nvSpPr>
        <p:spPr bwMode="auto">
          <a:xfrm flipH="1">
            <a:off x="4149725" y="5153025"/>
            <a:ext cx="8382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494" name="Line 13">
            <a:extLst>
              <a:ext uri="{FF2B5EF4-FFF2-40B4-BE49-F238E27FC236}">
                <a16:creationId xmlns:a16="http://schemas.microsoft.com/office/drawing/2014/main" id="{D702A845-C9EF-6237-1B1D-D1520A40128E}"/>
              </a:ext>
            </a:extLst>
          </p:cNvPr>
          <p:cNvSpPr>
            <a:spLocks noChangeShapeType="1"/>
          </p:cNvSpPr>
          <p:nvPr/>
        </p:nvSpPr>
        <p:spPr bwMode="auto">
          <a:xfrm flipV="1">
            <a:off x="4156075" y="4924425"/>
            <a:ext cx="8382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495" name="Text Box 14">
            <a:extLst>
              <a:ext uri="{FF2B5EF4-FFF2-40B4-BE49-F238E27FC236}">
                <a16:creationId xmlns:a16="http://schemas.microsoft.com/office/drawing/2014/main" id="{9B97930A-D214-0F2F-9B2E-B91BC250585A}"/>
              </a:ext>
            </a:extLst>
          </p:cNvPr>
          <p:cNvSpPr txBox="1">
            <a:spLocks noChangeArrowheads="1"/>
          </p:cNvSpPr>
          <p:nvPr/>
        </p:nvSpPr>
        <p:spPr bwMode="auto">
          <a:xfrm>
            <a:off x="3165475" y="3552825"/>
            <a:ext cx="7381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2000"/>
              <a:t>OOM</a:t>
            </a:r>
          </a:p>
        </p:txBody>
      </p:sp>
      <p:sp>
        <p:nvSpPr>
          <p:cNvPr id="20496" name="Text Box 15">
            <a:extLst>
              <a:ext uri="{FF2B5EF4-FFF2-40B4-BE49-F238E27FC236}">
                <a16:creationId xmlns:a16="http://schemas.microsoft.com/office/drawing/2014/main" id="{5B211C72-203A-3B17-699F-FD996D4757BF}"/>
              </a:ext>
            </a:extLst>
          </p:cNvPr>
          <p:cNvSpPr txBox="1">
            <a:spLocks noChangeArrowheads="1"/>
          </p:cNvSpPr>
          <p:nvPr/>
        </p:nvSpPr>
        <p:spPr bwMode="auto">
          <a:xfrm>
            <a:off x="5133975" y="3552825"/>
            <a:ext cx="7381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2000"/>
              <a:t>OOM</a:t>
            </a:r>
          </a:p>
        </p:txBody>
      </p:sp>
      <p:sp>
        <p:nvSpPr>
          <p:cNvPr id="20497" name="Oval 16">
            <a:extLst>
              <a:ext uri="{FF2B5EF4-FFF2-40B4-BE49-F238E27FC236}">
                <a16:creationId xmlns:a16="http://schemas.microsoft.com/office/drawing/2014/main" id="{BB31585E-FE0E-488B-A923-FAB251216DBF}"/>
              </a:ext>
            </a:extLst>
          </p:cNvPr>
          <p:cNvSpPr>
            <a:spLocks noChangeArrowheads="1"/>
          </p:cNvSpPr>
          <p:nvPr/>
        </p:nvSpPr>
        <p:spPr bwMode="auto">
          <a:xfrm>
            <a:off x="6791325" y="4010025"/>
            <a:ext cx="774700" cy="457200"/>
          </a:xfrm>
          <a:prstGeom prst="ellipse">
            <a:avLst/>
          </a:pr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20498" name="Text Box 17">
            <a:extLst>
              <a:ext uri="{FF2B5EF4-FFF2-40B4-BE49-F238E27FC236}">
                <a16:creationId xmlns:a16="http://schemas.microsoft.com/office/drawing/2014/main" id="{C63E87D1-E9FF-C74A-404B-E8BFD57812C5}"/>
              </a:ext>
            </a:extLst>
          </p:cNvPr>
          <p:cNvSpPr txBox="1">
            <a:spLocks noChangeArrowheads="1"/>
          </p:cNvSpPr>
          <p:nvPr/>
        </p:nvSpPr>
        <p:spPr bwMode="auto">
          <a:xfrm>
            <a:off x="6721475" y="4456113"/>
            <a:ext cx="1092200"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1800"/>
              <a:t>skeleton </a:t>
            </a:r>
          </a:p>
          <a:p>
            <a:pPr eaLnBrk="1" hangingPunct="1"/>
            <a:r>
              <a:rPr lang="en-GB" altLang="en-US" sz="1800"/>
              <a:t>object B</a:t>
            </a:r>
          </a:p>
        </p:txBody>
      </p:sp>
      <p:sp>
        <p:nvSpPr>
          <p:cNvPr id="20499" name="Oval 18">
            <a:extLst>
              <a:ext uri="{FF2B5EF4-FFF2-40B4-BE49-F238E27FC236}">
                <a16:creationId xmlns:a16="http://schemas.microsoft.com/office/drawing/2014/main" id="{5A3AF3EC-45C7-4EAD-BF32-7075D02D6A23}"/>
              </a:ext>
            </a:extLst>
          </p:cNvPr>
          <p:cNvSpPr>
            <a:spLocks noChangeArrowheads="1"/>
          </p:cNvSpPr>
          <p:nvPr/>
        </p:nvSpPr>
        <p:spPr bwMode="auto">
          <a:xfrm>
            <a:off x="6791325" y="5610225"/>
            <a:ext cx="774700" cy="4572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20500" name="Text Box 19">
            <a:extLst>
              <a:ext uri="{FF2B5EF4-FFF2-40B4-BE49-F238E27FC236}">
                <a16:creationId xmlns:a16="http://schemas.microsoft.com/office/drawing/2014/main" id="{9BEF2F10-5204-3384-4D1B-C56C98023C2E}"/>
              </a:ext>
            </a:extLst>
          </p:cNvPr>
          <p:cNvSpPr txBox="1">
            <a:spLocks noChangeArrowheads="1"/>
          </p:cNvSpPr>
          <p:nvPr/>
        </p:nvSpPr>
        <p:spPr bwMode="auto">
          <a:xfrm>
            <a:off x="6704013" y="6081713"/>
            <a:ext cx="10080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1800"/>
              <a:t>object B</a:t>
            </a:r>
          </a:p>
        </p:txBody>
      </p:sp>
      <p:sp>
        <p:nvSpPr>
          <p:cNvPr id="20501" name="Line 20">
            <a:extLst>
              <a:ext uri="{FF2B5EF4-FFF2-40B4-BE49-F238E27FC236}">
                <a16:creationId xmlns:a16="http://schemas.microsoft.com/office/drawing/2014/main" id="{BCDC362C-236D-5EFF-CB78-F9417C8399A1}"/>
              </a:ext>
            </a:extLst>
          </p:cNvPr>
          <p:cNvSpPr>
            <a:spLocks noChangeShapeType="1"/>
          </p:cNvSpPr>
          <p:nvPr/>
        </p:nvSpPr>
        <p:spPr bwMode="auto">
          <a:xfrm>
            <a:off x="1828800" y="4619625"/>
            <a:ext cx="0" cy="609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02" name="Line 22">
            <a:extLst>
              <a:ext uri="{FF2B5EF4-FFF2-40B4-BE49-F238E27FC236}">
                <a16:creationId xmlns:a16="http://schemas.microsoft.com/office/drawing/2014/main" id="{9EFA8B38-D2A0-5191-45B0-2931753A19C3}"/>
              </a:ext>
            </a:extLst>
          </p:cNvPr>
          <p:cNvSpPr>
            <a:spLocks noChangeShapeType="1"/>
          </p:cNvSpPr>
          <p:nvPr/>
        </p:nvSpPr>
        <p:spPr bwMode="auto">
          <a:xfrm>
            <a:off x="7104063" y="5153025"/>
            <a:ext cx="0"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03" name="Text Box 28">
            <a:extLst>
              <a:ext uri="{FF2B5EF4-FFF2-40B4-BE49-F238E27FC236}">
                <a16:creationId xmlns:a16="http://schemas.microsoft.com/office/drawing/2014/main" id="{EFD2E5EA-6872-B359-6680-65262D5FBC36}"/>
              </a:ext>
            </a:extLst>
          </p:cNvPr>
          <p:cNvSpPr txBox="1">
            <a:spLocks noChangeArrowheads="1"/>
          </p:cNvSpPr>
          <p:nvPr/>
        </p:nvSpPr>
        <p:spPr bwMode="auto">
          <a:xfrm>
            <a:off x="1547813" y="3552825"/>
            <a:ext cx="6905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2000"/>
              <a:t>local</a:t>
            </a:r>
          </a:p>
        </p:txBody>
      </p:sp>
      <p:sp>
        <p:nvSpPr>
          <p:cNvPr id="20504" name="Text Box 29">
            <a:extLst>
              <a:ext uri="{FF2B5EF4-FFF2-40B4-BE49-F238E27FC236}">
                <a16:creationId xmlns:a16="http://schemas.microsoft.com/office/drawing/2014/main" id="{55B25A3A-3F0B-0C58-0666-B552683D1478}"/>
              </a:ext>
            </a:extLst>
          </p:cNvPr>
          <p:cNvSpPr txBox="1">
            <a:spLocks noChangeArrowheads="1"/>
          </p:cNvSpPr>
          <p:nvPr/>
        </p:nvSpPr>
        <p:spPr bwMode="auto">
          <a:xfrm>
            <a:off x="6681788" y="3552825"/>
            <a:ext cx="9794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2000"/>
              <a:t>remote</a:t>
            </a:r>
          </a:p>
        </p:txBody>
      </p:sp>
      <p:sp>
        <p:nvSpPr>
          <p:cNvPr id="20505" name="Line 30">
            <a:extLst>
              <a:ext uri="{FF2B5EF4-FFF2-40B4-BE49-F238E27FC236}">
                <a16:creationId xmlns:a16="http://schemas.microsoft.com/office/drawing/2014/main" id="{4767B01F-D31A-9F72-C98C-A0BB32E0D2F1}"/>
              </a:ext>
            </a:extLst>
          </p:cNvPr>
          <p:cNvSpPr>
            <a:spLocks noChangeShapeType="1"/>
          </p:cNvSpPr>
          <p:nvPr/>
        </p:nvSpPr>
        <p:spPr bwMode="auto">
          <a:xfrm flipV="1">
            <a:off x="2320925" y="5000625"/>
            <a:ext cx="633413" cy="4572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06" name="Line 31">
            <a:extLst>
              <a:ext uri="{FF2B5EF4-FFF2-40B4-BE49-F238E27FC236}">
                <a16:creationId xmlns:a16="http://schemas.microsoft.com/office/drawing/2014/main" id="{DE2B1990-EA98-BE2F-2BC9-6176E14F6B30}"/>
              </a:ext>
            </a:extLst>
          </p:cNvPr>
          <p:cNvSpPr>
            <a:spLocks noChangeShapeType="1"/>
          </p:cNvSpPr>
          <p:nvPr/>
        </p:nvSpPr>
        <p:spPr bwMode="auto">
          <a:xfrm flipV="1">
            <a:off x="6119813" y="4314825"/>
            <a:ext cx="561975" cy="6858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07" name="Line 32">
            <a:extLst>
              <a:ext uri="{FF2B5EF4-FFF2-40B4-BE49-F238E27FC236}">
                <a16:creationId xmlns:a16="http://schemas.microsoft.com/office/drawing/2014/main" id="{B092DA8F-E0DC-74F2-952C-FBD6DEEBF740}"/>
              </a:ext>
            </a:extLst>
          </p:cNvPr>
          <p:cNvSpPr>
            <a:spLocks noChangeShapeType="1"/>
          </p:cNvSpPr>
          <p:nvPr/>
        </p:nvSpPr>
        <p:spPr bwMode="auto">
          <a:xfrm flipV="1">
            <a:off x="1898650" y="4619625"/>
            <a:ext cx="0" cy="609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08" name="Line 33">
            <a:extLst>
              <a:ext uri="{FF2B5EF4-FFF2-40B4-BE49-F238E27FC236}">
                <a16:creationId xmlns:a16="http://schemas.microsoft.com/office/drawing/2014/main" id="{ABA9CF5A-0C3B-586D-C97A-D64926627BA4}"/>
              </a:ext>
            </a:extLst>
          </p:cNvPr>
          <p:cNvSpPr>
            <a:spLocks noChangeShapeType="1"/>
          </p:cNvSpPr>
          <p:nvPr/>
        </p:nvSpPr>
        <p:spPr bwMode="auto">
          <a:xfrm flipH="1">
            <a:off x="2390775" y="5153025"/>
            <a:ext cx="563563"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09" name="Line 34">
            <a:extLst>
              <a:ext uri="{FF2B5EF4-FFF2-40B4-BE49-F238E27FC236}">
                <a16:creationId xmlns:a16="http://schemas.microsoft.com/office/drawing/2014/main" id="{F5D89AA6-74ED-5F9F-87E9-0A6AF69BC9A5}"/>
              </a:ext>
            </a:extLst>
          </p:cNvPr>
          <p:cNvSpPr>
            <a:spLocks noChangeShapeType="1"/>
          </p:cNvSpPr>
          <p:nvPr/>
        </p:nvSpPr>
        <p:spPr bwMode="auto">
          <a:xfrm flipH="1">
            <a:off x="6189663" y="4467225"/>
            <a:ext cx="492125" cy="609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10" name="Line 35">
            <a:extLst>
              <a:ext uri="{FF2B5EF4-FFF2-40B4-BE49-F238E27FC236}">
                <a16:creationId xmlns:a16="http://schemas.microsoft.com/office/drawing/2014/main" id="{705E9FCE-89D8-1767-4D92-F27C46983436}"/>
              </a:ext>
            </a:extLst>
          </p:cNvPr>
          <p:cNvSpPr>
            <a:spLocks noChangeShapeType="1"/>
          </p:cNvSpPr>
          <p:nvPr/>
        </p:nvSpPr>
        <p:spPr bwMode="auto">
          <a:xfrm flipV="1">
            <a:off x="7245350" y="5153025"/>
            <a:ext cx="0"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11" name="AutoShape 36">
            <a:extLst>
              <a:ext uri="{FF2B5EF4-FFF2-40B4-BE49-F238E27FC236}">
                <a16:creationId xmlns:a16="http://schemas.microsoft.com/office/drawing/2014/main" id="{A66B61F9-40E3-801F-EEFC-988B402E263A}"/>
              </a:ext>
            </a:extLst>
          </p:cNvPr>
          <p:cNvSpPr>
            <a:spLocks noChangeArrowheads="1"/>
          </p:cNvSpPr>
          <p:nvPr/>
        </p:nvSpPr>
        <p:spPr bwMode="auto">
          <a:xfrm>
            <a:off x="3076575" y="4086225"/>
            <a:ext cx="914400" cy="2209800"/>
          </a:xfrm>
          <a:prstGeom prst="roundRect">
            <a:avLst>
              <a:gd name="adj"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20512" name="Text Box 38">
            <a:extLst>
              <a:ext uri="{FF2B5EF4-FFF2-40B4-BE49-F238E27FC236}">
                <a16:creationId xmlns:a16="http://schemas.microsoft.com/office/drawing/2014/main" id="{165CFC75-1DC4-0A16-E713-EB14933EC1CD}"/>
              </a:ext>
            </a:extLst>
          </p:cNvPr>
          <p:cNvSpPr txBox="1">
            <a:spLocks noChangeArrowheads="1"/>
          </p:cNvSpPr>
          <p:nvPr/>
        </p:nvSpPr>
        <p:spPr bwMode="auto">
          <a:xfrm>
            <a:off x="2954338" y="4171950"/>
            <a:ext cx="1139825"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0"/>
              </a:spcBef>
            </a:pPr>
            <a:r>
              <a:rPr lang="en-GB" altLang="en-US" sz="1800"/>
              <a:t>object</a:t>
            </a:r>
          </a:p>
          <a:p>
            <a:pPr algn="ctr" eaLnBrk="1" hangingPunct="1">
              <a:spcBef>
                <a:spcPct val="0"/>
              </a:spcBef>
            </a:pPr>
            <a:r>
              <a:rPr lang="en-GB" altLang="en-US" sz="1800"/>
              <a:t>request</a:t>
            </a:r>
          </a:p>
          <a:p>
            <a:pPr algn="ctr" eaLnBrk="1" hangingPunct="1">
              <a:spcBef>
                <a:spcPct val="0"/>
              </a:spcBef>
            </a:pPr>
            <a:r>
              <a:rPr lang="en-GB" altLang="en-US" sz="1800"/>
              <a:t>broker</a:t>
            </a:r>
          </a:p>
          <a:p>
            <a:pPr algn="ctr" eaLnBrk="1" hangingPunct="1">
              <a:spcBef>
                <a:spcPct val="0"/>
              </a:spcBef>
            </a:pPr>
            <a:r>
              <a:rPr lang="en-GB" altLang="en-US" sz="1800"/>
              <a:t>/</a:t>
            </a:r>
          </a:p>
          <a:p>
            <a:pPr algn="ctr" eaLnBrk="1" hangingPunct="1">
              <a:spcBef>
                <a:spcPct val="0"/>
              </a:spcBef>
            </a:pPr>
            <a:r>
              <a:rPr lang="en-GB" altLang="en-US" sz="1800"/>
              <a:t>object</a:t>
            </a:r>
          </a:p>
          <a:p>
            <a:pPr algn="ctr" eaLnBrk="1" hangingPunct="1">
              <a:spcBef>
                <a:spcPct val="0"/>
              </a:spcBef>
            </a:pPr>
            <a:r>
              <a:rPr lang="en-GB" altLang="en-US" sz="1800"/>
              <a:t>manager</a:t>
            </a:r>
          </a:p>
        </p:txBody>
      </p:sp>
      <p:sp>
        <p:nvSpPr>
          <p:cNvPr id="20513" name="Text Box 39">
            <a:extLst>
              <a:ext uri="{FF2B5EF4-FFF2-40B4-BE49-F238E27FC236}">
                <a16:creationId xmlns:a16="http://schemas.microsoft.com/office/drawing/2014/main" id="{696CDD69-E872-3CEB-2346-7D8E27EE3660}"/>
              </a:ext>
            </a:extLst>
          </p:cNvPr>
          <p:cNvSpPr txBox="1">
            <a:spLocks noChangeArrowheads="1"/>
          </p:cNvSpPr>
          <p:nvPr/>
        </p:nvSpPr>
        <p:spPr bwMode="auto">
          <a:xfrm>
            <a:off x="7380288" y="1052513"/>
            <a:ext cx="1054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0"/>
              </a:spcBef>
            </a:pPr>
            <a:endParaRPr lang="en-US" altLang="en-US" sz="1800"/>
          </a:p>
        </p:txBody>
      </p:sp>
      <p:sp>
        <p:nvSpPr>
          <p:cNvPr id="20514" name="AutoShape 40">
            <a:extLst>
              <a:ext uri="{FF2B5EF4-FFF2-40B4-BE49-F238E27FC236}">
                <a16:creationId xmlns:a16="http://schemas.microsoft.com/office/drawing/2014/main" id="{8C38716D-7BB0-0FD7-9471-E921CFFD095D}"/>
              </a:ext>
            </a:extLst>
          </p:cNvPr>
          <p:cNvSpPr>
            <a:spLocks noChangeArrowheads="1"/>
          </p:cNvSpPr>
          <p:nvPr/>
        </p:nvSpPr>
        <p:spPr bwMode="auto">
          <a:xfrm>
            <a:off x="5064125" y="4086225"/>
            <a:ext cx="1020763" cy="2209800"/>
          </a:xfrm>
          <a:prstGeom prst="roundRect">
            <a:avLst>
              <a:gd name="adj"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20515" name="Text Box 42">
            <a:extLst>
              <a:ext uri="{FF2B5EF4-FFF2-40B4-BE49-F238E27FC236}">
                <a16:creationId xmlns:a16="http://schemas.microsoft.com/office/drawing/2014/main" id="{9E43A750-8E0B-671A-50AC-570885799760}"/>
              </a:ext>
            </a:extLst>
          </p:cNvPr>
          <p:cNvSpPr txBox="1">
            <a:spLocks noChangeArrowheads="1"/>
          </p:cNvSpPr>
          <p:nvPr/>
        </p:nvSpPr>
        <p:spPr bwMode="auto">
          <a:xfrm>
            <a:off x="5003800" y="4149725"/>
            <a:ext cx="1139825"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0"/>
              </a:spcBef>
            </a:pPr>
            <a:r>
              <a:rPr lang="en-GB" altLang="en-US" sz="1800"/>
              <a:t>object</a:t>
            </a:r>
          </a:p>
          <a:p>
            <a:pPr algn="ctr" eaLnBrk="1" hangingPunct="1">
              <a:spcBef>
                <a:spcPct val="0"/>
              </a:spcBef>
            </a:pPr>
            <a:r>
              <a:rPr lang="en-GB" altLang="en-US" sz="1800"/>
              <a:t>request</a:t>
            </a:r>
          </a:p>
          <a:p>
            <a:pPr algn="ctr" eaLnBrk="1" hangingPunct="1">
              <a:spcBef>
                <a:spcPct val="0"/>
              </a:spcBef>
            </a:pPr>
            <a:r>
              <a:rPr lang="en-GB" altLang="en-US" sz="1800"/>
              <a:t>broker</a:t>
            </a:r>
          </a:p>
          <a:p>
            <a:pPr algn="ctr" eaLnBrk="1" hangingPunct="1">
              <a:spcBef>
                <a:spcPct val="0"/>
              </a:spcBef>
            </a:pPr>
            <a:r>
              <a:rPr lang="en-GB" altLang="en-US" sz="1800"/>
              <a:t>/</a:t>
            </a:r>
          </a:p>
          <a:p>
            <a:pPr algn="ctr" eaLnBrk="1" hangingPunct="1">
              <a:spcBef>
                <a:spcPct val="0"/>
              </a:spcBef>
            </a:pPr>
            <a:r>
              <a:rPr lang="en-GB" altLang="en-US" sz="1800"/>
              <a:t>object</a:t>
            </a:r>
          </a:p>
          <a:p>
            <a:pPr algn="ctr" eaLnBrk="1" hangingPunct="1">
              <a:spcBef>
                <a:spcPct val="0"/>
              </a:spcBef>
            </a:pPr>
            <a:r>
              <a:rPr lang="en-GB" altLang="en-US" sz="1800"/>
              <a:t>manager</a:t>
            </a:r>
          </a:p>
        </p:txBody>
      </p:sp>
      <p:sp>
        <p:nvSpPr>
          <p:cNvPr id="20516" name="Footer Placeholder 35">
            <a:extLst>
              <a:ext uri="{FF2B5EF4-FFF2-40B4-BE49-F238E27FC236}">
                <a16:creationId xmlns:a16="http://schemas.microsoft.com/office/drawing/2014/main" id="{37A6DE02-7C54-CF3F-A7DB-DC882633078B}"/>
              </a:ext>
            </a:extLst>
          </p:cNvPr>
          <p:cNvSpPr>
            <a:spLocks noGrp="1"/>
          </p:cNvSpPr>
          <p:nvPr>
            <p:ph type="ftr" sz="quarter" idx="4294967295"/>
          </p:nvPr>
        </p:nvSpPr>
        <p:spPr>
          <a:xfrm>
            <a:off x="0" y="6429375"/>
            <a:ext cx="1071563" cy="2428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1400">
                <a:solidFill>
                  <a:schemeClr val="tx1"/>
                </a:solidFill>
                <a:latin typeface="Times New Roman" charset="0"/>
              </a:rPr>
              <a:t>Middleware</a:t>
            </a:r>
          </a:p>
        </p:txBody>
      </p:sp>
    </p:spTree>
    <p:extLst>
      <p:ext uri="{BB962C8B-B14F-4D97-AF65-F5344CB8AC3E}">
        <p14:creationId xmlns:p14="http://schemas.microsoft.com/office/powerpoint/2010/main" val="24662665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BD8E3-1AE8-2AC6-E50A-B7673C6A2022}"/>
            </a:ext>
          </a:extLst>
        </p:cNvPr>
        <p:cNvGrpSpPr/>
        <p:nvPr/>
      </p:nvGrpSpPr>
      <p:grpSpPr>
        <a:xfrm>
          <a:off x="0" y="0"/>
          <a:ext cx="0" cy="0"/>
          <a:chOff x="0" y="0"/>
          <a:chExt cx="0" cy="0"/>
        </a:xfrm>
      </p:grpSpPr>
      <p:sp>
        <p:nvSpPr>
          <p:cNvPr id="21506" name="Slide Number Placeholder 5">
            <a:extLst>
              <a:ext uri="{FF2B5EF4-FFF2-40B4-BE49-F238E27FC236}">
                <a16:creationId xmlns:a16="http://schemas.microsoft.com/office/drawing/2014/main" id="{B5B0B512-7A2C-AC7A-B202-B7B59D6B817E}"/>
              </a:ext>
            </a:extLst>
          </p:cNvPr>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fld id="{6E888B30-A650-854D-939B-7052709BA26F}" type="slidenum">
              <a:rPr lang="en-GB" altLang="en-US" sz="1400">
                <a:solidFill>
                  <a:schemeClr val="tx1"/>
                </a:solidFill>
                <a:latin typeface="Times New Roman" charset="0"/>
              </a:rPr>
              <a:pPr eaLnBrk="1" hangingPunct="1"/>
              <a:t>76</a:t>
            </a:fld>
            <a:endParaRPr lang="en-GB" altLang="en-US" sz="1400">
              <a:solidFill>
                <a:schemeClr val="tx1"/>
              </a:solidFill>
              <a:latin typeface="Times New Roman" charset="0"/>
            </a:endParaRPr>
          </a:p>
        </p:txBody>
      </p:sp>
      <p:sp>
        <p:nvSpPr>
          <p:cNvPr id="11267" name="Rectangle 2">
            <a:extLst>
              <a:ext uri="{FF2B5EF4-FFF2-40B4-BE49-F238E27FC236}">
                <a16:creationId xmlns:a16="http://schemas.microsoft.com/office/drawing/2014/main" id="{8A47B5E3-FA5B-0D6D-FAF8-4FDAF4946341}"/>
              </a:ext>
            </a:extLst>
          </p:cNvPr>
          <p:cNvSpPr>
            <a:spLocks noGrp="1" noChangeArrowheads="1"/>
          </p:cNvSpPr>
          <p:nvPr>
            <p:ph type="title"/>
          </p:nvPr>
        </p:nvSpPr>
        <p:spPr/>
        <p:txBody>
          <a:bodyPr/>
          <a:lstStyle/>
          <a:p>
            <a:pPr eaLnBrk="1" hangingPunct="1">
              <a:defRPr/>
            </a:pPr>
            <a:r>
              <a:rPr lang="en-GB" dirty="0">
                <a:latin typeface="+mn-lt"/>
              </a:rPr>
              <a:t>Properties of OOM</a:t>
            </a:r>
          </a:p>
        </p:txBody>
      </p:sp>
      <p:sp>
        <p:nvSpPr>
          <p:cNvPr id="21508" name="Rectangle 3">
            <a:extLst>
              <a:ext uri="{FF2B5EF4-FFF2-40B4-BE49-F238E27FC236}">
                <a16:creationId xmlns:a16="http://schemas.microsoft.com/office/drawing/2014/main" id="{EFB99931-E0E5-3380-2136-638C0A920F83}"/>
              </a:ext>
            </a:extLst>
          </p:cNvPr>
          <p:cNvSpPr>
            <a:spLocks noGrp="1" noChangeArrowheads="1"/>
          </p:cNvSpPr>
          <p:nvPr>
            <p:ph type="body" idx="1"/>
          </p:nvPr>
        </p:nvSpPr>
        <p:spPr>
          <a:xfrm>
            <a:off x="285750" y="1066800"/>
            <a:ext cx="8715375" cy="5219700"/>
          </a:xfrm>
        </p:spPr>
        <p:txBody>
          <a:bodyPr>
            <a:normAutofit fontScale="77500" lnSpcReduction="20000"/>
          </a:bodyPr>
          <a:lstStyle/>
          <a:p>
            <a:pPr eaLnBrk="1" hangingPunct="1">
              <a:buFont typeface="Wingdings" charset="2"/>
              <a:buNone/>
            </a:pPr>
            <a:r>
              <a:rPr lang="en-GB" altLang="en-US"/>
              <a:t>Support for object-oriented programming model</a:t>
            </a:r>
          </a:p>
          <a:p>
            <a:pPr lvl="1" eaLnBrk="1" hangingPunct="1"/>
            <a:r>
              <a:rPr lang="en-GB" altLang="en-US"/>
              <a:t>objects, methods, interfaces, encapsulation, …</a:t>
            </a:r>
          </a:p>
          <a:p>
            <a:pPr lvl="1" eaLnBrk="1" hangingPunct="1"/>
            <a:r>
              <a:rPr lang="en-GB" altLang="en-US"/>
              <a:t>exceptions (were also in some RPC systems e.g. Mayflower)</a:t>
            </a:r>
          </a:p>
          <a:p>
            <a:pPr lvl="1" eaLnBrk="1" hangingPunct="1">
              <a:buFontTx/>
              <a:buChar char="•"/>
            </a:pPr>
            <a:endParaRPr lang="en-GB" altLang="en-US"/>
          </a:p>
          <a:p>
            <a:pPr eaLnBrk="1" hangingPunct="1">
              <a:buFont typeface="Wingdings" charset="2"/>
              <a:buNone/>
            </a:pPr>
            <a:r>
              <a:rPr lang="en-GB" altLang="en-US"/>
              <a:t>Synchronous request/reply interaction</a:t>
            </a:r>
          </a:p>
          <a:p>
            <a:pPr lvl="1" eaLnBrk="1" hangingPunct="1"/>
            <a:r>
              <a:rPr lang="en-GB" altLang="en-US"/>
              <a:t>same as RPC</a:t>
            </a:r>
          </a:p>
          <a:p>
            <a:pPr lvl="1" eaLnBrk="1" hangingPunct="1">
              <a:buFontTx/>
              <a:buChar char="•"/>
            </a:pPr>
            <a:endParaRPr lang="en-GB" altLang="en-US"/>
          </a:p>
          <a:p>
            <a:pPr eaLnBrk="1" hangingPunct="1">
              <a:buFont typeface="Wingdings" charset="2"/>
              <a:buNone/>
            </a:pPr>
            <a:r>
              <a:rPr lang="en-GB" altLang="en-US"/>
              <a:t>Location Transparency</a:t>
            </a:r>
          </a:p>
          <a:p>
            <a:pPr lvl="1" eaLnBrk="1" hangingPunct="1"/>
            <a:r>
              <a:rPr lang="en-GB" altLang="en-US"/>
              <a:t>system (ORB) maps object references to locations</a:t>
            </a:r>
          </a:p>
          <a:p>
            <a:pPr lvl="1" eaLnBrk="1" hangingPunct="1">
              <a:buFontTx/>
              <a:buChar char="•"/>
            </a:pPr>
            <a:endParaRPr lang="en-GB" altLang="en-US"/>
          </a:p>
          <a:p>
            <a:pPr eaLnBrk="1" hangingPunct="1">
              <a:buFont typeface="Wingdings" charset="2"/>
              <a:buNone/>
            </a:pPr>
            <a:r>
              <a:rPr lang="en-GB" altLang="en-US"/>
              <a:t>Services comprising multiple servers are easier to build with OOM</a:t>
            </a:r>
          </a:p>
          <a:p>
            <a:pPr lvl="1" eaLnBrk="1" hangingPunct="1"/>
            <a:r>
              <a:rPr lang="en-GB" altLang="en-US"/>
              <a:t>RPC programming is in terms of </a:t>
            </a:r>
            <a:r>
              <a:rPr lang="en-GB" altLang="en-US" b="1" i="1"/>
              <a:t>server-interface (operation)</a:t>
            </a:r>
          </a:p>
          <a:p>
            <a:pPr lvl="1" eaLnBrk="1" hangingPunct="1"/>
            <a:r>
              <a:rPr lang="en-GB" altLang="en-US"/>
              <a:t>RPC system looks up server address in a location service</a:t>
            </a:r>
          </a:p>
          <a:p>
            <a:pPr lvl="1" eaLnBrk="1" hangingPunct="1">
              <a:buFontTx/>
              <a:buNone/>
            </a:pPr>
            <a:r>
              <a:rPr lang="en-GB" altLang="en-US"/>
              <a:t> </a:t>
            </a:r>
          </a:p>
        </p:txBody>
      </p:sp>
      <p:sp>
        <p:nvSpPr>
          <p:cNvPr id="21509" name="Footer Placeholder 4">
            <a:extLst>
              <a:ext uri="{FF2B5EF4-FFF2-40B4-BE49-F238E27FC236}">
                <a16:creationId xmlns:a16="http://schemas.microsoft.com/office/drawing/2014/main" id="{EB2E1294-A6AD-8FB6-952A-15EFC3752910}"/>
              </a:ext>
            </a:extLst>
          </p:cNvPr>
          <p:cNvSpPr>
            <a:spLocks noGrp="1"/>
          </p:cNvSpPr>
          <p:nvPr>
            <p:ph type="ftr" sz="quarter" idx="4294967295"/>
          </p:nvPr>
        </p:nvSpPr>
        <p:spPr>
          <a:xfrm>
            <a:off x="0" y="6429375"/>
            <a:ext cx="1071563" cy="2428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1400">
                <a:solidFill>
                  <a:schemeClr val="tx1"/>
                </a:solidFill>
                <a:latin typeface="Times New Roman" charset="0"/>
              </a:rPr>
              <a:t>Middleware</a:t>
            </a:r>
          </a:p>
        </p:txBody>
      </p:sp>
    </p:spTree>
    <p:extLst>
      <p:ext uri="{BB962C8B-B14F-4D97-AF65-F5344CB8AC3E}">
        <p14:creationId xmlns:p14="http://schemas.microsoft.com/office/powerpoint/2010/main" val="1206837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B4DE4-444F-E43F-5C81-7E3014687DA6}"/>
            </a:ext>
          </a:extLst>
        </p:cNvPr>
        <p:cNvGrpSpPr/>
        <p:nvPr/>
      </p:nvGrpSpPr>
      <p:grpSpPr>
        <a:xfrm>
          <a:off x="0" y="0"/>
          <a:ext cx="0" cy="0"/>
          <a:chOff x="0" y="0"/>
          <a:chExt cx="0" cy="0"/>
        </a:xfrm>
      </p:grpSpPr>
      <p:sp>
        <p:nvSpPr>
          <p:cNvPr id="23554" name="Slide Number Placeholder 5">
            <a:extLst>
              <a:ext uri="{FF2B5EF4-FFF2-40B4-BE49-F238E27FC236}">
                <a16:creationId xmlns:a16="http://schemas.microsoft.com/office/drawing/2014/main" id="{0B8FDCF1-15F6-6072-1406-F66D0C00A045}"/>
              </a:ext>
            </a:extLst>
          </p:cNvPr>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fld id="{92566196-5341-8349-B7B6-72342DE3A25C}" type="slidenum">
              <a:rPr lang="en-GB" altLang="en-US" sz="1400">
                <a:solidFill>
                  <a:schemeClr val="tx1"/>
                </a:solidFill>
                <a:latin typeface="Times New Roman" charset="0"/>
              </a:rPr>
              <a:pPr eaLnBrk="1" hangingPunct="1"/>
              <a:t>77</a:t>
            </a:fld>
            <a:endParaRPr lang="en-GB" altLang="en-US" sz="1400">
              <a:solidFill>
                <a:schemeClr val="tx1"/>
              </a:solidFill>
              <a:latin typeface="Times New Roman" charset="0"/>
            </a:endParaRPr>
          </a:p>
        </p:txBody>
      </p:sp>
      <p:sp>
        <p:nvSpPr>
          <p:cNvPr id="13315" name="Rectangle 2">
            <a:extLst>
              <a:ext uri="{FF2B5EF4-FFF2-40B4-BE49-F238E27FC236}">
                <a16:creationId xmlns:a16="http://schemas.microsoft.com/office/drawing/2014/main" id="{A2BDA1CC-651E-6EBB-16CC-DFE5D71CFE89}"/>
              </a:ext>
            </a:extLst>
          </p:cNvPr>
          <p:cNvSpPr>
            <a:spLocks noGrp="1" noChangeArrowheads="1"/>
          </p:cNvSpPr>
          <p:nvPr>
            <p:ph type="title"/>
          </p:nvPr>
        </p:nvSpPr>
        <p:spPr/>
        <p:txBody>
          <a:bodyPr/>
          <a:lstStyle/>
          <a:p>
            <a:pPr eaLnBrk="1" hangingPunct="1">
              <a:defRPr/>
            </a:pPr>
            <a:r>
              <a:rPr lang="en-GB" dirty="0">
                <a:latin typeface="+mn-lt"/>
              </a:rPr>
              <a:t>CORBA</a:t>
            </a:r>
          </a:p>
        </p:txBody>
      </p:sp>
      <p:sp>
        <p:nvSpPr>
          <p:cNvPr id="23556" name="Rectangle 3">
            <a:extLst>
              <a:ext uri="{FF2B5EF4-FFF2-40B4-BE49-F238E27FC236}">
                <a16:creationId xmlns:a16="http://schemas.microsoft.com/office/drawing/2014/main" id="{1259A73C-DC10-F713-38F9-5B91BCCF8E0C}"/>
              </a:ext>
            </a:extLst>
          </p:cNvPr>
          <p:cNvSpPr>
            <a:spLocks noGrp="1" noChangeArrowheads="1"/>
          </p:cNvSpPr>
          <p:nvPr>
            <p:ph type="body" idx="1"/>
          </p:nvPr>
        </p:nvSpPr>
        <p:spPr>
          <a:xfrm>
            <a:off x="685800" y="1066800"/>
            <a:ext cx="7772400" cy="1219200"/>
          </a:xfrm>
        </p:spPr>
        <p:txBody>
          <a:bodyPr>
            <a:normAutofit fontScale="85000" lnSpcReduction="20000"/>
          </a:bodyPr>
          <a:lstStyle/>
          <a:p>
            <a:pPr eaLnBrk="1" hangingPunct="1"/>
            <a:r>
              <a:rPr lang="en-GB" altLang="en-US" b="1"/>
              <a:t>C</a:t>
            </a:r>
            <a:r>
              <a:rPr lang="en-GB" altLang="en-US"/>
              <a:t>ommon </a:t>
            </a:r>
            <a:r>
              <a:rPr lang="en-GB" altLang="en-US" b="1"/>
              <a:t>O</a:t>
            </a:r>
            <a:r>
              <a:rPr lang="en-GB" altLang="en-US"/>
              <a:t>bject </a:t>
            </a:r>
            <a:r>
              <a:rPr lang="en-GB" altLang="en-US" b="1"/>
              <a:t>R</a:t>
            </a:r>
            <a:r>
              <a:rPr lang="en-GB" altLang="en-US"/>
              <a:t>equest </a:t>
            </a:r>
            <a:r>
              <a:rPr lang="en-GB" altLang="en-US" b="1"/>
              <a:t>B</a:t>
            </a:r>
            <a:r>
              <a:rPr lang="en-GB" altLang="en-US"/>
              <a:t>roker </a:t>
            </a:r>
            <a:r>
              <a:rPr lang="en-GB" altLang="en-US" b="1"/>
              <a:t>A</a:t>
            </a:r>
            <a:r>
              <a:rPr lang="en-GB" altLang="en-US"/>
              <a:t>rchitecture</a:t>
            </a:r>
          </a:p>
          <a:p>
            <a:pPr lvl="1" eaLnBrk="1" hangingPunct="1"/>
            <a:r>
              <a:rPr lang="en-GB" altLang="en-US"/>
              <a:t>Open standard by the OMG (Version 3.0)</a:t>
            </a:r>
          </a:p>
          <a:p>
            <a:pPr lvl="1" eaLnBrk="1" hangingPunct="1"/>
            <a:r>
              <a:rPr lang="en-GB" altLang="en-US"/>
              <a:t>Language- and platform independent</a:t>
            </a:r>
          </a:p>
        </p:txBody>
      </p:sp>
      <p:sp>
        <p:nvSpPr>
          <p:cNvPr id="23557" name="Rectangle 8">
            <a:extLst>
              <a:ext uri="{FF2B5EF4-FFF2-40B4-BE49-F238E27FC236}">
                <a16:creationId xmlns:a16="http://schemas.microsoft.com/office/drawing/2014/main" id="{EC9C04C2-7EA5-3349-BE23-FD60DD1A79CE}"/>
              </a:ext>
            </a:extLst>
          </p:cNvPr>
          <p:cNvSpPr>
            <a:spLocks noChangeArrowheads="1"/>
          </p:cNvSpPr>
          <p:nvPr/>
        </p:nvSpPr>
        <p:spPr bwMode="auto">
          <a:xfrm>
            <a:off x="703263" y="2286000"/>
            <a:ext cx="7900987" cy="228600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buFontTx/>
              <a:buChar char="•"/>
            </a:pPr>
            <a:r>
              <a:rPr lang="en-GB" altLang="en-US" b="1">
                <a:solidFill>
                  <a:schemeClr val="tx1"/>
                </a:solidFill>
                <a:latin typeface="Times New Roman" charset="0"/>
                <a:ea typeface="Times New Roman" charset="0"/>
                <a:cs typeface="Times New Roman" charset="0"/>
              </a:rPr>
              <a:t>Object Request Broker</a:t>
            </a:r>
            <a:r>
              <a:rPr lang="en-GB" altLang="en-US">
                <a:solidFill>
                  <a:schemeClr val="tx1"/>
                </a:solidFill>
                <a:latin typeface="Times New Roman" charset="0"/>
                <a:ea typeface="Times New Roman" charset="0"/>
                <a:cs typeface="Times New Roman" charset="0"/>
              </a:rPr>
              <a:t> (ORB)</a:t>
            </a:r>
          </a:p>
          <a:p>
            <a:pPr lvl="1" eaLnBrk="1" hangingPunct="1">
              <a:buFontTx/>
              <a:buChar char="–"/>
            </a:pPr>
            <a:r>
              <a:rPr lang="en-GB" altLang="en-US" sz="2000">
                <a:latin typeface="Times New Roman" charset="0"/>
                <a:ea typeface="Times New Roman" charset="0"/>
                <a:cs typeface="Times New Roman" charset="0"/>
              </a:rPr>
              <a:t>General Inter-ORB Protocol (GIOP) for communication</a:t>
            </a:r>
          </a:p>
          <a:p>
            <a:pPr lvl="1" eaLnBrk="1" hangingPunct="1">
              <a:buFontTx/>
              <a:buChar char="–"/>
            </a:pPr>
            <a:r>
              <a:rPr lang="en-GB" altLang="en-US" sz="2000">
                <a:latin typeface="Times New Roman" charset="0"/>
                <a:ea typeface="Times New Roman" charset="0"/>
                <a:cs typeface="Times New Roman" charset="0"/>
              </a:rPr>
              <a:t>Interoperable Object References (IOR) </a:t>
            </a:r>
            <a:r>
              <a:rPr lang="en-GB" altLang="en-US" sz="2000">
                <a:solidFill>
                  <a:srgbClr val="FF3300"/>
                </a:solidFill>
                <a:latin typeface="Times New Roman" charset="0"/>
                <a:ea typeface="Times New Roman" charset="0"/>
                <a:cs typeface="Times New Roman" charset="0"/>
              </a:rPr>
              <a:t>contain object location</a:t>
            </a:r>
          </a:p>
          <a:p>
            <a:pPr lvl="1" eaLnBrk="1" hangingPunct="1">
              <a:buFontTx/>
              <a:buChar char="–"/>
            </a:pPr>
            <a:r>
              <a:rPr lang="en-GB" altLang="en-US" sz="2000">
                <a:latin typeface="Times New Roman" charset="0"/>
                <a:ea typeface="Times New Roman" charset="0"/>
                <a:cs typeface="Times New Roman" charset="0"/>
              </a:rPr>
              <a:t>CORBA </a:t>
            </a:r>
            <a:r>
              <a:rPr lang="en-GB" altLang="en-US" sz="2000" b="1">
                <a:latin typeface="Times New Roman" charset="0"/>
                <a:ea typeface="Times New Roman" charset="0"/>
                <a:cs typeface="Times New Roman" charset="0"/>
              </a:rPr>
              <a:t>Interface Definition Language</a:t>
            </a:r>
            <a:r>
              <a:rPr lang="en-GB" altLang="en-US" sz="2000">
                <a:latin typeface="Times New Roman" charset="0"/>
                <a:ea typeface="Times New Roman" charset="0"/>
                <a:cs typeface="Times New Roman" charset="0"/>
              </a:rPr>
              <a:t> (IDL)</a:t>
            </a:r>
          </a:p>
          <a:p>
            <a:pPr lvl="2" eaLnBrk="1" hangingPunct="1">
              <a:buFontTx/>
              <a:buChar char="•"/>
            </a:pPr>
            <a:r>
              <a:rPr lang="en-GB" altLang="en-US" sz="2000">
                <a:latin typeface="Times New Roman" charset="0"/>
                <a:ea typeface="Times New Roman" charset="0"/>
                <a:cs typeface="Times New Roman" charset="0"/>
              </a:rPr>
              <a:t>Stubs (proxies) and skeletons created by IDL compiler</a:t>
            </a:r>
          </a:p>
          <a:p>
            <a:pPr lvl="1" eaLnBrk="1" hangingPunct="1">
              <a:buFontTx/>
              <a:buChar char="–"/>
            </a:pPr>
            <a:r>
              <a:rPr lang="en-GB" altLang="en-US" sz="2000">
                <a:latin typeface="Times New Roman" charset="0"/>
                <a:ea typeface="Times New Roman" charset="0"/>
                <a:cs typeface="Times New Roman" charset="0"/>
              </a:rPr>
              <a:t>Dynamic remote method invocation</a:t>
            </a:r>
          </a:p>
        </p:txBody>
      </p:sp>
      <p:sp>
        <p:nvSpPr>
          <p:cNvPr id="23558" name="Rectangle 10">
            <a:extLst>
              <a:ext uri="{FF2B5EF4-FFF2-40B4-BE49-F238E27FC236}">
                <a16:creationId xmlns:a16="http://schemas.microsoft.com/office/drawing/2014/main" id="{116F71C6-796F-EC0C-DC8E-D88D97DE8CEC}"/>
              </a:ext>
            </a:extLst>
          </p:cNvPr>
          <p:cNvSpPr>
            <a:spLocks noChangeArrowheads="1"/>
          </p:cNvSpPr>
          <p:nvPr/>
        </p:nvSpPr>
        <p:spPr bwMode="auto">
          <a:xfrm>
            <a:off x="703263" y="4648200"/>
            <a:ext cx="7900987" cy="762000"/>
          </a:xfrm>
          <a:prstGeom prst="rect">
            <a:avLst/>
          </a:prstGeom>
          <a:solidFill>
            <a:srgbClr val="CCECFF"/>
          </a:solidFill>
          <a:ln w="9525">
            <a:noFill/>
            <a:miter lim="800000"/>
            <a:headEnd/>
            <a:tailEnd/>
          </a:ln>
        </p:spPr>
        <p:txBody>
          <a:bodyPr/>
          <a:lstStyle/>
          <a:p>
            <a:pPr marL="342900" indent="-342900">
              <a:buFontTx/>
              <a:buChar char="•"/>
              <a:defRPr/>
            </a:pPr>
            <a:r>
              <a:rPr lang="en-GB" b="1" dirty="0">
                <a:solidFill>
                  <a:schemeClr val="tx1"/>
                </a:solidFill>
                <a:latin typeface="+mn-lt"/>
              </a:rPr>
              <a:t>Interface Repository</a:t>
            </a:r>
          </a:p>
          <a:p>
            <a:pPr marL="742950" lvl="1" indent="-285750">
              <a:buFontTx/>
              <a:buChar char="–"/>
              <a:defRPr/>
            </a:pPr>
            <a:r>
              <a:rPr lang="en-GB" sz="2000" dirty="0">
                <a:latin typeface="+mn-lt"/>
              </a:rPr>
              <a:t>Querying existing remote interfaces</a:t>
            </a:r>
          </a:p>
        </p:txBody>
      </p:sp>
      <p:sp>
        <p:nvSpPr>
          <p:cNvPr id="23559" name="Rectangle 11">
            <a:extLst>
              <a:ext uri="{FF2B5EF4-FFF2-40B4-BE49-F238E27FC236}">
                <a16:creationId xmlns:a16="http://schemas.microsoft.com/office/drawing/2014/main" id="{6432D6FD-CA8A-8938-536D-F153B6D51CC5}"/>
              </a:ext>
            </a:extLst>
          </p:cNvPr>
          <p:cNvSpPr>
            <a:spLocks noChangeArrowheads="1"/>
          </p:cNvSpPr>
          <p:nvPr/>
        </p:nvSpPr>
        <p:spPr bwMode="auto">
          <a:xfrm>
            <a:off x="703263" y="5486400"/>
            <a:ext cx="7900987" cy="838200"/>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buFontTx/>
              <a:buChar char="•"/>
            </a:pPr>
            <a:r>
              <a:rPr lang="en-GB" altLang="en-US" b="1">
                <a:solidFill>
                  <a:schemeClr val="tx1"/>
                </a:solidFill>
                <a:latin typeface="Times New Roman" charset="0"/>
                <a:ea typeface="Times New Roman" charset="0"/>
                <a:cs typeface="Times New Roman" charset="0"/>
              </a:rPr>
              <a:t>Implementation Repository</a:t>
            </a:r>
          </a:p>
          <a:p>
            <a:pPr lvl="1" eaLnBrk="1" hangingPunct="1">
              <a:buFontTx/>
              <a:buChar char="–"/>
            </a:pPr>
            <a:r>
              <a:rPr lang="en-GB" altLang="en-US" sz="2000">
                <a:latin typeface="Times New Roman" charset="0"/>
                <a:ea typeface="Times New Roman" charset="0"/>
                <a:cs typeface="Times New Roman" charset="0"/>
              </a:rPr>
              <a:t>Activating remote objects on demand</a:t>
            </a:r>
          </a:p>
        </p:txBody>
      </p:sp>
      <p:sp>
        <p:nvSpPr>
          <p:cNvPr id="23560" name="Footer Placeholder 7">
            <a:extLst>
              <a:ext uri="{FF2B5EF4-FFF2-40B4-BE49-F238E27FC236}">
                <a16:creationId xmlns:a16="http://schemas.microsoft.com/office/drawing/2014/main" id="{658B3904-B7CD-F8C6-65B6-192888609757}"/>
              </a:ext>
            </a:extLst>
          </p:cNvPr>
          <p:cNvSpPr>
            <a:spLocks noGrp="1"/>
          </p:cNvSpPr>
          <p:nvPr>
            <p:ph type="ftr" sz="quarter" idx="4294967295"/>
          </p:nvPr>
        </p:nvSpPr>
        <p:spPr>
          <a:xfrm>
            <a:off x="0" y="6429375"/>
            <a:ext cx="1071563" cy="2428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1400">
                <a:solidFill>
                  <a:schemeClr val="tx1"/>
                </a:solidFill>
                <a:latin typeface="Times New Roman" charset="0"/>
              </a:rPr>
              <a:t>Middleware</a:t>
            </a:r>
          </a:p>
        </p:txBody>
      </p:sp>
    </p:spTree>
    <p:extLst>
      <p:ext uri="{BB962C8B-B14F-4D97-AF65-F5344CB8AC3E}">
        <p14:creationId xmlns:p14="http://schemas.microsoft.com/office/powerpoint/2010/main" val="4434047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5A3AF-FF92-4065-9DB2-E3B35726EA43}"/>
            </a:ext>
          </a:extLst>
        </p:cNvPr>
        <p:cNvGrpSpPr/>
        <p:nvPr/>
      </p:nvGrpSpPr>
      <p:grpSpPr>
        <a:xfrm>
          <a:off x="0" y="0"/>
          <a:ext cx="0" cy="0"/>
          <a:chOff x="0" y="0"/>
          <a:chExt cx="0" cy="0"/>
        </a:xfrm>
      </p:grpSpPr>
      <p:sp>
        <p:nvSpPr>
          <p:cNvPr id="26626" name="Slide Number Placeholder 5">
            <a:extLst>
              <a:ext uri="{FF2B5EF4-FFF2-40B4-BE49-F238E27FC236}">
                <a16:creationId xmlns:a16="http://schemas.microsoft.com/office/drawing/2014/main" id="{4B3A0C60-0A9B-8F3F-CD19-DCE84D5CB259}"/>
              </a:ext>
            </a:extLst>
          </p:cNvPr>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fld id="{317E4CF4-EEC3-6140-BD9F-BCE7D3D55926}" type="slidenum">
              <a:rPr lang="en-GB" altLang="en-US" sz="1400">
                <a:solidFill>
                  <a:schemeClr val="tx1"/>
                </a:solidFill>
                <a:latin typeface="Times New Roman" charset="0"/>
              </a:rPr>
              <a:pPr eaLnBrk="1" hangingPunct="1"/>
              <a:t>78</a:t>
            </a:fld>
            <a:endParaRPr lang="en-GB" altLang="en-US" sz="1400">
              <a:solidFill>
                <a:schemeClr val="tx1"/>
              </a:solidFill>
              <a:latin typeface="Times New Roman" charset="0"/>
            </a:endParaRPr>
          </a:p>
        </p:txBody>
      </p:sp>
      <p:sp>
        <p:nvSpPr>
          <p:cNvPr id="16387" name="Rectangle 2">
            <a:extLst>
              <a:ext uri="{FF2B5EF4-FFF2-40B4-BE49-F238E27FC236}">
                <a16:creationId xmlns:a16="http://schemas.microsoft.com/office/drawing/2014/main" id="{71D975FB-FCF2-57A1-529A-75B2DC58AD1C}"/>
              </a:ext>
            </a:extLst>
          </p:cNvPr>
          <p:cNvSpPr>
            <a:spLocks noGrp="1" noChangeArrowheads="1"/>
          </p:cNvSpPr>
          <p:nvPr>
            <p:ph type="title"/>
          </p:nvPr>
        </p:nvSpPr>
        <p:spPr/>
        <p:txBody>
          <a:bodyPr/>
          <a:lstStyle/>
          <a:p>
            <a:pPr eaLnBrk="1" hangingPunct="1">
              <a:defRPr/>
            </a:pPr>
            <a:r>
              <a:rPr lang="en-GB" dirty="0">
                <a:latin typeface="+mn-lt"/>
              </a:rPr>
              <a:t>Disadvantages of OOM</a:t>
            </a:r>
          </a:p>
        </p:txBody>
      </p:sp>
      <p:sp>
        <p:nvSpPr>
          <p:cNvPr id="26628" name="Rectangle 3">
            <a:extLst>
              <a:ext uri="{FF2B5EF4-FFF2-40B4-BE49-F238E27FC236}">
                <a16:creationId xmlns:a16="http://schemas.microsoft.com/office/drawing/2014/main" id="{DBF87542-826E-9B8C-93BD-283F1CB2F87A}"/>
              </a:ext>
            </a:extLst>
          </p:cNvPr>
          <p:cNvSpPr>
            <a:spLocks noGrp="1" noChangeArrowheads="1"/>
          </p:cNvSpPr>
          <p:nvPr>
            <p:ph type="body" idx="1"/>
          </p:nvPr>
        </p:nvSpPr>
        <p:spPr/>
        <p:txBody>
          <a:bodyPr>
            <a:normAutofit fontScale="92500" lnSpcReduction="20000"/>
          </a:bodyPr>
          <a:lstStyle/>
          <a:p>
            <a:pPr eaLnBrk="1" hangingPunct="1">
              <a:buFont typeface="Wingdings 2" charset="2"/>
              <a:buChar char="Ó"/>
            </a:pPr>
            <a:r>
              <a:rPr lang="en-GB" altLang="en-US"/>
              <a:t>Synchronous request/reply interaction only</a:t>
            </a:r>
          </a:p>
          <a:p>
            <a:pPr lvl="1" eaLnBrk="1" hangingPunct="1">
              <a:buFontTx/>
              <a:buChar char="•"/>
            </a:pPr>
            <a:r>
              <a:rPr lang="en-GB" altLang="en-US"/>
              <a:t>So CORBA </a:t>
            </a:r>
            <a:r>
              <a:rPr lang="en-GB" altLang="en-US" b="1">
                <a:solidFill>
                  <a:schemeClr val="tx1"/>
                </a:solidFill>
                <a:latin typeface="Courier New" charset="0"/>
              </a:rPr>
              <a:t>oneway</a:t>
            </a:r>
            <a:r>
              <a:rPr lang="en-GB" altLang="en-US"/>
              <a:t> semantics added and - </a:t>
            </a:r>
          </a:p>
          <a:p>
            <a:pPr lvl="1" eaLnBrk="1" hangingPunct="1">
              <a:buFontTx/>
              <a:buChar char="•"/>
            </a:pPr>
            <a:r>
              <a:rPr lang="en-GB" altLang="en-US"/>
              <a:t>Asynchronous Method Invocation (AMI)</a:t>
            </a:r>
          </a:p>
          <a:p>
            <a:pPr lvl="1" eaLnBrk="1" hangingPunct="1">
              <a:buFontTx/>
              <a:buChar char="•"/>
            </a:pPr>
            <a:r>
              <a:rPr lang="en-GB" altLang="en-US"/>
              <a:t>But </a:t>
            </a:r>
            <a:r>
              <a:rPr lang="en-GB" altLang="en-US" i="1"/>
              <a:t>implementations</a:t>
            </a:r>
            <a:r>
              <a:rPr lang="en-GB" altLang="en-US"/>
              <a:t> may not be loosely coupled</a:t>
            </a:r>
          </a:p>
          <a:p>
            <a:pPr lvl="1" eaLnBrk="1" hangingPunct="1"/>
            <a:endParaRPr lang="en-GB" altLang="en-US"/>
          </a:p>
          <a:p>
            <a:pPr eaLnBrk="1" hangingPunct="1">
              <a:buFont typeface="Wingdings 2" charset="2"/>
              <a:buChar char="Ó"/>
            </a:pPr>
            <a:r>
              <a:rPr lang="en-GB" altLang="en-US"/>
              <a:t>Distributed garbage collection</a:t>
            </a:r>
          </a:p>
          <a:p>
            <a:pPr lvl="1" eaLnBrk="1" hangingPunct="1">
              <a:buFontTx/>
              <a:buChar char="•"/>
            </a:pPr>
            <a:r>
              <a:rPr lang="en-GB" altLang="en-US"/>
              <a:t>Releasing memory for unused remote objects</a:t>
            </a:r>
          </a:p>
          <a:p>
            <a:pPr lvl="1" eaLnBrk="1" hangingPunct="1">
              <a:buFontTx/>
              <a:buChar char="•"/>
            </a:pPr>
            <a:endParaRPr lang="en-GB" altLang="en-US"/>
          </a:p>
          <a:p>
            <a:pPr eaLnBrk="1" hangingPunct="1">
              <a:buFont typeface="Wingdings 2" charset="2"/>
              <a:buChar char="Ó"/>
            </a:pPr>
            <a:r>
              <a:rPr lang="en-GB" altLang="en-US"/>
              <a:t>OOM rather static and heavy-weight</a:t>
            </a:r>
          </a:p>
          <a:p>
            <a:pPr lvl="1" eaLnBrk="1" hangingPunct="1">
              <a:buFontTx/>
              <a:buChar char="•"/>
            </a:pPr>
            <a:r>
              <a:rPr lang="en-GB" altLang="en-US"/>
              <a:t>Bad for ubiquitous systems and embedded devices</a:t>
            </a:r>
          </a:p>
        </p:txBody>
      </p:sp>
      <p:sp>
        <p:nvSpPr>
          <p:cNvPr id="26629" name="Footer Placeholder 4">
            <a:extLst>
              <a:ext uri="{FF2B5EF4-FFF2-40B4-BE49-F238E27FC236}">
                <a16:creationId xmlns:a16="http://schemas.microsoft.com/office/drawing/2014/main" id="{C8A6EA06-0470-F269-B96D-CD3FFCA8AEB2}"/>
              </a:ext>
            </a:extLst>
          </p:cNvPr>
          <p:cNvSpPr>
            <a:spLocks noGrp="1"/>
          </p:cNvSpPr>
          <p:nvPr>
            <p:ph type="ftr" sz="quarter" idx="4294967295"/>
          </p:nvPr>
        </p:nvSpPr>
        <p:spPr>
          <a:xfrm>
            <a:off x="0" y="6429375"/>
            <a:ext cx="1071563" cy="2428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1400">
                <a:solidFill>
                  <a:schemeClr val="tx1"/>
                </a:solidFill>
                <a:latin typeface="Times New Roman" charset="0"/>
              </a:rPr>
              <a:t>Middleware</a:t>
            </a:r>
          </a:p>
        </p:txBody>
      </p:sp>
    </p:spTree>
    <p:extLst>
      <p:ext uri="{BB962C8B-B14F-4D97-AF65-F5344CB8AC3E}">
        <p14:creationId xmlns:p14="http://schemas.microsoft.com/office/powerpoint/2010/main" val="1422707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7B61D-A0DA-C4EF-F4E3-95A7CB5B914F}"/>
            </a:ext>
          </a:extLst>
        </p:cNvPr>
        <p:cNvGrpSpPr/>
        <p:nvPr/>
      </p:nvGrpSpPr>
      <p:grpSpPr>
        <a:xfrm>
          <a:off x="0" y="0"/>
          <a:ext cx="0" cy="0"/>
          <a:chOff x="0" y="0"/>
          <a:chExt cx="0" cy="0"/>
        </a:xfrm>
      </p:grpSpPr>
      <p:sp>
        <p:nvSpPr>
          <p:cNvPr id="4098" name="Rectangle 2">
            <a:extLst>
              <a:ext uri="{FF2B5EF4-FFF2-40B4-BE49-F238E27FC236}">
                <a16:creationId xmlns:a16="http://schemas.microsoft.com/office/drawing/2014/main" id="{3468746A-A990-ECC8-2C23-819B9025F372}"/>
              </a:ext>
            </a:extLst>
          </p:cNvPr>
          <p:cNvSpPr>
            <a:spLocks noGrp="1" noChangeArrowheads="1"/>
          </p:cNvSpPr>
          <p:nvPr>
            <p:ph type="title"/>
          </p:nvPr>
        </p:nvSpPr>
        <p:spPr/>
        <p:txBody>
          <a:bodyPr>
            <a:normAutofit/>
          </a:bodyPr>
          <a:lstStyle/>
          <a:p>
            <a:r>
              <a:rPr lang="en-US" altLang="fr-FR" sz="4000" dirty="0"/>
              <a:t>Web Services</a:t>
            </a:r>
          </a:p>
        </p:txBody>
      </p:sp>
      <p:sp>
        <p:nvSpPr>
          <p:cNvPr id="4099" name="Rectangle 3">
            <a:extLst>
              <a:ext uri="{FF2B5EF4-FFF2-40B4-BE49-F238E27FC236}">
                <a16:creationId xmlns:a16="http://schemas.microsoft.com/office/drawing/2014/main" id="{FEA2ECC1-9ABC-4C9D-74ED-420197BEC862}"/>
              </a:ext>
            </a:extLst>
          </p:cNvPr>
          <p:cNvSpPr>
            <a:spLocks noGrp="1" noChangeArrowheads="1"/>
          </p:cNvSpPr>
          <p:nvPr>
            <p:ph idx="1"/>
          </p:nvPr>
        </p:nvSpPr>
        <p:spPr/>
        <p:txBody>
          <a:bodyPr>
            <a:normAutofit lnSpcReduction="10000"/>
          </a:bodyPr>
          <a:lstStyle/>
          <a:p>
            <a:r>
              <a:rPr lang="en-US" altLang="fr-FR" dirty="0"/>
              <a:t> Definition from W3C</a:t>
            </a:r>
          </a:p>
          <a:p>
            <a:r>
              <a:rPr lang="en-US" altLang="fr-FR" dirty="0"/>
              <a:t>	</a:t>
            </a:r>
            <a:r>
              <a:rPr lang="en-US" altLang="fr-FR" i="1" dirty="0"/>
              <a:t>“ A Web service is a software system identified by a URI, whose public interfaces and bindings are defined and described using XML. Its definition can be discovered by other software systems. These systems may then interact with the Web service in a manner prescribed by its definition, using XML based messages conveyed by internet protocols.”</a:t>
            </a:r>
          </a:p>
        </p:txBody>
      </p:sp>
    </p:spTree>
    <p:extLst>
      <p:ext uri="{BB962C8B-B14F-4D97-AF65-F5344CB8AC3E}">
        <p14:creationId xmlns:p14="http://schemas.microsoft.com/office/powerpoint/2010/main" val="2446254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en-GB" dirty="0"/>
              <a:t>Protocols and Cloud Platforms</a:t>
            </a:r>
          </a:p>
        </p:txBody>
      </p:sp>
      <p:sp>
        <p:nvSpPr>
          <p:cNvPr id="5" name="Sous-titre 4"/>
          <p:cNvSpPr>
            <a:spLocks noGrp="1"/>
          </p:cNvSpPr>
          <p:nvPr>
            <p:ph type="subTitle" idx="1"/>
          </p:nvPr>
        </p:nvSpPr>
        <p:spPr/>
        <p:txBody>
          <a:bodyPr/>
          <a:lstStyle/>
          <a:p>
            <a:r>
              <a:rPr lang="en-GB" dirty="0"/>
              <a:t>Application Level</a:t>
            </a:r>
          </a:p>
        </p:txBody>
      </p:sp>
    </p:spTree>
    <p:extLst>
      <p:ext uri="{BB962C8B-B14F-4D97-AF65-F5344CB8AC3E}">
        <p14:creationId xmlns:p14="http://schemas.microsoft.com/office/powerpoint/2010/main" val="14357136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17DBB-6B16-AFEE-BD2B-75ECA41E8609}"/>
            </a:ext>
          </a:extLst>
        </p:cNvPr>
        <p:cNvGrpSpPr/>
        <p:nvPr/>
      </p:nvGrpSpPr>
      <p:grpSpPr>
        <a:xfrm>
          <a:off x="0" y="0"/>
          <a:ext cx="0" cy="0"/>
          <a:chOff x="0" y="0"/>
          <a:chExt cx="0" cy="0"/>
        </a:xfrm>
      </p:grpSpPr>
      <p:sp>
        <p:nvSpPr>
          <p:cNvPr id="5122" name="Rectangle 2">
            <a:extLst>
              <a:ext uri="{FF2B5EF4-FFF2-40B4-BE49-F238E27FC236}">
                <a16:creationId xmlns:a16="http://schemas.microsoft.com/office/drawing/2014/main" id="{B4537880-4EDE-35D5-52A9-EF95BA145612}"/>
              </a:ext>
            </a:extLst>
          </p:cNvPr>
          <p:cNvSpPr>
            <a:spLocks noGrp="1" noChangeArrowheads="1"/>
          </p:cNvSpPr>
          <p:nvPr>
            <p:ph type="title"/>
          </p:nvPr>
        </p:nvSpPr>
        <p:spPr/>
        <p:txBody>
          <a:bodyPr>
            <a:normAutofit fontScale="90000"/>
          </a:bodyPr>
          <a:lstStyle/>
          <a:p>
            <a:r>
              <a:rPr lang="en-US" altLang="fr-FR"/>
              <a:t>Service Oriented Architectures</a:t>
            </a:r>
          </a:p>
        </p:txBody>
      </p:sp>
      <p:pic>
        <p:nvPicPr>
          <p:cNvPr id="5123" name="Picture 4" descr="Triangle">
            <a:extLst>
              <a:ext uri="{FF2B5EF4-FFF2-40B4-BE49-F238E27FC236}">
                <a16:creationId xmlns:a16="http://schemas.microsoft.com/office/drawing/2014/main" id="{BAABE6EA-109C-2458-D02A-644DAACFCB5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04800" y="1524000"/>
            <a:ext cx="6042025" cy="4530725"/>
          </a:xfrm>
          <a:noFill/>
        </p:spPr>
      </p:pic>
      <p:sp>
        <p:nvSpPr>
          <p:cNvPr id="5124" name="Rectangle 6">
            <a:extLst>
              <a:ext uri="{FF2B5EF4-FFF2-40B4-BE49-F238E27FC236}">
                <a16:creationId xmlns:a16="http://schemas.microsoft.com/office/drawing/2014/main" id="{3D114AE0-3A5D-217F-21A0-637AE17DC41E}"/>
              </a:ext>
            </a:extLst>
          </p:cNvPr>
          <p:cNvSpPr>
            <a:spLocks noChangeArrowheads="1"/>
          </p:cNvSpPr>
          <p:nvPr/>
        </p:nvSpPr>
        <p:spPr bwMode="auto">
          <a:xfrm>
            <a:off x="4572000" y="2362200"/>
            <a:ext cx="45720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l" eaLnBrk="1" hangingPunct="1"/>
            <a:r>
              <a:rPr lang="en-GB" altLang="fr-FR" sz="2000">
                <a:solidFill>
                  <a:srgbClr val="000000"/>
                </a:solidFill>
              </a:rPr>
              <a:t>Technologies capable of:</a:t>
            </a:r>
          </a:p>
          <a:p>
            <a:pPr algn="l" eaLnBrk="1" hangingPunct="1">
              <a:buFontTx/>
              <a:buChar char="•"/>
            </a:pPr>
            <a:r>
              <a:rPr lang="en-GB" altLang="fr-FR" sz="2000">
                <a:solidFill>
                  <a:srgbClr val="000000"/>
                </a:solidFill>
              </a:rPr>
              <a:t>Exchanging messages</a:t>
            </a:r>
          </a:p>
          <a:p>
            <a:pPr algn="l" eaLnBrk="1" hangingPunct="1">
              <a:buFontTx/>
              <a:buChar char="•"/>
            </a:pPr>
            <a:r>
              <a:rPr lang="en-GB" altLang="fr-FR" sz="2000">
                <a:solidFill>
                  <a:srgbClr val="000000"/>
                </a:solidFill>
              </a:rPr>
              <a:t>Describing Web services</a:t>
            </a:r>
          </a:p>
          <a:p>
            <a:pPr algn="l" eaLnBrk="1" hangingPunct="1">
              <a:buFontTx/>
              <a:buChar char="•"/>
            </a:pPr>
            <a:r>
              <a:rPr lang="en-GB" altLang="fr-FR" sz="2000">
                <a:solidFill>
                  <a:srgbClr val="000000"/>
                </a:solidFill>
              </a:rPr>
              <a:t>Publishing and discovering Web service descriptions</a:t>
            </a:r>
            <a:endParaRPr lang="en-US" altLang="fr-FR" sz="2000">
              <a:solidFill>
                <a:srgbClr val="000000"/>
              </a:solidFill>
            </a:endParaRPr>
          </a:p>
        </p:txBody>
      </p:sp>
      <p:sp>
        <p:nvSpPr>
          <p:cNvPr id="5125" name="AutoShape 8">
            <a:extLst>
              <a:ext uri="{FF2B5EF4-FFF2-40B4-BE49-F238E27FC236}">
                <a16:creationId xmlns:a16="http://schemas.microsoft.com/office/drawing/2014/main" id="{C08DD0EC-8BB1-32BB-A2C3-0D4F216E2747}"/>
              </a:ext>
            </a:extLst>
          </p:cNvPr>
          <p:cNvSpPr>
            <a:spLocks/>
          </p:cNvSpPr>
          <p:nvPr/>
        </p:nvSpPr>
        <p:spPr bwMode="auto">
          <a:xfrm>
            <a:off x="5562600" y="5867400"/>
            <a:ext cx="1447800" cy="228600"/>
          </a:xfrm>
          <a:prstGeom prst="accentCallout2">
            <a:avLst>
              <a:gd name="adj1" fmla="val 50000"/>
              <a:gd name="adj2" fmla="val -5264"/>
              <a:gd name="adj3" fmla="val 50000"/>
              <a:gd name="adj4" fmla="val -34977"/>
              <a:gd name="adj5" fmla="val -179861"/>
              <a:gd name="adj6" fmla="val -64801"/>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altLang="fr-FR" sz="1600"/>
              <a:t>Component</a:t>
            </a:r>
          </a:p>
        </p:txBody>
      </p:sp>
      <p:sp>
        <p:nvSpPr>
          <p:cNvPr id="5126" name="AutoShape 9">
            <a:extLst>
              <a:ext uri="{FF2B5EF4-FFF2-40B4-BE49-F238E27FC236}">
                <a16:creationId xmlns:a16="http://schemas.microsoft.com/office/drawing/2014/main" id="{1FEBD7E3-0DE1-1A20-2866-F9110E1F3CC4}"/>
              </a:ext>
            </a:extLst>
          </p:cNvPr>
          <p:cNvSpPr>
            <a:spLocks/>
          </p:cNvSpPr>
          <p:nvPr/>
        </p:nvSpPr>
        <p:spPr bwMode="auto">
          <a:xfrm>
            <a:off x="1295400" y="2438400"/>
            <a:ext cx="914400" cy="304800"/>
          </a:xfrm>
          <a:prstGeom prst="accentCallout3">
            <a:avLst>
              <a:gd name="adj1" fmla="val 37500"/>
              <a:gd name="adj2" fmla="val -8333"/>
              <a:gd name="adj3" fmla="val 37500"/>
              <a:gd name="adj4" fmla="val -19444"/>
              <a:gd name="adj5" fmla="val 87500"/>
              <a:gd name="adj6" fmla="val -19444"/>
              <a:gd name="adj7" fmla="val 137500"/>
              <a:gd name="adj8" fmla="val 120833"/>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altLang="fr-FR" sz="1600"/>
              <a:t>Role</a:t>
            </a:r>
          </a:p>
        </p:txBody>
      </p:sp>
      <p:sp>
        <p:nvSpPr>
          <p:cNvPr id="5127" name="AutoShape 10">
            <a:extLst>
              <a:ext uri="{FF2B5EF4-FFF2-40B4-BE49-F238E27FC236}">
                <a16:creationId xmlns:a16="http://schemas.microsoft.com/office/drawing/2014/main" id="{4E386839-84BF-B21C-AE8D-BAC82BDCCEBD}"/>
              </a:ext>
            </a:extLst>
          </p:cNvPr>
          <p:cNvSpPr>
            <a:spLocks/>
          </p:cNvSpPr>
          <p:nvPr/>
        </p:nvSpPr>
        <p:spPr bwMode="auto">
          <a:xfrm>
            <a:off x="2286000" y="4191000"/>
            <a:ext cx="1219200" cy="228600"/>
          </a:xfrm>
          <a:prstGeom prst="accentCallout1">
            <a:avLst>
              <a:gd name="adj1" fmla="val 50000"/>
              <a:gd name="adj2" fmla="val 106250"/>
              <a:gd name="adj3" fmla="val -16667"/>
              <a:gd name="adj4" fmla="val 1375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altLang="fr-FR" sz="1600"/>
              <a:t>Operation</a:t>
            </a:r>
          </a:p>
        </p:txBody>
      </p:sp>
      <p:sp>
        <p:nvSpPr>
          <p:cNvPr id="5128" name="AutoShape 13">
            <a:extLst>
              <a:ext uri="{FF2B5EF4-FFF2-40B4-BE49-F238E27FC236}">
                <a16:creationId xmlns:a16="http://schemas.microsoft.com/office/drawing/2014/main" id="{13CD5A47-374D-4A13-EF13-452DEA5113DD}"/>
              </a:ext>
            </a:extLst>
          </p:cNvPr>
          <p:cNvSpPr>
            <a:spLocks/>
          </p:cNvSpPr>
          <p:nvPr/>
        </p:nvSpPr>
        <p:spPr bwMode="auto">
          <a:xfrm>
            <a:off x="76200" y="3124200"/>
            <a:ext cx="1600200" cy="1524000"/>
          </a:xfrm>
          <a:prstGeom prst="accentCallout3">
            <a:avLst>
              <a:gd name="adj1" fmla="val 7500"/>
              <a:gd name="adj2" fmla="val 104764"/>
              <a:gd name="adj3" fmla="val 7500"/>
              <a:gd name="adj4" fmla="val 120338"/>
              <a:gd name="adj5" fmla="val 17500"/>
              <a:gd name="adj6" fmla="val 120338"/>
              <a:gd name="adj7" fmla="val 27500"/>
              <a:gd name="adj8" fmla="val 1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altLang="fr-FR"/>
              <a:t>service requestor retrieves a service description</a:t>
            </a:r>
          </a:p>
        </p:txBody>
      </p:sp>
      <p:sp>
        <p:nvSpPr>
          <p:cNvPr id="5129" name="AutoShape 14">
            <a:extLst>
              <a:ext uri="{FF2B5EF4-FFF2-40B4-BE49-F238E27FC236}">
                <a16:creationId xmlns:a16="http://schemas.microsoft.com/office/drawing/2014/main" id="{CFAC62FD-E359-3F21-6D08-28F22E5E4ACA}"/>
              </a:ext>
            </a:extLst>
          </p:cNvPr>
          <p:cNvSpPr>
            <a:spLocks/>
          </p:cNvSpPr>
          <p:nvPr/>
        </p:nvSpPr>
        <p:spPr bwMode="auto">
          <a:xfrm>
            <a:off x="5181600" y="4038600"/>
            <a:ext cx="2895600" cy="609600"/>
          </a:xfrm>
          <a:prstGeom prst="accentCallout2">
            <a:avLst>
              <a:gd name="adj1" fmla="val 18750"/>
              <a:gd name="adj2" fmla="val -2630"/>
              <a:gd name="adj3" fmla="val 18750"/>
              <a:gd name="adj4" fmla="val -21380"/>
              <a:gd name="adj5" fmla="val -46875"/>
              <a:gd name="adj6" fmla="val -40792"/>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altLang="fr-FR"/>
              <a:t>A service publishes its description</a:t>
            </a:r>
          </a:p>
        </p:txBody>
      </p:sp>
      <p:sp>
        <p:nvSpPr>
          <p:cNvPr id="5130" name="AutoShape 15">
            <a:extLst>
              <a:ext uri="{FF2B5EF4-FFF2-40B4-BE49-F238E27FC236}">
                <a16:creationId xmlns:a16="http://schemas.microsoft.com/office/drawing/2014/main" id="{917614DD-D8C6-B569-5AC3-2E644C9DEBA9}"/>
              </a:ext>
            </a:extLst>
          </p:cNvPr>
          <p:cNvSpPr>
            <a:spLocks/>
          </p:cNvSpPr>
          <p:nvPr/>
        </p:nvSpPr>
        <p:spPr bwMode="auto">
          <a:xfrm>
            <a:off x="533400" y="5791200"/>
            <a:ext cx="2286000" cy="762000"/>
          </a:xfrm>
          <a:prstGeom prst="accentCallout2">
            <a:avLst>
              <a:gd name="adj1" fmla="val 15000"/>
              <a:gd name="adj2" fmla="val 103333"/>
              <a:gd name="adj3" fmla="val 15000"/>
              <a:gd name="adj4" fmla="val 106667"/>
              <a:gd name="adj5" fmla="val -86875"/>
              <a:gd name="adj6" fmla="val 11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altLang="fr-FR" sz="1600"/>
              <a:t>One-way, conversational, many-to-many</a:t>
            </a:r>
          </a:p>
        </p:txBody>
      </p:sp>
    </p:spTree>
    <p:extLst>
      <p:ext uri="{BB962C8B-B14F-4D97-AF65-F5344CB8AC3E}">
        <p14:creationId xmlns:p14="http://schemas.microsoft.com/office/powerpoint/2010/main" val="8452397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7C52C-0E3E-4DDE-7305-E85C913F7930}"/>
            </a:ext>
          </a:extLst>
        </p:cNvPr>
        <p:cNvGrpSpPr/>
        <p:nvPr/>
      </p:nvGrpSpPr>
      <p:grpSpPr>
        <a:xfrm>
          <a:off x="0" y="0"/>
          <a:ext cx="0" cy="0"/>
          <a:chOff x="0" y="0"/>
          <a:chExt cx="0" cy="0"/>
        </a:xfrm>
      </p:grpSpPr>
      <p:sp>
        <p:nvSpPr>
          <p:cNvPr id="24578" name="Rectangle 2">
            <a:extLst>
              <a:ext uri="{FF2B5EF4-FFF2-40B4-BE49-F238E27FC236}">
                <a16:creationId xmlns:a16="http://schemas.microsoft.com/office/drawing/2014/main" id="{FBCDB861-D432-F5D9-2CCA-D3C8175BEEFB}"/>
              </a:ext>
            </a:extLst>
          </p:cNvPr>
          <p:cNvSpPr>
            <a:spLocks noGrp="1" noChangeArrowheads="1"/>
          </p:cNvSpPr>
          <p:nvPr>
            <p:ph type="title"/>
          </p:nvPr>
        </p:nvSpPr>
        <p:spPr/>
        <p:txBody>
          <a:bodyPr rtlCol="0">
            <a:normAutofit fontScale="90000"/>
          </a:bodyPr>
          <a:lstStyle/>
          <a:p>
            <a:pPr fontAlgn="auto">
              <a:spcAft>
                <a:spcPts val="0"/>
              </a:spcAft>
              <a:defRPr/>
            </a:pPr>
            <a:r>
              <a:rPr lang="en-US" dirty="0"/>
              <a:t>Web Services – </a:t>
            </a:r>
            <a:br>
              <a:rPr lang="en-US" dirty="0"/>
            </a:br>
            <a:r>
              <a:rPr lang="en-US" dirty="0"/>
              <a:t>Architectural Extensions</a:t>
            </a:r>
          </a:p>
        </p:txBody>
      </p:sp>
      <p:sp>
        <p:nvSpPr>
          <p:cNvPr id="6147" name="Rectangle 3">
            <a:extLst>
              <a:ext uri="{FF2B5EF4-FFF2-40B4-BE49-F238E27FC236}">
                <a16:creationId xmlns:a16="http://schemas.microsoft.com/office/drawing/2014/main" id="{5850C7E9-B4D4-FCAC-DFDA-8CBD8027BCA7}"/>
              </a:ext>
            </a:extLst>
          </p:cNvPr>
          <p:cNvSpPr>
            <a:spLocks noGrp="1" noChangeArrowheads="1"/>
          </p:cNvSpPr>
          <p:nvPr>
            <p:ph idx="1"/>
          </p:nvPr>
        </p:nvSpPr>
        <p:spPr>
          <a:xfrm>
            <a:off x="0" y="1600200"/>
            <a:ext cx="8686800" cy="4876800"/>
          </a:xfrm>
        </p:spPr>
        <p:txBody>
          <a:bodyPr/>
          <a:lstStyle/>
          <a:p>
            <a:pPr lvl="1">
              <a:lnSpc>
                <a:spcPct val="80000"/>
              </a:lnSpc>
            </a:pPr>
            <a:r>
              <a:rPr lang="en-US" altLang="fr-FR" sz="2000" dirty="0"/>
              <a:t>Incorporates additional features and functionality by extending technologies and components defined within the basic architecture, such as: </a:t>
            </a:r>
            <a:endParaRPr lang="en-GB" altLang="fr-FR" sz="2000" dirty="0"/>
          </a:p>
          <a:p>
            <a:pPr marL="777150" lvl="2" indent="-285750">
              <a:lnSpc>
                <a:spcPct val="80000"/>
              </a:lnSpc>
              <a:buFont typeface="Arial" panose="020B0604020202020204" pitchFamily="34" charset="0"/>
              <a:buChar char="•"/>
            </a:pPr>
            <a:r>
              <a:rPr lang="en-US" altLang="fr-FR" sz="1800" dirty="0"/>
              <a:t>Asynchronous messaging</a:t>
            </a:r>
          </a:p>
          <a:p>
            <a:pPr marL="777150" lvl="2" indent="-285750">
              <a:lnSpc>
                <a:spcPct val="80000"/>
              </a:lnSpc>
              <a:buFont typeface="Arial" panose="020B0604020202020204" pitchFamily="34" charset="0"/>
              <a:buChar char="•"/>
            </a:pPr>
            <a:r>
              <a:rPr lang="en-US" altLang="fr-FR" sz="1800" dirty="0"/>
              <a:t>Attachment – typical usage : associating binary data with SOAP messages.</a:t>
            </a:r>
          </a:p>
          <a:p>
            <a:pPr marL="777150" lvl="2" indent="-285750">
              <a:lnSpc>
                <a:spcPct val="80000"/>
              </a:lnSpc>
              <a:buFont typeface="Arial" panose="020B0604020202020204" pitchFamily="34" charset="0"/>
              <a:buChar char="•"/>
            </a:pPr>
            <a:r>
              <a:rPr lang="en-US" altLang="fr-FR" sz="1800" dirty="0"/>
              <a:t>Caching</a:t>
            </a:r>
          </a:p>
          <a:p>
            <a:pPr marL="777150" lvl="2" indent="-285750">
              <a:lnSpc>
                <a:spcPct val="80000"/>
              </a:lnSpc>
              <a:buFont typeface="Arial" panose="020B0604020202020204" pitchFamily="34" charset="0"/>
              <a:buChar char="•"/>
            </a:pPr>
            <a:r>
              <a:rPr lang="en-US" altLang="fr-FR" sz="1800" dirty="0"/>
              <a:t>Message exchange pattern (MEP) - Describes a generalized pattern of message exchange between two services. e.g. : one-way, request/response, publish/subscribe, and broadcast.</a:t>
            </a:r>
          </a:p>
          <a:p>
            <a:pPr marL="777150" lvl="2" indent="-285750">
              <a:lnSpc>
                <a:spcPct val="80000"/>
              </a:lnSpc>
              <a:buFont typeface="Arial" panose="020B0604020202020204" pitchFamily="34" charset="0"/>
              <a:buChar char="•"/>
            </a:pPr>
            <a:r>
              <a:rPr lang="en-US" altLang="fr-FR" sz="1800" dirty="0"/>
              <a:t>Reliable message - implementation of Reliable Messaging one MEP is a series of requests between two nodes with an acknowledgement SOAP Module.</a:t>
            </a:r>
          </a:p>
          <a:p>
            <a:pPr marL="777150" lvl="2" indent="-285750">
              <a:lnSpc>
                <a:spcPct val="80000"/>
              </a:lnSpc>
              <a:buFont typeface="Arial" panose="020B0604020202020204" pitchFamily="34" charset="0"/>
              <a:buChar char="•"/>
            </a:pPr>
            <a:r>
              <a:rPr lang="en-US" altLang="fr-FR" sz="1800" dirty="0"/>
              <a:t>Message confidentiality – Can transmit the message via SSL or TLS, or have a SOAP Module provides for encryption and decryption.</a:t>
            </a:r>
          </a:p>
          <a:p>
            <a:pPr marL="777150" lvl="2" indent="-285750">
              <a:lnSpc>
                <a:spcPct val="80000"/>
              </a:lnSpc>
              <a:buFont typeface="Arial" panose="020B0604020202020204" pitchFamily="34" charset="0"/>
              <a:buChar char="•"/>
            </a:pPr>
            <a:r>
              <a:rPr lang="en-US" altLang="fr-FR" sz="1800" dirty="0"/>
              <a:t>Message integrity – Can have a SOAP Module use digital signature. </a:t>
            </a:r>
          </a:p>
          <a:p>
            <a:pPr marL="777150" lvl="2" indent="-285750">
              <a:lnSpc>
                <a:spcPct val="80000"/>
              </a:lnSpc>
              <a:buFont typeface="Arial" panose="020B0604020202020204" pitchFamily="34" charset="0"/>
              <a:buChar char="•"/>
            </a:pPr>
            <a:r>
              <a:rPr lang="en-US" altLang="fr-FR" sz="1800" dirty="0"/>
              <a:t>Session</a:t>
            </a:r>
          </a:p>
          <a:p>
            <a:pPr>
              <a:lnSpc>
                <a:spcPct val="80000"/>
              </a:lnSpc>
            </a:pPr>
            <a:endParaRPr lang="en-US" altLang="fr-FR" sz="2400" dirty="0"/>
          </a:p>
        </p:txBody>
      </p:sp>
    </p:spTree>
    <p:extLst>
      <p:ext uri="{BB962C8B-B14F-4D97-AF65-F5344CB8AC3E}">
        <p14:creationId xmlns:p14="http://schemas.microsoft.com/office/powerpoint/2010/main" val="40045984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C635B-E9E8-D5D3-8499-F28B06FD0754}"/>
            </a:ext>
          </a:extLst>
        </p:cNvPr>
        <p:cNvGrpSpPr/>
        <p:nvPr/>
      </p:nvGrpSpPr>
      <p:grpSpPr>
        <a:xfrm>
          <a:off x="0" y="0"/>
          <a:ext cx="0" cy="0"/>
          <a:chOff x="0" y="0"/>
          <a:chExt cx="0" cy="0"/>
        </a:xfrm>
      </p:grpSpPr>
      <p:sp>
        <p:nvSpPr>
          <p:cNvPr id="25607" name="Rectangle 7">
            <a:extLst>
              <a:ext uri="{FF2B5EF4-FFF2-40B4-BE49-F238E27FC236}">
                <a16:creationId xmlns:a16="http://schemas.microsoft.com/office/drawing/2014/main" id="{6F3221D1-E8BD-231D-63E4-48CD4DF80F03}"/>
              </a:ext>
            </a:extLst>
          </p:cNvPr>
          <p:cNvSpPr>
            <a:spLocks noGrp="1" noChangeArrowheads="1"/>
          </p:cNvSpPr>
          <p:nvPr>
            <p:ph type="title"/>
          </p:nvPr>
        </p:nvSpPr>
        <p:spPr/>
        <p:txBody>
          <a:bodyPr rtlCol="0">
            <a:normAutofit fontScale="90000"/>
          </a:bodyPr>
          <a:lstStyle/>
          <a:p>
            <a:pPr fontAlgn="auto">
              <a:spcAft>
                <a:spcPts val="0"/>
              </a:spcAft>
              <a:defRPr/>
            </a:pPr>
            <a:r>
              <a:rPr lang="en-US"/>
              <a:t>The Complete Web Services "Stack" </a:t>
            </a:r>
          </a:p>
        </p:txBody>
      </p:sp>
      <p:pic>
        <p:nvPicPr>
          <p:cNvPr id="7171" name="Picture 6" descr="AllStacks">
            <a:extLst>
              <a:ext uri="{FF2B5EF4-FFF2-40B4-BE49-F238E27FC236}">
                <a16:creationId xmlns:a16="http://schemas.microsoft.com/office/drawing/2014/main" id="{80E0544A-88B8-C7F3-5EA6-B6B1F286B50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1000" y="1524000"/>
            <a:ext cx="6781800" cy="5086350"/>
          </a:xfrm>
          <a:noFill/>
        </p:spPr>
      </p:pic>
      <p:sp>
        <p:nvSpPr>
          <p:cNvPr id="7172" name="AutoShape 9">
            <a:extLst>
              <a:ext uri="{FF2B5EF4-FFF2-40B4-BE49-F238E27FC236}">
                <a16:creationId xmlns:a16="http://schemas.microsoft.com/office/drawing/2014/main" id="{BBB02997-7245-B503-C09A-1BC8E4028FA7}"/>
              </a:ext>
            </a:extLst>
          </p:cNvPr>
          <p:cNvSpPr>
            <a:spLocks noChangeArrowheads="1"/>
          </p:cNvSpPr>
          <p:nvPr/>
        </p:nvSpPr>
        <p:spPr bwMode="auto">
          <a:xfrm>
            <a:off x="6629400" y="1828800"/>
            <a:ext cx="457200" cy="4495800"/>
          </a:xfrm>
          <a:prstGeom prst="downArrow">
            <a:avLst>
              <a:gd name="adj1" fmla="val 50000"/>
              <a:gd name="adj2" fmla="val 245833"/>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endParaRPr lang="fr-FR" altLang="fr-FR"/>
          </a:p>
        </p:txBody>
      </p:sp>
      <p:sp>
        <p:nvSpPr>
          <p:cNvPr id="25610" name="Text Box 10">
            <a:extLst>
              <a:ext uri="{FF2B5EF4-FFF2-40B4-BE49-F238E27FC236}">
                <a16:creationId xmlns:a16="http://schemas.microsoft.com/office/drawing/2014/main" id="{7E4FF9BF-0A4D-369C-EE7C-730D2026902A}"/>
              </a:ext>
            </a:extLst>
          </p:cNvPr>
          <p:cNvSpPr txBox="1">
            <a:spLocks noChangeArrowheads="1"/>
          </p:cNvSpPr>
          <p:nvPr/>
        </p:nvSpPr>
        <p:spPr bwMode="auto">
          <a:xfrm rot="-5400000">
            <a:off x="6584950" y="3092450"/>
            <a:ext cx="1008063" cy="1528763"/>
          </a:xfrm>
          <a:prstGeom prst="rect">
            <a:avLst/>
          </a:prstGeom>
          <a:gradFill rotWithShape="1">
            <a:gsLst>
              <a:gs pos="0">
                <a:schemeClr val="bg1"/>
              </a:gs>
              <a:gs pos="100000">
                <a:schemeClr val="bg1">
                  <a:gamma/>
                  <a:shade val="46275"/>
                  <a:invGamma/>
                  <a:alpha val="0"/>
                </a:schemeClr>
              </a:gs>
            </a:gsLst>
            <a:lin ang="5400000" scaled="1"/>
          </a:gradFill>
          <a:ln w="9525" algn="ctr">
            <a:noFill/>
            <a:miter lim="800000"/>
            <a:headEnd/>
            <a:tailEnd/>
          </a:ln>
          <a:effectLst/>
        </p:spPr>
        <p:txBody>
          <a:bodyPr vert="eaVert" wrap="none">
            <a:spAutoFit/>
          </a:bodyPr>
          <a:lstStyle/>
          <a:p>
            <a:pPr>
              <a:defRPr/>
            </a:pPr>
            <a:r>
              <a:rPr lang="en-US"/>
              <a:t>More </a:t>
            </a:r>
          </a:p>
          <a:p>
            <a:pPr>
              <a:defRPr/>
            </a:pPr>
            <a:r>
              <a:rPr lang="en-US"/>
              <a:t>mature </a:t>
            </a:r>
          </a:p>
          <a:p>
            <a:pPr>
              <a:defRPr/>
            </a:pPr>
            <a:r>
              <a:rPr lang="en-US"/>
              <a:t>technologies</a:t>
            </a:r>
          </a:p>
        </p:txBody>
      </p:sp>
    </p:spTree>
    <p:extLst>
      <p:ext uri="{BB962C8B-B14F-4D97-AF65-F5344CB8AC3E}">
        <p14:creationId xmlns:p14="http://schemas.microsoft.com/office/powerpoint/2010/main" val="2806908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06A66-69BA-5697-4C44-B688C57BD097}"/>
            </a:ext>
          </a:extLst>
        </p:cNvPr>
        <p:cNvGrpSpPr/>
        <p:nvPr/>
      </p:nvGrpSpPr>
      <p:grpSpPr>
        <a:xfrm>
          <a:off x="0" y="0"/>
          <a:ext cx="0" cy="0"/>
          <a:chOff x="0" y="0"/>
          <a:chExt cx="0" cy="0"/>
        </a:xfrm>
      </p:grpSpPr>
      <p:sp>
        <p:nvSpPr>
          <p:cNvPr id="1027" name="Rectangle 5">
            <a:extLst>
              <a:ext uri="{FF2B5EF4-FFF2-40B4-BE49-F238E27FC236}">
                <a16:creationId xmlns:a16="http://schemas.microsoft.com/office/drawing/2014/main" id="{6939E7EB-4089-F1DB-6F98-943A0994E1E8}"/>
              </a:ext>
            </a:extLst>
          </p:cNvPr>
          <p:cNvSpPr>
            <a:spLocks noGrp="1" noChangeArrowheads="1"/>
          </p:cNvSpPr>
          <p:nvPr>
            <p:ph type="title"/>
          </p:nvPr>
        </p:nvSpPr>
        <p:spPr/>
        <p:txBody>
          <a:bodyPr/>
          <a:lstStyle/>
          <a:p>
            <a:r>
              <a:rPr lang="en-US" altLang="fr-FR"/>
              <a:t>The Wire Stack</a:t>
            </a:r>
          </a:p>
        </p:txBody>
      </p:sp>
      <p:graphicFrame>
        <p:nvGraphicFramePr>
          <p:cNvPr id="1026" name="Object 7">
            <a:extLst>
              <a:ext uri="{FF2B5EF4-FFF2-40B4-BE49-F238E27FC236}">
                <a16:creationId xmlns:a16="http://schemas.microsoft.com/office/drawing/2014/main" id="{8AC3E5C3-FB6A-5FBE-223C-BB8364C177AE}"/>
              </a:ext>
            </a:extLst>
          </p:cNvPr>
          <p:cNvGraphicFramePr>
            <a:graphicFrameLocks noGrp="1" noChangeAspect="1"/>
          </p:cNvGraphicFramePr>
          <p:nvPr>
            <p:ph idx="1"/>
          </p:nvPr>
        </p:nvGraphicFramePr>
        <p:xfrm>
          <a:off x="304800" y="1752600"/>
          <a:ext cx="8229600" cy="4286250"/>
        </p:xfrm>
        <a:graphic>
          <a:graphicData uri="http://schemas.openxmlformats.org/presentationml/2006/ole">
            <mc:AlternateContent xmlns:mc="http://schemas.openxmlformats.org/markup-compatibility/2006">
              <mc:Choice xmlns:v="urn:schemas-microsoft-com:vml" Requires="v">
                <p:oleObj name="Bitmap Image" r:id="rId3" imgW="8242300" imgH="4292600" progId="Paint.Picture">
                  <p:embed/>
                </p:oleObj>
              </mc:Choice>
              <mc:Fallback>
                <p:oleObj name="Bitmap Image" r:id="rId3" imgW="8242300" imgH="4292600" progId="Paint.Picture">
                  <p:embed/>
                  <p:pic>
                    <p:nvPicPr>
                      <p:cNvPr id="1026" name="Object 7">
                        <a:extLst>
                          <a:ext uri="{FF2B5EF4-FFF2-40B4-BE49-F238E27FC236}">
                            <a16:creationId xmlns:a16="http://schemas.microsoft.com/office/drawing/2014/main" id="{9A4397E4-1771-C747-B153-D90AD0EB20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752600"/>
                        <a:ext cx="8229600" cy="4286250"/>
                      </a:xfrm>
                      <a:prstGeom prst="rect">
                        <a:avLst/>
                      </a:prstGeom>
                    </p:spPr>
                  </p:pic>
                </p:oleObj>
              </mc:Fallback>
            </mc:AlternateContent>
          </a:graphicData>
        </a:graphic>
      </p:graphicFrame>
      <p:sp>
        <p:nvSpPr>
          <p:cNvPr id="1028" name="Text Box 8">
            <a:extLst>
              <a:ext uri="{FF2B5EF4-FFF2-40B4-BE49-F238E27FC236}">
                <a16:creationId xmlns:a16="http://schemas.microsoft.com/office/drawing/2014/main" id="{6D788A30-2E0A-4B23-5340-4AE27A0260EE}"/>
              </a:ext>
            </a:extLst>
          </p:cNvPr>
          <p:cNvSpPr txBox="1">
            <a:spLocks noChangeArrowheads="1"/>
          </p:cNvSpPr>
          <p:nvPr/>
        </p:nvSpPr>
        <p:spPr bwMode="auto">
          <a:xfrm>
            <a:off x="5921376" y="1513213"/>
            <a:ext cx="314007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l" eaLnBrk="1" hangingPunct="1">
              <a:buFontTx/>
              <a:buChar char="•"/>
            </a:pPr>
            <a:r>
              <a:rPr lang="en-US" altLang="fr-FR" sz="2000" dirty="0"/>
              <a:t>SOAP XML messaging over HTTP.</a:t>
            </a:r>
          </a:p>
          <a:p>
            <a:pPr algn="l" eaLnBrk="1" hangingPunct="1">
              <a:buFontTx/>
              <a:buChar char="•"/>
            </a:pPr>
            <a:r>
              <a:rPr lang="en-US" altLang="fr-FR" sz="2000" dirty="0"/>
              <a:t>REST Style for HTTP: JSON/XML</a:t>
            </a:r>
          </a:p>
        </p:txBody>
      </p:sp>
    </p:spTree>
    <p:extLst>
      <p:ext uri="{BB962C8B-B14F-4D97-AF65-F5344CB8AC3E}">
        <p14:creationId xmlns:p14="http://schemas.microsoft.com/office/powerpoint/2010/main" val="32021988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3850A-6598-6015-A74F-C6C9C97E272C}"/>
            </a:ext>
          </a:extLst>
        </p:cNvPr>
        <p:cNvGrpSpPr/>
        <p:nvPr/>
      </p:nvGrpSpPr>
      <p:grpSpPr>
        <a:xfrm>
          <a:off x="0" y="0"/>
          <a:ext cx="0" cy="0"/>
          <a:chOff x="0" y="0"/>
          <a:chExt cx="0" cy="0"/>
        </a:xfrm>
      </p:grpSpPr>
      <p:sp>
        <p:nvSpPr>
          <p:cNvPr id="55298" name="Content Placeholder 2">
            <a:extLst>
              <a:ext uri="{FF2B5EF4-FFF2-40B4-BE49-F238E27FC236}">
                <a16:creationId xmlns:a16="http://schemas.microsoft.com/office/drawing/2014/main" id="{0BF4B4FE-7C91-F5BB-F23C-43F8CD119816}"/>
              </a:ext>
            </a:extLst>
          </p:cNvPr>
          <p:cNvSpPr>
            <a:spLocks noGrp="1"/>
          </p:cNvSpPr>
          <p:nvPr>
            <p:ph idx="1"/>
          </p:nvPr>
        </p:nvSpPr>
        <p:spPr/>
        <p:txBody>
          <a:bodyPr>
            <a:normAutofit lnSpcReduction="10000"/>
          </a:bodyPr>
          <a:lstStyle/>
          <a:p>
            <a:pPr>
              <a:buFont typeface="Arial" panose="020B0604020202020204" pitchFamily="34" charset="0"/>
              <a:buNone/>
            </a:pPr>
            <a:endParaRPr lang="en-US" altLang="fr-FR" dirty="0"/>
          </a:p>
          <a:p>
            <a:r>
              <a:rPr lang="en-US" altLang="fr-FR" dirty="0"/>
              <a:t>A SOAP service (WS-</a:t>
            </a:r>
            <a:r>
              <a:rPr lang="en-US" altLang="fr-FR" dirty="0">
                <a:sym typeface="Wingdings" pitchFamily="2" charset="2"/>
              </a:rPr>
              <a:t>) has a single endpoint that handles all the operations – therefore it has to have an application-specific interface.</a:t>
            </a:r>
          </a:p>
          <a:p>
            <a:endParaRPr lang="en-US" altLang="fr-FR" dirty="0">
              <a:sym typeface="Wingdings" pitchFamily="2" charset="2"/>
            </a:endParaRPr>
          </a:p>
          <a:p>
            <a:r>
              <a:rPr lang="en-US" altLang="fr-FR" dirty="0">
                <a:sym typeface="Wingdings" pitchFamily="2" charset="2"/>
              </a:rPr>
              <a:t>A RESTful service has a number of resources (the collection, each entry), so the operations can be distributed onto the resources and mapped to a small uniform set of operations.</a:t>
            </a:r>
          </a:p>
          <a:p>
            <a:endParaRPr lang="en-US" altLang="fr-FR" dirty="0"/>
          </a:p>
          <a:p>
            <a:endParaRPr lang="en-US" altLang="fr-FR" dirty="0"/>
          </a:p>
          <a:p>
            <a:endParaRPr lang="en-US" altLang="fr-FR" dirty="0"/>
          </a:p>
        </p:txBody>
      </p:sp>
      <p:sp>
        <p:nvSpPr>
          <p:cNvPr id="55299" name="Rectangle 2">
            <a:extLst>
              <a:ext uri="{FF2B5EF4-FFF2-40B4-BE49-F238E27FC236}">
                <a16:creationId xmlns:a16="http://schemas.microsoft.com/office/drawing/2014/main" id="{CE150F60-9BF1-A9B0-E86F-10168C3BD216}"/>
              </a:ext>
            </a:extLst>
          </p:cNvPr>
          <p:cNvSpPr txBox="1">
            <a:spLocks/>
          </p:cNvSpPr>
          <p:nvPr/>
        </p:nvSpPr>
        <p:spPr bwMode="auto">
          <a:xfrm>
            <a:off x="457200" y="304800"/>
            <a:ext cx="579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7620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defTabSz="762000"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a:r>
              <a:rPr lang="en-US" altLang="fr-FR" sz="2000" b="1" dirty="0">
                <a:solidFill>
                  <a:srgbClr val="901A24"/>
                </a:solidFill>
                <a:cs typeface="Arial" panose="020B0604020202020204" pitchFamily="34" charset="0"/>
              </a:rPr>
              <a:t>WS SOAP VS REST</a:t>
            </a:r>
          </a:p>
        </p:txBody>
      </p:sp>
    </p:spTree>
    <p:extLst>
      <p:ext uri="{BB962C8B-B14F-4D97-AF65-F5344CB8AC3E}">
        <p14:creationId xmlns:p14="http://schemas.microsoft.com/office/powerpoint/2010/main" val="30667457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0A4D2-7EDE-C6D0-7D3E-EFB63B545D54}"/>
            </a:ext>
          </a:extLst>
        </p:cNvPr>
        <p:cNvGrpSpPr/>
        <p:nvPr/>
      </p:nvGrpSpPr>
      <p:grpSpPr>
        <a:xfrm>
          <a:off x="0" y="0"/>
          <a:ext cx="0" cy="0"/>
          <a:chOff x="0" y="0"/>
          <a:chExt cx="0" cy="0"/>
        </a:xfrm>
      </p:grpSpPr>
      <p:sp>
        <p:nvSpPr>
          <p:cNvPr id="29698" name="Slide Number Placeholder 5">
            <a:extLst>
              <a:ext uri="{FF2B5EF4-FFF2-40B4-BE49-F238E27FC236}">
                <a16:creationId xmlns:a16="http://schemas.microsoft.com/office/drawing/2014/main" id="{7DC17069-3AE4-33AD-BDB0-43FCF9C63E5A}"/>
              </a:ext>
            </a:extLst>
          </p:cNvPr>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fld id="{081CCFE5-437B-D543-B30C-8729378B998B}" type="slidenum">
              <a:rPr lang="en-GB" altLang="en-US" sz="1400">
                <a:solidFill>
                  <a:schemeClr val="tx1"/>
                </a:solidFill>
                <a:latin typeface="Times New Roman" charset="0"/>
              </a:rPr>
              <a:pPr eaLnBrk="1" hangingPunct="1"/>
              <a:t>85</a:t>
            </a:fld>
            <a:endParaRPr lang="en-GB" altLang="en-US" sz="1400">
              <a:solidFill>
                <a:schemeClr val="tx1"/>
              </a:solidFill>
              <a:latin typeface="Times New Roman" charset="0"/>
            </a:endParaRPr>
          </a:p>
        </p:txBody>
      </p:sp>
      <p:sp>
        <p:nvSpPr>
          <p:cNvPr id="18435" name="Rectangle 2">
            <a:extLst>
              <a:ext uri="{FF2B5EF4-FFF2-40B4-BE49-F238E27FC236}">
                <a16:creationId xmlns:a16="http://schemas.microsoft.com/office/drawing/2014/main" id="{1DE9E45D-220B-A4DC-D65D-49B849876947}"/>
              </a:ext>
            </a:extLst>
          </p:cNvPr>
          <p:cNvSpPr>
            <a:spLocks noGrp="1" noChangeArrowheads="1"/>
          </p:cNvSpPr>
          <p:nvPr>
            <p:ph type="title"/>
          </p:nvPr>
        </p:nvSpPr>
        <p:spPr>
          <a:xfrm>
            <a:off x="381000" y="152400"/>
            <a:ext cx="8534400" cy="609600"/>
          </a:xfrm>
        </p:spPr>
        <p:txBody>
          <a:bodyPr>
            <a:normAutofit fontScale="90000"/>
          </a:bodyPr>
          <a:lstStyle/>
          <a:p>
            <a:pPr eaLnBrk="1" hangingPunct="1">
              <a:defRPr/>
            </a:pPr>
            <a:r>
              <a:rPr lang="en-GB" dirty="0">
                <a:latin typeface="+mn-lt"/>
              </a:rPr>
              <a:t>Message-Oriented Middleware (MOM)</a:t>
            </a:r>
          </a:p>
        </p:txBody>
      </p:sp>
      <p:sp>
        <p:nvSpPr>
          <p:cNvPr id="29700" name="Rectangle 3">
            <a:extLst>
              <a:ext uri="{FF2B5EF4-FFF2-40B4-BE49-F238E27FC236}">
                <a16:creationId xmlns:a16="http://schemas.microsoft.com/office/drawing/2014/main" id="{C2DE5BB6-9260-F29E-6145-2DE71D2C93E2}"/>
              </a:ext>
            </a:extLst>
          </p:cNvPr>
          <p:cNvSpPr>
            <a:spLocks noGrp="1" noChangeArrowheads="1"/>
          </p:cNvSpPr>
          <p:nvPr>
            <p:ph type="body" idx="1"/>
          </p:nvPr>
        </p:nvSpPr>
        <p:spPr>
          <a:xfrm>
            <a:off x="714375" y="928688"/>
            <a:ext cx="7772400" cy="1570037"/>
          </a:xfrm>
        </p:spPr>
        <p:txBody>
          <a:bodyPr/>
          <a:lstStyle/>
          <a:p>
            <a:pPr eaLnBrk="1" hangingPunct="1"/>
            <a:r>
              <a:rPr lang="de-DE" altLang="en-US" sz="2000" dirty="0"/>
              <a:t>Communication </a:t>
            </a:r>
            <a:r>
              <a:rPr lang="de-DE" altLang="en-US" sz="2000" dirty="0" err="1"/>
              <a:t>using</a:t>
            </a:r>
            <a:r>
              <a:rPr lang="de-DE" altLang="en-US" sz="2000" dirty="0"/>
              <a:t> </a:t>
            </a:r>
            <a:r>
              <a:rPr lang="en-GB" altLang="en-US" sz="2000" b="1" dirty="0"/>
              <a:t>messages</a:t>
            </a:r>
            <a:endParaRPr lang="en-GB" altLang="en-US" sz="2000" dirty="0"/>
          </a:p>
          <a:p>
            <a:pPr eaLnBrk="1" hangingPunct="1"/>
            <a:r>
              <a:rPr lang="en-GB" altLang="en-US" sz="2000" dirty="0"/>
              <a:t>Messages stored in </a:t>
            </a:r>
            <a:r>
              <a:rPr lang="en-GB" altLang="en-US" sz="2000" b="1" dirty="0"/>
              <a:t>message queues</a:t>
            </a:r>
          </a:p>
          <a:p>
            <a:pPr eaLnBrk="1" hangingPunct="1"/>
            <a:r>
              <a:rPr lang="en-GB" altLang="en-US" sz="2000" b="1" dirty="0"/>
              <a:t>message servers </a:t>
            </a:r>
            <a:r>
              <a:rPr lang="en-GB" altLang="en-US" sz="2000" dirty="0"/>
              <a:t>decouple client and server</a:t>
            </a:r>
          </a:p>
          <a:p>
            <a:pPr eaLnBrk="1" hangingPunct="1"/>
            <a:r>
              <a:rPr lang="en-GB" altLang="en-US" sz="2000" dirty="0"/>
              <a:t>Various assumptions about </a:t>
            </a:r>
            <a:r>
              <a:rPr lang="en-GB" altLang="en-US" sz="2000" b="1" dirty="0"/>
              <a:t>message content</a:t>
            </a:r>
          </a:p>
        </p:txBody>
      </p:sp>
      <p:sp>
        <p:nvSpPr>
          <p:cNvPr id="29701" name="Text Box 4">
            <a:extLst>
              <a:ext uri="{FF2B5EF4-FFF2-40B4-BE49-F238E27FC236}">
                <a16:creationId xmlns:a16="http://schemas.microsoft.com/office/drawing/2014/main" id="{C3D431ED-29D7-A00E-8333-7499A79B2D79}"/>
              </a:ext>
            </a:extLst>
          </p:cNvPr>
          <p:cNvSpPr txBox="1">
            <a:spLocks noChangeArrowheads="1"/>
          </p:cNvSpPr>
          <p:nvPr/>
        </p:nvSpPr>
        <p:spPr bwMode="auto">
          <a:xfrm>
            <a:off x="755650" y="2708275"/>
            <a:ext cx="1816100" cy="406400"/>
          </a:xfrm>
          <a:prstGeom prst="rect">
            <a:avLst/>
          </a:prstGeom>
          <a:solidFill>
            <a:srgbClr val="CCECFF"/>
          </a:solidFill>
          <a:ln w="9525">
            <a:solidFill>
              <a:schemeClr val="tx1"/>
            </a:solidFill>
            <a:miter lim="800000"/>
            <a:headEnd/>
            <a:tailEnd/>
          </a:ln>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sz="2000">
                <a:solidFill>
                  <a:schemeClr val="tx1"/>
                </a:solidFill>
              </a:rPr>
              <a:t>Client App.</a:t>
            </a:r>
          </a:p>
        </p:txBody>
      </p:sp>
      <p:sp>
        <p:nvSpPr>
          <p:cNvPr id="29702" name="Rectangle 5">
            <a:extLst>
              <a:ext uri="{FF2B5EF4-FFF2-40B4-BE49-F238E27FC236}">
                <a16:creationId xmlns:a16="http://schemas.microsoft.com/office/drawing/2014/main" id="{5B000AFB-C4D7-00F9-FC69-EC2F45EE8086}"/>
              </a:ext>
            </a:extLst>
          </p:cNvPr>
          <p:cNvSpPr>
            <a:spLocks noChangeArrowheads="1"/>
          </p:cNvSpPr>
          <p:nvPr/>
        </p:nvSpPr>
        <p:spPr bwMode="auto">
          <a:xfrm>
            <a:off x="755650" y="3403600"/>
            <a:ext cx="1795463" cy="1728788"/>
          </a:xfrm>
          <a:prstGeom prst="rect">
            <a:avLst/>
          </a:prstGeom>
          <a:solidFill>
            <a:srgbClr val="CCECFF"/>
          </a:solidFill>
          <a:ln w="19050">
            <a:solidFill>
              <a:schemeClr val="tx1"/>
            </a:solidFill>
            <a:miter lim="800000"/>
            <a:headEnd/>
            <a:tailEnd/>
          </a:ln>
        </p:spPr>
        <p:txBody>
          <a:bodyPr wrap="none" anchor="ctr"/>
          <a:lstStyle>
            <a:lvl1pPr marL="457200" indent="-457200"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endParaRPr lang="en-US" altLang="en-US"/>
          </a:p>
        </p:txBody>
      </p:sp>
      <p:grpSp>
        <p:nvGrpSpPr>
          <p:cNvPr id="29703" name="Group 13">
            <a:extLst>
              <a:ext uri="{FF2B5EF4-FFF2-40B4-BE49-F238E27FC236}">
                <a16:creationId xmlns:a16="http://schemas.microsoft.com/office/drawing/2014/main" id="{9B169A41-D462-BB08-0856-54A90EFD3E4E}"/>
              </a:ext>
            </a:extLst>
          </p:cNvPr>
          <p:cNvGrpSpPr>
            <a:grpSpLocks/>
          </p:cNvGrpSpPr>
          <p:nvPr/>
        </p:nvGrpSpPr>
        <p:grpSpPr bwMode="auto">
          <a:xfrm>
            <a:off x="1287463" y="3762375"/>
            <a:ext cx="733425" cy="215900"/>
            <a:chOff x="2666" y="2931"/>
            <a:chExt cx="500" cy="136"/>
          </a:xfrm>
        </p:grpSpPr>
        <p:sp>
          <p:nvSpPr>
            <p:cNvPr id="29777" name="Line 6">
              <a:extLst>
                <a:ext uri="{FF2B5EF4-FFF2-40B4-BE49-F238E27FC236}">
                  <a16:creationId xmlns:a16="http://schemas.microsoft.com/office/drawing/2014/main" id="{02334406-2627-D88B-617C-16499B8ACE56}"/>
                </a:ext>
              </a:extLst>
            </p:cNvPr>
            <p:cNvSpPr>
              <a:spLocks noChangeShapeType="1"/>
            </p:cNvSpPr>
            <p:nvPr/>
          </p:nvSpPr>
          <p:spPr bwMode="auto">
            <a:xfrm>
              <a:off x="2666" y="2931"/>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78" name="Line 7">
              <a:extLst>
                <a:ext uri="{FF2B5EF4-FFF2-40B4-BE49-F238E27FC236}">
                  <a16:creationId xmlns:a16="http://schemas.microsoft.com/office/drawing/2014/main" id="{05AF78C1-6F13-9424-9980-59573F254B03}"/>
                </a:ext>
              </a:extLst>
            </p:cNvPr>
            <p:cNvSpPr>
              <a:spLocks noChangeShapeType="1"/>
            </p:cNvSpPr>
            <p:nvPr/>
          </p:nvSpPr>
          <p:spPr bwMode="auto">
            <a:xfrm>
              <a:off x="2802" y="2931"/>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79" name="Line 8">
              <a:extLst>
                <a:ext uri="{FF2B5EF4-FFF2-40B4-BE49-F238E27FC236}">
                  <a16:creationId xmlns:a16="http://schemas.microsoft.com/office/drawing/2014/main" id="{7F34AA2B-9408-9936-E7E3-D131AD8A1E59}"/>
                </a:ext>
              </a:extLst>
            </p:cNvPr>
            <p:cNvSpPr>
              <a:spLocks noChangeShapeType="1"/>
            </p:cNvSpPr>
            <p:nvPr/>
          </p:nvSpPr>
          <p:spPr bwMode="auto">
            <a:xfrm flipH="1">
              <a:off x="2666" y="3067"/>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80" name="Rectangle 9">
              <a:extLst>
                <a:ext uri="{FF2B5EF4-FFF2-40B4-BE49-F238E27FC236}">
                  <a16:creationId xmlns:a16="http://schemas.microsoft.com/office/drawing/2014/main" id="{D920D371-74F2-9A9A-3750-4314B92F73AD}"/>
                </a:ext>
              </a:extLst>
            </p:cNvPr>
            <p:cNvSpPr>
              <a:spLocks noChangeArrowheads="1"/>
            </p:cNvSpPr>
            <p:nvPr/>
          </p:nvSpPr>
          <p:spPr bwMode="auto">
            <a:xfrm>
              <a:off x="2802" y="2931"/>
              <a:ext cx="91" cy="13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29781" name="Rectangle 10">
              <a:extLst>
                <a:ext uri="{FF2B5EF4-FFF2-40B4-BE49-F238E27FC236}">
                  <a16:creationId xmlns:a16="http://schemas.microsoft.com/office/drawing/2014/main" id="{990BDAFF-C65F-628C-3294-96D50EDE28FB}"/>
                </a:ext>
              </a:extLst>
            </p:cNvPr>
            <p:cNvSpPr>
              <a:spLocks noChangeArrowheads="1"/>
            </p:cNvSpPr>
            <p:nvPr/>
          </p:nvSpPr>
          <p:spPr bwMode="auto">
            <a:xfrm>
              <a:off x="2893" y="2931"/>
              <a:ext cx="91" cy="13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29782" name="Rectangle 11">
              <a:extLst>
                <a:ext uri="{FF2B5EF4-FFF2-40B4-BE49-F238E27FC236}">
                  <a16:creationId xmlns:a16="http://schemas.microsoft.com/office/drawing/2014/main" id="{B3A42DB6-4047-B8C1-E188-373D88F726FC}"/>
                </a:ext>
              </a:extLst>
            </p:cNvPr>
            <p:cNvSpPr>
              <a:spLocks noChangeArrowheads="1"/>
            </p:cNvSpPr>
            <p:nvPr/>
          </p:nvSpPr>
          <p:spPr bwMode="auto">
            <a:xfrm>
              <a:off x="2984" y="2931"/>
              <a:ext cx="91" cy="13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29783" name="Rectangle 12">
              <a:extLst>
                <a:ext uri="{FF2B5EF4-FFF2-40B4-BE49-F238E27FC236}">
                  <a16:creationId xmlns:a16="http://schemas.microsoft.com/office/drawing/2014/main" id="{A6161A6A-9807-4C0B-9785-462B1E59996B}"/>
                </a:ext>
              </a:extLst>
            </p:cNvPr>
            <p:cNvSpPr>
              <a:spLocks noChangeArrowheads="1"/>
            </p:cNvSpPr>
            <p:nvPr/>
          </p:nvSpPr>
          <p:spPr bwMode="auto">
            <a:xfrm>
              <a:off x="3075" y="2931"/>
              <a:ext cx="91" cy="13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grpSp>
      <p:grpSp>
        <p:nvGrpSpPr>
          <p:cNvPr id="29704" name="Group 14">
            <a:extLst>
              <a:ext uri="{FF2B5EF4-FFF2-40B4-BE49-F238E27FC236}">
                <a16:creationId xmlns:a16="http://schemas.microsoft.com/office/drawing/2014/main" id="{D3F3A272-D74F-53BA-A1DA-EE6056253343}"/>
              </a:ext>
            </a:extLst>
          </p:cNvPr>
          <p:cNvGrpSpPr>
            <a:grpSpLocks/>
          </p:cNvGrpSpPr>
          <p:nvPr/>
        </p:nvGrpSpPr>
        <p:grpSpPr bwMode="auto">
          <a:xfrm rot="10800000">
            <a:off x="1287463" y="4122738"/>
            <a:ext cx="733425" cy="215900"/>
            <a:chOff x="2666" y="2931"/>
            <a:chExt cx="500" cy="136"/>
          </a:xfrm>
        </p:grpSpPr>
        <p:sp>
          <p:nvSpPr>
            <p:cNvPr id="29770" name="Line 15">
              <a:extLst>
                <a:ext uri="{FF2B5EF4-FFF2-40B4-BE49-F238E27FC236}">
                  <a16:creationId xmlns:a16="http://schemas.microsoft.com/office/drawing/2014/main" id="{5D1C15DC-69CA-C90D-5657-F57F02E4A3D4}"/>
                </a:ext>
              </a:extLst>
            </p:cNvPr>
            <p:cNvSpPr>
              <a:spLocks noChangeShapeType="1"/>
            </p:cNvSpPr>
            <p:nvPr/>
          </p:nvSpPr>
          <p:spPr bwMode="auto">
            <a:xfrm>
              <a:off x="2666" y="2931"/>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71" name="Line 16">
              <a:extLst>
                <a:ext uri="{FF2B5EF4-FFF2-40B4-BE49-F238E27FC236}">
                  <a16:creationId xmlns:a16="http://schemas.microsoft.com/office/drawing/2014/main" id="{8A457009-5233-2476-50F3-0A43903026F4}"/>
                </a:ext>
              </a:extLst>
            </p:cNvPr>
            <p:cNvSpPr>
              <a:spLocks noChangeShapeType="1"/>
            </p:cNvSpPr>
            <p:nvPr/>
          </p:nvSpPr>
          <p:spPr bwMode="auto">
            <a:xfrm>
              <a:off x="2802" y="2931"/>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72" name="Line 17">
              <a:extLst>
                <a:ext uri="{FF2B5EF4-FFF2-40B4-BE49-F238E27FC236}">
                  <a16:creationId xmlns:a16="http://schemas.microsoft.com/office/drawing/2014/main" id="{54F49884-C545-478B-3924-CD4C42ACEFBC}"/>
                </a:ext>
              </a:extLst>
            </p:cNvPr>
            <p:cNvSpPr>
              <a:spLocks noChangeShapeType="1"/>
            </p:cNvSpPr>
            <p:nvPr/>
          </p:nvSpPr>
          <p:spPr bwMode="auto">
            <a:xfrm flipH="1">
              <a:off x="2666" y="3067"/>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73" name="Rectangle 18">
              <a:extLst>
                <a:ext uri="{FF2B5EF4-FFF2-40B4-BE49-F238E27FC236}">
                  <a16:creationId xmlns:a16="http://schemas.microsoft.com/office/drawing/2014/main" id="{01136197-24C9-85D0-8765-9F6035B4F4C5}"/>
                </a:ext>
              </a:extLst>
            </p:cNvPr>
            <p:cNvSpPr>
              <a:spLocks noChangeArrowheads="1"/>
            </p:cNvSpPr>
            <p:nvPr/>
          </p:nvSpPr>
          <p:spPr bwMode="auto">
            <a:xfrm>
              <a:off x="2802" y="2931"/>
              <a:ext cx="91" cy="13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29774" name="Rectangle 19">
              <a:extLst>
                <a:ext uri="{FF2B5EF4-FFF2-40B4-BE49-F238E27FC236}">
                  <a16:creationId xmlns:a16="http://schemas.microsoft.com/office/drawing/2014/main" id="{7A8F5639-6A20-2CB0-1510-A0CFA036B942}"/>
                </a:ext>
              </a:extLst>
            </p:cNvPr>
            <p:cNvSpPr>
              <a:spLocks noChangeArrowheads="1"/>
            </p:cNvSpPr>
            <p:nvPr/>
          </p:nvSpPr>
          <p:spPr bwMode="auto">
            <a:xfrm>
              <a:off x="2893" y="2931"/>
              <a:ext cx="91" cy="13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29775" name="Rectangle 20">
              <a:extLst>
                <a:ext uri="{FF2B5EF4-FFF2-40B4-BE49-F238E27FC236}">
                  <a16:creationId xmlns:a16="http://schemas.microsoft.com/office/drawing/2014/main" id="{4704F346-01D2-87DD-2933-A071D1A8D8C7}"/>
                </a:ext>
              </a:extLst>
            </p:cNvPr>
            <p:cNvSpPr>
              <a:spLocks noChangeArrowheads="1"/>
            </p:cNvSpPr>
            <p:nvPr/>
          </p:nvSpPr>
          <p:spPr bwMode="auto">
            <a:xfrm>
              <a:off x="2984" y="2931"/>
              <a:ext cx="91" cy="13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29776" name="Rectangle 21">
              <a:extLst>
                <a:ext uri="{FF2B5EF4-FFF2-40B4-BE49-F238E27FC236}">
                  <a16:creationId xmlns:a16="http://schemas.microsoft.com/office/drawing/2014/main" id="{AD126FC9-B662-F2FD-2CDF-AE4EDA49ED52}"/>
                </a:ext>
              </a:extLst>
            </p:cNvPr>
            <p:cNvSpPr>
              <a:spLocks noChangeArrowheads="1"/>
            </p:cNvSpPr>
            <p:nvPr/>
          </p:nvSpPr>
          <p:spPr bwMode="auto">
            <a:xfrm>
              <a:off x="3075" y="2931"/>
              <a:ext cx="91" cy="13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grpSp>
      <p:sp>
        <p:nvSpPr>
          <p:cNvPr id="29705" name="Text Box 23">
            <a:extLst>
              <a:ext uri="{FF2B5EF4-FFF2-40B4-BE49-F238E27FC236}">
                <a16:creationId xmlns:a16="http://schemas.microsoft.com/office/drawing/2014/main" id="{BD969DDD-56DE-65BE-1B98-F2E89C5542C0}"/>
              </a:ext>
            </a:extLst>
          </p:cNvPr>
          <p:cNvSpPr txBox="1">
            <a:spLocks noChangeArrowheads="1"/>
          </p:cNvSpPr>
          <p:nvPr/>
        </p:nvSpPr>
        <p:spPr bwMode="auto">
          <a:xfrm>
            <a:off x="755650" y="4411663"/>
            <a:ext cx="18621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r>
              <a:rPr lang="en-US" altLang="en-US" sz="1800">
                <a:solidFill>
                  <a:schemeClr val="tx1"/>
                </a:solidFill>
              </a:rPr>
              <a:t>local message</a:t>
            </a:r>
          </a:p>
          <a:p>
            <a:pPr algn="ctr" eaLnBrk="1" hangingPunct="1">
              <a:spcBef>
                <a:spcPct val="0"/>
              </a:spcBef>
            </a:pPr>
            <a:r>
              <a:rPr lang="en-US" altLang="en-US" sz="1800">
                <a:solidFill>
                  <a:schemeClr val="tx1"/>
                </a:solidFill>
              </a:rPr>
              <a:t>queues</a:t>
            </a:r>
          </a:p>
        </p:txBody>
      </p:sp>
      <p:sp>
        <p:nvSpPr>
          <p:cNvPr id="29706" name="Text Box 24">
            <a:extLst>
              <a:ext uri="{FF2B5EF4-FFF2-40B4-BE49-F238E27FC236}">
                <a16:creationId xmlns:a16="http://schemas.microsoft.com/office/drawing/2014/main" id="{150EE00D-074E-5C32-826C-02445D5C0557}"/>
              </a:ext>
            </a:extLst>
          </p:cNvPr>
          <p:cNvSpPr txBox="1">
            <a:spLocks noChangeArrowheads="1"/>
          </p:cNvSpPr>
          <p:nvPr/>
        </p:nvSpPr>
        <p:spPr bwMode="auto">
          <a:xfrm>
            <a:off x="6605588" y="2708275"/>
            <a:ext cx="1816100" cy="406400"/>
          </a:xfrm>
          <a:prstGeom prst="rect">
            <a:avLst/>
          </a:prstGeom>
          <a:solidFill>
            <a:srgbClr val="CCECFF"/>
          </a:solidFill>
          <a:ln w="9525">
            <a:solidFill>
              <a:schemeClr val="tx1"/>
            </a:solidFill>
            <a:miter lim="800000"/>
            <a:headEnd/>
            <a:tailEnd/>
          </a:ln>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sz="2000">
                <a:solidFill>
                  <a:schemeClr val="tx1"/>
                </a:solidFill>
              </a:rPr>
              <a:t>Server App.</a:t>
            </a:r>
          </a:p>
        </p:txBody>
      </p:sp>
      <p:sp>
        <p:nvSpPr>
          <p:cNvPr id="29707" name="Rectangle 25">
            <a:extLst>
              <a:ext uri="{FF2B5EF4-FFF2-40B4-BE49-F238E27FC236}">
                <a16:creationId xmlns:a16="http://schemas.microsoft.com/office/drawing/2014/main" id="{B604163D-EC38-6A79-140D-5694CA78BFBE}"/>
              </a:ext>
            </a:extLst>
          </p:cNvPr>
          <p:cNvSpPr>
            <a:spLocks noChangeArrowheads="1"/>
          </p:cNvSpPr>
          <p:nvPr/>
        </p:nvSpPr>
        <p:spPr bwMode="auto">
          <a:xfrm>
            <a:off x="6605588" y="3475038"/>
            <a:ext cx="1795462" cy="1728787"/>
          </a:xfrm>
          <a:prstGeom prst="rect">
            <a:avLst/>
          </a:prstGeom>
          <a:solidFill>
            <a:srgbClr val="CCECFF"/>
          </a:solidFill>
          <a:ln w="19050">
            <a:solidFill>
              <a:schemeClr val="tx1"/>
            </a:solidFill>
            <a:miter lim="800000"/>
            <a:headEnd/>
            <a:tailEnd/>
          </a:ln>
        </p:spPr>
        <p:txBody>
          <a:bodyPr wrap="none" anchor="ctr"/>
          <a:lstStyle>
            <a:lvl1pPr marL="457200" indent="-457200"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endParaRPr lang="en-US" altLang="en-US"/>
          </a:p>
        </p:txBody>
      </p:sp>
      <p:grpSp>
        <p:nvGrpSpPr>
          <p:cNvPr id="29708" name="Group 26">
            <a:extLst>
              <a:ext uri="{FF2B5EF4-FFF2-40B4-BE49-F238E27FC236}">
                <a16:creationId xmlns:a16="http://schemas.microsoft.com/office/drawing/2014/main" id="{F6A67B0D-CF29-8284-69D2-5AB6A3B63A9B}"/>
              </a:ext>
            </a:extLst>
          </p:cNvPr>
          <p:cNvGrpSpPr>
            <a:grpSpLocks/>
          </p:cNvGrpSpPr>
          <p:nvPr/>
        </p:nvGrpSpPr>
        <p:grpSpPr bwMode="auto">
          <a:xfrm>
            <a:off x="7137400" y="3762375"/>
            <a:ext cx="733425" cy="215900"/>
            <a:chOff x="2666" y="2931"/>
            <a:chExt cx="500" cy="136"/>
          </a:xfrm>
        </p:grpSpPr>
        <p:sp>
          <p:nvSpPr>
            <p:cNvPr id="29763" name="Line 27">
              <a:extLst>
                <a:ext uri="{FF2B5EF4-FFF2-40B4-BE49-F238E27FC236}">
                  <a16:creationId xmlns:a16="http://schemas.microsoft.com/office/drawing/2014/main" id="{75528A4A-2868-C040-F797-8A2A25081D7B}"/>
                </a:ext>
              </a:extLst>
            </p:cNvPr>
            <p:cNvSpPr>
              <a:spLocks noChangeShapeType="1"/>
            </p:cNvSpPr>
            <p:nvPr/>
          </p:nvSpPr>
          <p:spPr bwMode="auto">
            <a:xfrm>
              <a:off x="2666" y="2931"/>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64" name="Line 28">
              <a:extLst>
                <a:ext uri="{FF2B5EF4-FFF2-40B4-BE49-F238E27FC236}">
                  <a16:creationId xmlns:a16="http://schemas.microsoft.com/office/drawing/2014/main" id="{B3E21F02-C495-A098-B1DE-94A42005312E}"/>
                </a:ext>
              </a:extLst>
            </p:cNvPr>
            <p:cNvSpPr>
              <a:spLocks noChangeShapeType="1"/>
            </p:cNvSpPr>
            <p:nvPr/>
          </p:nvSpPr>
          <p:spPr bwMode="auto">
            <a:xfrm>
              <a:off x="2802" y="2931"/>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65" name="Line 29">
              <a:extLst>
                <a:ext uri="{FF2B5EF4-FFF2-40B4-BE49-F238E27FC236}">
                  <a16:creationId xmlns:a16="http://schemas.microsoft.com/office/drawing/2014/main" id="{94C216D8-8E24-6F21-2B24-5875F81CB49B}"/>
                </a:ext>
              </a:extLst>
            </p:cNvPr>
            <p:cNvSpPr>
              <a:spLocks noChangeShapeType="1"/>
            </p:cNvSpPr>
            <p:nvPr/>
          </p:nvSpPr>
          <p:spPr bwMode="auto">
            <a:xfrm flipH="1">
              <a:off x="2666" y="3067"/>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66" name="Rectangle 30">
              <a:extLst>
                <a:ext uri="{FF2B5EF4-FFF2-40B4-BE49-F238E27FC236}">
                  <a16:creationId xmlns:a16="http://schemas.microsoft.com/office/drawing/2014/main" id="{6D54D6E5-0610-2E91-9344-D408EE51BB64}"/>
                </a:ext>
              </a:extLst>
            </p:cNvPr>
            <p:cNvSpPr>
              <a:spLocks noChangeArrowheads="1"/>
            </p:cNvSpPr>
            <p:nvPr/>
          </p:nvSpPr>
          <p:spPr bwMode="auto">
            <a:xfrm>
              <a:off x="2802" y="2931"/>
              <a:ext cx="91" cy="13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29767" name="Rectangle 31">
              <a:extLst>
                <a:ext uri="{FF2B5EF4-FFF2-40B4-BE49-F238E27FC236}">
                  <a16:creationId xmlns:a16="http://schemas.microsoft.com/office/drawing/2014/main" id="{36BB7C12-366F-E42F-7B7C-22E3F9F611F9}"/>
                </a:ext>
              </a:extLst>
            </p:cNvPr>
            <p:cNvSpPr>
              <a:spLocks noChangeArrowheads="1"/>
            </p:cNvSpPr>
            <p:nvPr/>
          </p:nvSpPr>
          <p:spPr bwMode="auto">
            <a:xfrm>
              <a:off x="2893" y="2931"/>
              <a:ext cx="91" cy="13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29768" name="Rectangle 32">
              <a:extLst>
                <a:ext uri="{FF2B5EF4-FFF2-40B4-BE49-F238E27FC236}">
                  <a16:creationId xmlns:a16="http://schemas.microsoft.com/office/drawing/2014/main" id="{615C5196-65AE-703D-136A-DF0E083F67B4}"/>
                </a:ext>
              </a:extLst>
            </p:cNvPr>
            <p:cNvSpPr>
              <a:spLocks noChangeArrowheads="1"/>
            </p:cNvSpPr>
            <p:nvPr/>
          </p:nvSpPr>
          <p:spPr bwMode="auto">
            <a:xfrm>
              <a:off x="2984" y="2931"/>
              <a:ext cx="91" cy="13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29769" name="Rectangle 33">
              <a:extLst>
                <a:ext uri="{FF2B5EF4-FFF2-40B4-BE49-F238E27FC236}">
                  <a16:creationId xmlns:a16="http://schemas.microsoft.com/office/drawing/2014/main" id="{5DC385EF-C8D4-3030-DF09-F3CFB0152BCD}"/>
                </a:ext>
              </a:extLst>
            </p:cNvPr>
            <p:cNvSpPr>
              <a:spLocks noChangeArrowheads="1"/>
            </p:cNvSpPr>
            <p:nvPr/>
          </p:nvSpPr>
          <p:spPr bwMode="auto">
            <a:xfrm>
              <a:off x="3075" y="2931"/>
              <a:ext cx="91" cy="13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grpSp>
      <p:grpSp>
        <p:nvGrpSpPr>
          <p:cNvPr id="29709" name="Group 34">
            <a:extLst>
              <a:ext uri="{FF2B5EF4-FFF2-40B4-BE49-F238E27FC236}">
                <a16:creationId xmlns:a16="http://schemas.microsoft.com/office/drawing/2014/main" id="{61C42BF1-851D-BA49-5B71-FF94749CD270}"/>
              </a:ext>
            </a:extLst>
          </p:cNvPr>
          <p:cNvGrpSpPr>
            <a:grpSpLocks/>
          </p:cNvGrpSpPr>
          <p:nvPr/>
        </p:nvGrpSpPr>
        <p:grpSpPr bwMode="auto">
          <a:xfrm rot="10800000">
            <a:off x="7137400" y="4122738"/>
            <a:ext cx="733425" cy="215900"/>
            <a:chOff x="2666" y="2931"/>
            <a:chExt cx="500" cy="136"/>
          </a:xfrm>
        </p:grpSpPr>
        <p:sp>
          <p:nvSpPr>
            <p:cNvPr id="29756" name="Line 35">
              <a:extLst>
                <a:ext uri="{FF2B5EF4-FFF2-40B4-BE49-F238E27FC236}">
                  <a16:creationId xmlns:a16="http://schemas.microsoft.com/office/drawing/2014/main" id="{7B632ADD-6E18-CC01-A973-91BAC89E0168}"/>
                </a:ext>
              </a:extLst>
            </p:cNvPr>
            <p:cNvSpPr>
              <a:spLocks noChangeShapeType="1"/>
            </p:cNvSpPr>
            <p:nvPr/>
          </p:nvSpPr>
          <p:spPr bwMode="auto">
            <a:xfrm>
              <a:off x="2666" y="2931"/>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57" name="Line 36">
              <a:extLst>
                <a:ext uri="{FF2B5EF4-FFF2-40B4-BE49-F238E27FC236}">
                  <a16:creationId xmlns:a16="http://schemas.microsoft.com/office/drawing/2014/main" id="{F084CE7A-E470-20FA-4070-81BF4712D167}"/>
                </a:ext>
              </a:extLst>
            </p:cNvPr>
            <p:cNvSpPr>
              <a:spLocks noChangeShapeType="1"/>
            </p:cNvSpPr>
            <p:nvPr/>
          </p:nvSpPr>
          <p:spPr bwMode="auto">
            <a:xfrm>
              <a:off x="2802" y="2931"/>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58" name="Line 37">
              <a:extLst>
                <a:ext uri="{FF2B5EF4-FFF2-40B4-BE49-F238E27FC236}">
                  <a16:creationId xmlns:a16="http://schemas.microsoft.com/office/drawing/2014/main" id="{CC4A24D8-01AF-7E49-A33E-218C0E84F1CE}"/>
                </a:ext>
              </a:extLst>
            </p:cNvPr>
            <p:cNvSpPr>
              <a:spLocks noChangeShapeType="1"/>
            </p:cNvSpPr>
            <p:nvPr/>
          </p:nvSpPr>
          <p:spPr bwMode="auto">
            <a:xfrm flipH="1">
              <a:off x="2666" y="3067"/>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59" name="Rectangle 38">
              <a:extLst>
                <a:ext uri="{FF2B5EF4-FFF2-40B4-BE49-F238E27FC236}">
                  <a16:creationId xmlns:a16="http://schemas.microsoft.com/office/drawing/2014/main" id="{F739CE71-9E1D-804D-AAC1-BBFA258B82C0}"/>
                </a:ext>
              </a:extLst>
            </p:cNvPr>
            <p:cNvSpPr>
              <a:spLocks noChangeArrowheads="1"/>
            </p:cNvSpPr>
            <p:nvPr/>
          </p:nvSpPr>
          <p:spPr bwMode="auto">
            <a:xfrm>
              <a:off x="2802" y="2931"/>
              <a:ext cx="91" cy="13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29760" name="Rectangle 39">
              <a:extLst>
                <a:ext uri="{FF2B5EF4-FFF2-40B4-BE49-F238E27FC236}">
                  <a16:creationId xmlns:a16="http://schemas.microsoft.com/office/drawing/2014/main" id="{B865B3E4-116D-843E-A5F4-C8414077BD12}"/>
                </a:ext>
              </a:extLst>
            </p:cNvPr>
            <p:cNvSpPr>
              <a:spLocks noChangeArrowheads="1"/>
            </p:cNvSpPr>
            <p:nvPr/>
          </p:nvSpPr>
          <p:spPr bwMode="auto">
            <a:xfrm>
              <a:off x="2893" y="2931"/>
              <a:ext cx="91" cy="13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29761" name="Rectangle 40">
              <a:extLst>
                <a:ext uri="{FF2B5EF4-FFF2-40B4-BE49-F238E27FC236}">
                  <a16:creationId xmlns:a16="http://schemas.microsoft.com/office/drawing/2014/main" id="{B7F395F8-EC7F-8BD7-ED87-D02EB50E38B4}"/>
                </a:ext>
              </a:extLst>
            </p:cNvPr>
            <p:cNvSpPr>
              <a:spLocks noChangeArrowheads="1"/>
            </p:cNvSpPr>
            <p:nvPr/>
          </p:nvSpPr>
          <p:spPr bwMode="auto">
            <a:xfrm>
              <a:off x="2984" y="2931"/>
              <a:ext cx="91" cy="13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29762" name="Rectangle 41">
              <a:extLst>
                <a:ext uri="{FF2B5EF4-FFF2-40B4-BE49-F238E27FC236}">
                  <a16:creationId xmlns:a16="http://schemas.microsoft.com/office/drawing/2014/main" id="{BC106388-B831-4AE2-8FA6-BB876970A175}"/>
                </a:ext>
              </a:extLst>
            </p:cNvPr>
            <p:cNvSpPr>
              <a:spLocks noChangeArrowheads="1"/>
            </p:cNvSpPr>
            <p:nvPr/>
          </p:nvSpPr>
          <p:spPr bwMode="auto">
            <a:xfrm>
              <a:off x="3075" y="2931"/>
              <a:ext cx="91" cy="13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grpSp>
      <p:sp>
        <p:nvSpPr>
          <p:cNvPr id="29710" name="Text Box 42">
            <a:extLst>
              <a:ext uri="{FF2B5EF4-FFF2-40B4-BE49-F238E27FC236}">
                <a16:creationId xmlns:a16="http://schemas.microsoft.com/office/drawing/2014/main" id="{D750DFFD-8CFB-8094-96DB-B0243BC730A2}"/>
              </a:ext>
            </a:extLst>
          </p:cNvPr>
          <p:cNvSpPr txBox="1">
            <a:spLocks noChangeArrowheads="1"/>
          </p:cNvSpPr>
          <p:nvPr/>
        </p:nvSpPr>
        <p:spPr bwMode="auto">
          <a:xfrm>
            <a:off x="6605588" y="4411663"/>
            <a:ext cx="18621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r>
              <a:rPr lang="en-US" altLang="en-US" sz="1800">
                <a:solidFill>
                  <a:schemeClr val="tx1"/>
                </a:solidFill>
              </a:rPr>
              <a:t>local message</a:t>
            </a:r>
          </a:p>
          <a:p>
            <a:pPr algn="ctr" eaLnBrk="1" hangingPunct="1">
              <a:spcBef>
                <a:spcPct val="0"/>
              </a:spcBef>
            </a:pPr>
            <a:r>
              <a:rPr lang="en-US" altLang="en-US" sz="1800">
                <a:solidFill>
                  <a:schemeClr val="tx1"/>
                </a:solidFill>
              </a:rPr>
              <a:t>queues</a:t>
            </a:r>
          </a:p>
        </p:txBody>
      </p:sp>
      <p:sp>
        <p:nvSpPr>
          <p:cNvPr id="29711" name="Rectangle 44">
            <a:extLst>
              <a:ext uri="{FF2B5EF4-FFF2-40B4-BE49-F238E27FC236}">
                <a16:creationId xmlns:a16="http://schemas.microsoft.com/office/drawing/2014/main" id="{EEA4013E-73F6-DE09-2243-EF74DC08CC10}"/>
              </a:ext>
            </a:extLst>
          </p:cNvPr>
          <p:cNvSpPr>
            <a:spLocks noChangeArrowheads="1"/>
          </p:cNvSpPr>
          <p:nvPr/>
        </p:nvSpPr>
        <p:spPr bwMode="auto">
          <a:xfrm>
            <a:off x="3513138" y="3216275"/>
            <a:ext cx="2028825" cy="1944688"/>
          </a:xfrm>
          <a:prstGeom prst="rect">
            <a:avLst/>
          </a:prstGeom>
          <a:solidFill>
            <a:srgbClr val="CCECFF"/>
          </a:solidFill>
          <a:ln w="19050">
            <a:solidFill>
              <a:schemeClr val="tx1"/>
            </a:solidFill>
            <a:miter lim="800000"/>
            <a:headEnd/>
            <a:tailEnd/>
          </a:ln>
        </p:spPr>
        <p:txBody>
          <a:bodyPr wrap="none" anchor="ctr"/>
          <a:lstStyle>
            <a:lvl1pPr marL="457200" indent="-457200"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endParaRPr lang="en-US" altLang="en-US"/>
          </a:p>
        </p:txBody>
      </p:sp>
      <p:grpSp>
        <p:nvGrpSpPr>
          <p:cNvPr id="29712" name="Group 45">
            <a:extLst>
              <a:ext uri="{FF2B5EF4-FFF2-40B4-BE49-F238E27FC236}">
                <a16:creationId xmlns:a16="http://schemas.microsoft.com/office/drawing/2014/main" id="{AEC45DA8-3ADC-2E16-DB53-0527A9A723B8}"/>
              </a:ext>
            </a:extLst>
          </p:cNvPr>
          <p:cNvGrpSpPr>
            <a:grpSpLocks/>
          </p:cNvGrpSpPr>
          <p:nvPr/>
        </p:nvGrpSpPr>
        <p:grpSpPr bwMode="auto">
          <a:xfrm>
            <a:off x="4044950" y="3719513"/>
            <a:ext cx="733425" cy="215900"/>
            <a:chOff x="2666" y="2931"/>
            <a:chExt cx="500" cy="136"/>
          </a:xfrm>
        </p:grpSpPr>
        <p:sp>
          <p:nvSpPr>
            <p:cNvPr id="29749" name="Line 46">
              <a:extLst>
                <a:ext uri="{FF2B5EF4-FFF2-40B4-BE49-F238E27FC236}">
                  <a16:creationId xmlns:a16="http://schemas.microsoft.com/office/drawing/2014/main" id="{1332CE59-F768-2A5C-5F42-5D9252A9B430}"/>
                </a:ext>
              </a:extLst>
            </p:cNvPr>
            <p:cNvSpPr>
              <a:spLocks noChangeShapeType="1"/>
            </p:cNvSpPr>
            <p:nvPr/>
          </p:nvSpPr>
          <p:spPr bwMode="auto">
            <a:xfrm>
              <a:off x="2666" y="2931"/>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50" name="Line 47">
              <a:extLst>
                <a:ext uri="{FF2B5EF4-FFF2-40B4-BE49-F238E27FC236}">
                  <a16:creationId xmlns:a16="http://schemas.microsoft.com/office/drawing/2014/main" id="{52F44568-786D-0ADB-AD5D-1A54ADAD59A4}"/>
                </a:ext>
              </a:extLst>
            </p:cNvPr>
            <p:cNvSpPr>
              <a:spLocks noChangeShapeType="1"/>
            </p:cNvSpPr>
            <p:nvPr/>
          </p:nvSpPr>
          <p:spPr bwMode="auto">
            <a:xfrm>
              <a:off x="2802" y="2931"/>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51" name="Line 48">
              <a:extLst>
                <a:ext uri="{FF2B5EF4-FFF2-40B4-BE49-F238E27FC236}">
                  <a16:creationId xmlns:a16="http://schemas.microsoft.com/office/drawing/2014/main" id="{DC687818-4C19-1BAC-3B4A-209B2C2A2982}"/>
                </a:ext>
              </a:extLst>
            </p:cNvPr>
            <p:cNvSpPr>
              <a:spLocks noChangeShapeType="1"/>
            </p:cNvSpPr>
            <p:nvPr/>
          </p:nvSpPr>
          <p:spPr bwMode="auto">
            <a:xfrm flipH="1">
              <a:off x="2666" y="3067"/>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52" name="Rectangle 49">
              <a:extLst>
                <a:ext uri="{FF2B5EF4-FFF2-40B4-BE49-F238E27FC236}">
                  <a16:creationId xmlns:a16="http://schemas.microsoft.com/office/drawing/2014/main" id="{DF715FD0-428C-808C-5D2D-77189DCE76A2}"/>
                </a:ext>
              </a:extLst>
            </p:cNvPr>
            <p:cNvSpPr>
              <a:spLocks noChangeArrowheads="1"/>
            </p:cNvSpPr>
            <p:nvPr/>
          </p:nvSpPr>
          <p:spPr bwMode="auto">
            <a:xfrm>
              <a:off x="2802" y="2931"/>
              <a:ext cx="91" cy="13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29753" name="Rectangle 50">
              <a:extLst>
                <a:ext uri="{FF2B5EF4-FFF2-40B4-BE49-F238E27FC236}">
                  <a16:creationId xmlns:a16="http://schemas.microsoft.com/office/drawing/2014/main" id="{93E6FFA1-46C2-7817-F9B1-E9CA86BDF97C}"/>
                </a:ext>
              </a:extLst>
            </p:cNvPr>
            <p:cNvSpPr>
              <a:spLocks noChangeArrowheads="1"/>
            </p:cNvSpPr>
            <p:nvPr/>
          </p:nvSpPr>
          <p:spPr bwMode="auto">
            <a:xfrm>
              <a:off x="2893" y="2931"/>
              <a:ext cx="91" cy="13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29754" name="Rectangle 51">
              <a:extLst>
                <a:ext uri="{FF2B5EF4-FFF2-40B4-BE49-F238E27FC236}">
                  <a16:creationId xmlns:a16="http://schemas.microsoft.com/office/drawing/2014/main" id="{5EF95A25-AA75-3EFB-B77A-EB34E073A20C}"/>
                </a:ext>
              </a:extLst>
            </p:cNvPr>
            <p:cNvSpPr>
              <a:spLocks noChangeArrowheads="1"/>
            </p:cNvSpPr>
            <p:nvPr/>
          </p:nvSpPr>
          <p:spPr bwMode="auto">
            <a:xfrm>
              <a:off x="2984" y="2931"/>
              <a:ext cx="91" cy="13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29755" name="Rectangle 52">
              <a:extLst>
                <a:ext uri="{FF2B5EF4-FFF2-40B4-BE49-F238E27FC236}">
                  <a16:creationId xmlns:a16="http://schemas.microsoft.com/office/drawing/2014/main" id="{2BF02609-1B86-606D-F982-9E5875533BD8}"/>
                </a:ext>
              </a:extLst>
            </p:cNvPr>
            <p:cNvSpPr>
              <a:spLocks noChangeArrowheads="1"/>
            </p:cNvSpPr>
            <p:nvPr/>
          </p:nvSpPr>
          <p:spPr bwMode="auto">
            <a:xfrm>
              <a:off x="3075" y="2931"/>
              <a:ext cx="91" cy="13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grpSp>
      <p:grpSp>
        <p:nvGrpSpPr>
          <p:cNvPr id="29713" name="Group 53">
            <a:extLst>
              <a:ext uri="{FF2B5EF4-FFF2-40B4-BE49-F238E27FC236}">
                <a16:creationId xmlns:a16="http://schemas.microsoft.com/office/drawing/2014/main" id="{BDA1C3D9-5C22-042B-FA89-B69583CDA5D1}"/>
              </a:ext>
            </a:extLst>
          </p:cNvPr>
          <p:cNvGrpSpPr>
            <a:grpSpLocks/>
          </p:cNvGrpSpPr>
          <p:nvPr/>
        </p:nvGrpSpPr>
        <p:grpSpPr bwMode="auto">
          <a:xfrm rot="10800000">
            <a:off x="4044950" y="4079875"/>
            <a:ext cx="733425" cy="215900"/>
            <a:chOff x="2666" y="2931"/>
            <a:chExt cx="500" cy="136"/>
          </a:xfrm>
        </p:grpSpPr>
        <p:sp>
          <p:nvSpPr>
            <p:cNvPr id="29742" name="Line 54">
              <a:extLst>
                <a:ext uri="{FF2B5EF4-FFF2-40B4-BE49-F238E27FC236}">
                  <a16:creationId xmlns:a16="http://schemas.microsoft.com/office/drawing/2014/main" id="{0AA9CF8C-2B56-F794-5E1F-F9CCC998974C}"/>
                </a:ext>
              </a:extLst>
            </p:cNvPr>
            <p:cNvSpPr>
              <a:spLocks noChangeShapeType="1"/>
            </p:cNvSpPr>
            <p:nvPr/>
          </p:nvSpPr>
          <p:spPr bwMode="auto">
            <a:xfrm>
              <a:off x="2666" y="2931"/>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43" name="Line 55">
              <a:extLst>
                <a:ext uri="{FF2B5EF4-FFF2-40B4-BE49-F238E27FC236}">
                  <a16:creationId xmlns:a16="http://schemas.microsoft.com/office/drawing/2014/main" id="{86D4B835-D795-6DE7-DE0E-BFDAE6714233}"/>
                </a:ext>
              </a:extLst>
            </p:cNvPr>
            <p:cNvSpPr>
              <a:spLocks noChangeShapeType="1"/>
            </p:cNvSpPr>
            <p:nvPr/>
          </p:nvSpPr>
          <p:spPr bwMode="auto">
            <a:xfrm>
              <a:off x="2802" y="2931"/>
              <a:ext cx="0"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44" name="Line 56">
              <a:extLst>
                <a:ext uri="{FF2B5EF4-FFF2-40B4-BE49-F238E27FC236}">
                  <a16:creationId xmlns:a16="http://schemas.microsoft.com/office/drawing/2014/main" id="{9B4E8267-CC6E-C029-2AF9-869CF9527611}"/>
                </a:ext>
              </a:extLst>
            </p:cNvPr>
            <p:cNvSpPr>
              <a:spLocks noChangeShapeType="1"/>
            </p:cNvSpPr>
            <p:nvPr/>
          </p:nvSpPr>
          <p:spPr bwMode="auto">
            <a:xfrm flipH="1">
              <a:off x="2666" y="3067"/>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45" name="Rectangle 57">
              <a:extLst>
                <a:ext uri="{FF2B5EF4-FFF2-40B4-BE49-F238E27FC236}">
                  <a16:creationId xmlns:a16="http://schemas.microsoft.com/office/drawing/2014/main" id="{52D24733-283A-483D-0EAD-7D5566423625}"/>
                </a:ext>
              </a:extLst>
            </p:cNvPr>
            <p:cNvSpPr>
              <a:spLocks noChangeArrowheads="1"/>
            </p:cNvSpPr>
            <p:nvPr/>
          </p:nvSpPr>
          <p:spPr bwMode="auto">
            <a:xfrm>
              <a:off x="2802" y="2931"/>
              <a:ext cx="91" cy="13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29746" name="Rectangle 58">
              <a:extLst>
                <a:ext uri="{FF2B5EF4-FFF2-40B4-BE49-F238E27FC236}">
                  <a16:creationId xmlns:a16="http://schemas.microsoft.com/office/drawing/2014/main" id="{B815B675-355F-FF29-CC4F-09BA952A4CF8}"/>
                </a:ext>
              </a:extLst>
            </p:cNvPr>
            <p:cNvSpPr>
              <a:spLocks noChangeArrowheads="1"/>
            </p:cNvSpPr>
            <p:nvPr/>
          </p:nvSpPr>
          <p:spPr bwMode="auto">
            <a:xfrm>
              <a:off x="2893" y="2931"/>
              <a:ext cx="91" cy="13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29747" name="Rectangle 59">
              <a:extLst>
                <a:ext uri="{FF2B5EF4-FFF2-40B4-BE49-F238E27FC236}">
                  <a16:creationId xmlns:a16="http://schemas.microsoft.com/office/drawing/2014/main" id="{C969BFF7-1ACE-0AAA-0910-74306D40C871}"/>
                </a:ext>
              </a:extLst>
            </p:cNvPr>
            <p:cNvSpPr>
              <a:spLocks noChangeArrowheads="1"/>
            </p:cNvSpPr>
            <p:nvPr/>
          </p:nvSpPr>
          <p:spPr bwMode="auto">
            <a:xfrm>
              <a:off x="2984" y="2931"/>
              <a:ext cx="91" cy="13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29748" name="Rectangle 60">
              <a:extLst>
                <a:ext uri="{FF2B5EF4-FFF2-40B4-BE49-F238E27FC236}">
                  <a16:creationId xmlns:a16="http://schemas.microsoft.com/office/drawing/2014/main" id="{7DE1FE8D-1562-2BE0-38AF-D0B9A2AF55B5}"/>
                </a:ext>
              </a:extLst>
            </p:cNvPr>
            <p:cNvSpPr>
              <a:spLocks noChangeArrowheads="1"/>
            </p:cNvSpPr>
            <p:nvPr/>
          </p:nvSpPr>
          <p:spPr bwMode="auto">
            <a:xfrm>
              <a:off x="3075" y="2931"/>
              <a:ext cx="91" cy="13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grpSp>
      <p:sp>
        <p:nvSpPr>
          <p:cNvPr id="29714" name="Text Box 61">
            <a:extLst>
              <a:ext uri="{FF2B5EF4-FFF2-40B4-BE49-F238E27FC236}">
                <a16:creationId xmlns:a16="http://schemas.microsoft.com/office/drawing/2014/main" id="{7A030E91-6594-2287-086A-4EE7EED7C1BA}"/>
              </a:ext>
            </a:extLst>
          </p:cNvPr>
          <p:cNvSpPr txBox="1">
            <a:spLocks noChangeArrowheads="1"/>
          </p:cNvSpPr>
          <p:nvPr/>
        </p:nvSpPr>
        <p:spPr bwMode="auto">
          <a:xfrm>
            <a:off x="3513138" y="4368800"/>
            <a:ext cx="18621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r>
              <a:rPr lang="en-US" altLang="en-US" sz="1800">
                <a:solidFill>
                  <a:schemeClr val="tx1"/>
                </a:solidFill>
              </a:rPr>
              <a:t>message</a:t>
            </a:r>
          </a:p>
          <a:p>
            <a:pPr algn="ctr" eaLnBrk="1" hangingPunct="1">
              <a:spcBef>
                <a:spcPct val="0"/>
              </a:spcBef>
            </a:pPr>
            <a:r>
              <a:rPr lang="en-US" altLang="en-US" sz="1800">
                <a:solidFill>
                  <a:schemeClr val="tx1"/>
                </a:solidFill>
              </a:rPr>
              <a:t>queues</a:t>
            </a:r>
          </a:p>
        </p:txBody>
      </p:sp>
      <p:sp>
        <p:nvSpPr>
          <p:cNvPr id="29715" name="Text Box 62">
            <a:extLst>
              <a:ext uri="{FF2B5EF4-FFF2-40B4-BE49-F238E27FC236}">
                <a16:creationId xmlns:a16="http://schemas.microsoft.com/office/drawing/2014/main" id="{6A39B601-1A3F-1A85-3481-069787073605}"/>
              </a:ext>
            </a:extLst>
          </p:cNvPr>
          <p:cNvSpPr txBox="1">
            <a:spLocks noChangeArrowheads="1"/>
          </p:cNvSpPr>
          <p:nvPr/>
        </p:nvSpPr>
        <p:spPr bwMode="auto">
          <a:xfrm>
            <a:off x="755650" y="5445125"/>
            <a:ext cx="1816100" cy="406400"/>
          </a:xfrm>
          <a:prstGeom prst="rect">
            <a:avLst/>
          </a:prstGeom>
          <a:solidFill>
            <a:srgbClr val="CCECFF"/>
          </a:solidFill>
          <a:ln w="9525">
            <a:solidFill>
              <a:schemeClr val="tx1"/>
            </a:solidFill>
            <a:miter lim="800000"/>
            <a:headEnd/>
            <a:tailEnd/>
          </a:ln>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sz="2000">
                <a:solidFill>
                  <a:schemeClr val="tx1"/>
                </a:solidFill>
              </a:rPr>
              <a:t>Network</a:t>
            </a:r>
          </a:p>
        </p:txBody>
      </p:sp>
      <p:sp>
        <p:nvSpPr>
          <p:cNvPr id="29716" name="Text Box 63">
            <a:extLst>
              <a:ext uri="{FF2B5EF4-FFF2-40B4-BE49-F238E27FC236}">
                <a16:creationId xmlns:a16="http://schemas.microsoft.com/office/drawing/2014/main" id="{D5262A45-6277-C425-3144-A152846356A0}"/>
              </a:ext>
            </a:extLst>
          </p:cNvPr>
          <p:cNvSpPr txBox="1">
            <a:spLocks noChangeArrowheads="1"/>
          </p:cNvSpPr>
          <p:nvPr/>
        </p:nvSpPr>
        <p:spPr bwMode="auto">
          <a:xfrm>
            <a:off x="3513138" y="5402263"/>
            <a:ext cx="1816100" cy="406400"/>
          </a:xfrm>
          <a:prstGeom prst="rect">
            <a:avLst/>
          </a:prstGeom>
          <a:solidFill>
            <a:srgbClr val="CCECFF"/>
          </a:solidFill>
          <a:ln w="9525">
            <a:solidFill>
              <a:schemeClr val="tx1"/>
            </a:solidFill>
            <a:miter lim="800000"/>
            <a:headEnd/>
            <a:tailEnd/>
          </a:ln>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sz="2000">
                <a:solidFill>
                  <a:schemeClr val="tx1"/>
                </a:solidFill>
              </a:rPr>
              <a:t>Network</a:t>
            </a:r>
          </a:p>
        </p:txBody>
      </p:sp>
      <p:sp>
        <p:nvSpPr>
          <p:cNvPr id="29717" name="Text Box 64">
            <a:extLst>
              <a:ext uri="{FF2B5EF4-FFF2-40B4-BE49-F238E27FC236}">
                <a16:creationId xmlns:a16="http://schemas.microsoft.com/office/drawing/2014/main" id="{61023A75-1DC4-6583-6F89-5DE783335039}"/>
              </a:ext>
            </a:extLst>
          </p:cNvPr>
          <p:cNvSpPr txBox="1">
            <a:spLocks noChangeArrowheads="1"/>
          </p:cNvSpPr>
          <p:nvPr/>
        </p:nvSpPr>
        <p:spPr bwMode="auto">
          <a:xfrm>
            <a:off x="6605588" y="5445125"/>
            <a:ext cx="1816100" cy="406400"/>
          </a:xfrm>
          <a:prstGeom prst="rect">
            <a:avLst/>
          </a:prstGeom>
          <a:solidFill>
            <a:srgbClr val="CCECFF"/>
          </a:solidFill>
          <a:ln w="9525">
            <a:solidFill>
              <a:schemeClr val="tx1"/>
            </a:solidFill>
            <a:miter lim="800000"/>
            <a:headEnd/>
            <a:tailEnd/>
          </a:ln>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sz="2000">
                <a:solidFill>
                  <a:schemeClr val="tx1"/>
                </a:solidFill>
              </a:rPr>
              <a:t>Network</a:t>
            </a:r>
          </a:p>
        </p:txBody>
      </p:sp>
      <p:sp>
        <p:nvSpPr>
          <p:cNvPr id="29718" name="Line 65">
            <a:extLst>
              <a:ext uri="{FF2B5EF4-FFF2-40B4-BE49-F238E27FC236}">
                <a16:creationId xmlns:a16="http://schemas.microsoft.com/office/drawing/2014/main" id="{C6857DAF-5B94-38EE-8DAB-F98F63140B69}"/>
              </a:ext>
            </a:extLst>
          </p:cNvPr>
          <p:cNvSpPr>
            <a:spLocks noChangeShapeType="1"/>
          </p:cNvSpPr>
          <p:nvPr/>
        </p:nvSpPr>
        <p:spPr bwMode="auto">
          <a:xfrm>
            <a:off x="2617788" y="5562600"/>
            <a:ext cx="665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719" name="Line 66">
            <a:extLst>
              <a:ext uri="{FF2B5EF4-FFF2-40B4-BE49-F238E27FC236}">
                <a16:creationId xmlns:a16="http://schemas.microsoft.com/office/drawing/2014/main" id="{502D4192-C4A5-9B88-FE2F-A75ABB5C47EA}"/>
              </a:ext>
            </a:extLst>
          </p:cNvPr>
          <p:cNvSpPr>
            <a:spLocks noChangeShapeType="1"/>
          </p:cNvSpPr>
          <p:nvPr/>
        </p:nvSpPr>
        <p:spPr bwMode="auto">
          <a:xfrm flipH="1">
            <a:off x="2617788" y="5707063"/>
            <a:ext cx="665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720" name="Line 67">
            <a:extLst>
              <a:ext uri="{FF2B5EF4-FFF2-40B4-BE49-F238E27FC236}">
                <a16:creationId xmlns:a16="http://schemas.microsoft.com/office/drawing/2014/main" id="{E04CD785-0789-7749-970B-E981718C534B}"/>
              </a:ext>
            </a:extLst>
          </p:cNvPr>
          <p:cNvSpPr>
            <a:spLocks noChangeShapeType="1"/>
          </p:cNvSpPr>
          <p:nvPr/>
        </p:nvSpPr>
        <p:spPr bwMode="auto">
          <a:xfrm>
            <a:off x="5741988" y="5562600"/>
            <a:ext cx="665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721" name="Line 68">
            <a:extLst>
              <a:ext uri="{FF2B5EF4-FFF2-40B4-BE49-F238E27FC236}">
                <a16:creationId xmlns:a16="http://schemas.microsoft.com/office/drawing/2014/main" id="{E0E9FAB0-AB81-A2DA-D15A-9561AB1845CA}"/>
              </a:ext>
            </a:extLst>
          </p:cNvPr>
          <p:cNvSpPr>
            <a:spLocks noChangeShapeType="1"/>
          </p:cNvSpPr>
          <p:nvPr/>
        </p:nvSpPr>
        <p:spPr bwMode="auto">
          <a:xfrm flipH="1">
            <a:off x="5741988" y="5707063"/>
            <a:ext cx="665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9722" name="Group 71">
            <a:extLst>
              <a:ext uri="{FF2B5EF4-FFF2-40B4-BE49-F238E27FC236}">
                <a16:creationId xmlns:a16="http://schemas.microsoft.com/office/drawing/2014/main" id="{2C3AFC8C-61A9-98CE-AC23-29B7BC755D75}"/>
              </a:ext>
            </a:extLst>
          </p:cNvPr>
          <p:cNvGrpSpPr>
            <a:grpSpLocks/>
          </p:cNvGrpSpPr>
          <p:nvPr/>
        </p:nvGrpSpPr>
        <p:grpSpPr bwMode="auto">
          <a:xfrm>
            <a:off x="1554163" y="3114675"/>
            <a:ext cx="200025" cy="215900"/>
            <a:chOff x="1986" y="2840"/>
            <a:chExt cx="91" cy="454"/>
          </a:xfrm>
        </p:grpSpPr>
        <p:sp>
          <p:nvSpPr>
            <p:cNvPr id="29740" name="Line 69">
              <a:extLst>
                <a:ext uri="{FF2B5EF4-FFF2-40B4-BE49-F238E27FC236}">
                  <a16:creationId xmlns:a16="http://schemas.microsoft.com/office/drawing/2014/main" id="{5CF7AA10-80FE-5198-C2B0-43742A98FE7A}"/>
                </a:ext>
              </a:extLst>
            </p:cNvPr>
            <p:cNvSpPr>
              <a:spLocks noChangeShapeType="1"/>
            </p:cNvSpPr>
            <p:nvPr/>
          </p:nvSpPr>
          <p:spPr bwMode="auto">
            <a:xfrm rot="5400000">
              <a:off x="1850" y="3067"/>
              <a:ext cx="45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741" name="Line 70">
              <a:extLst>
                <a:ext uri="{FF2B5EF4-FFF2-40B4-BE49-F238E27FC236}">
                  <a16:creationId xmlns:a16="http://schemas.microsoft.com/office/drawing/2014/main" id="{ACBB94AA-7C65-8604-566C-C0E8D82895E6}"/>
                </a:ext>
              </a:extLst>
            </p:cNvPr>
            <p:cNvSpPr>
              <a:spLocks noChangeShapeType="1"/>
            </p:cNvSpPr>
            <p:nvPr/>
          </p:nvSpPr>
          <p:spPr bwMode="auto">
            <a:xfrm rot="5400000" flipH="1">
              <a:off x="1759" y="3067"/>
              <a:ext cx="45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9723" name="Group 72">
            <a:extLst>
              <a:ext uri="{FF2B5EF4-FFF2-40B4-BE49-F238E27FC236}">
                <a16:creationId xmlns:a16="http://schemas.microsoft.com/office/drawing/2014/main" id="{688784F6-8EAC-BFEB-34B2-B7F9F1F2B915}"/>
              </a:ext>
            </a:extLst>
          </p:cNvPr>
          <p:cNvGrpSpPr>
            <a:grpSpLocks/>
          </p:cNvGrpSpPr>
          <p:nvPr/>
        </p:nvGrpSpPr>
        <p:grpSpPr bwMode="auto">
          <a:xfrm>
            <a:off x="1554163" y="5203825"/>
            <a:ext cx="200025" cy="215900"/>
            <a:chOff x="1986" y="2840"/>
            <a:chExt cx="91" cy="454"/>
          </a:xfrm>
        </p:grpSpPr>
        <p:sp>
          <p:nvSpPr>
            <p:cNvPr id="29738" name="Line 73">
              <a:extLst>
                <a:ext uri="{FF2B5EF4-FFF2-40B4-BE49-F238E27FC236}">
                  <a16:creationId xmlns:a16="http://schemas.microsoft.com/office/drawing/2014/main" id="{C1055816-6F90-E02C-415F-5B3262B9AFA8}"/>
                </a:ext>
              </a:extLst>
            </p:cNvPr>
            <p:cNvSpPr>
              <a:spLocks noChangeShapeType="1"/>
            </p:cNvSpPr>
            <p:nvPr/>
          </p:nvSpPr>
          <p:spPr bwMode="auto">
            <a:xfrm rot="5400000">
              <a:off x="1850" y="3067"/>
              <a:ext cx="45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739" name="Line 74">
              <a:extLst>
                <a:ext uri="{FF2B5EF4-FFF2-40B4-BE49-F238E27FC236}">
                  <a16:creationId xmlns:a16="http://schemas.microsoft.com/office/drawing/2014/main" id="{090D664A-FA20-7146-4644-715A176D6ECA}"/>
                </a:ext>
              </a:extLst>
            </p:cNvPr>
            <p:cNvSpPr>
              <a:spLocks noChangeShapeType="1"/>
            </p:cNvSpPr>
            <p:nvPr/>
          </p:nvSpPr>
          <p:spPr bwMode="auto">
            <a:xfrm rot="5400000" flipH="1">
              <a:off x="1759" y="3067"/>
              <a:ext cx="45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9724" name="Group 75">
            <a:extLst>
              <a:ext uri="{FF2B5EF4-FFF2-40B4-BE49-F238E27FC236}">
                <a16:creationId xmlns:a16="http://schemas.microsoft.com/office/drawing/2014/main" id="{4CEE27AB-5E75-7BA8-36DD-A503A409882D}"/>
              </a:ext>
            </a:extLst>
          </p:cNvPr>
          <p:cNvGrpSpPr>
            <a:grpSpLocks/>
          </p:cNvGrpSpPr>
          <p:nvPr/>
        </p:nvGrpSpPr>
        <p:grpSpPr bwMode="auto">
          <a:xfrm>
            <a:off x="4310063" y="5160963"/>
            <a:ext cx="200025" cy="215900"/>
            <a:chOff x="1986" y="2840"/>
            <a:chExt cx="91" cy="454"/>
          </a:xfrm>
        </p:grpSpPr>
        <p:sp>
          <p:nvSpPr>
            <p:cNvPr id="29736" name="Line 76">
              <a:extLst>
                <a:ext uri="{FF2B5EF4-FFF2-40B4-BE49-F238E27FC236}">
                  <a16:creationId xmlns:a16="http://schemas.microsoft.com/office/drawing/2014/main" id="{F65ABBDA-E71B-5086-4A83-68C5F297791D}"/>
                </a:ext>
              </a:extLst>
            </p:cNvPr>
            <p:cNvSpPr>
              <a:spLocks noChangeShapeType="1"/>
            </p:cNvSpPr>
            <p:nvPr/>
          </p:nvSpPr>
          <p:spPr bwMode="auto">
            <a:xfrm rot="5400000">
              <a:off x="1850" y="3067"/>
              <a:ext cx="45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737" name="Line 77">
              <a:extLst>
                <a:ext uri="{FF2B5EF4-FFF2-40B4-BE49-F238E27FC236}">
                  <a16:creationId xmlns:a16="http://schemas.microsoft.com/office/drawing/2014/main" id="{AB57DE48-8D8B-1D5A-6468-801D61441949}"/>
                </a:ext>
              </a:extLst>
            </p:cNvPr>
            <p:cNvSpPr>
              <a:spLocks noChangeShapeType="1"/>
            </p:cNvSpPr>
            <p:nvPr/>
          </p:nvSpPr>
          <p:spPr bwMode="auto">
            <a:xfrm rot="5400000" flipH="1">
              <a:off x="1759" y="3067"/>
              <a:ext cx="45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9725" name="Group 78">
            <a:extLst>
              <a:ext uri="{FF2B5EF4-FFF2-40B4-BE49-F238E27FC236}">
                <a16:creationId xmlns:a16="http://schemas.microsoft.com/office/drawing/2014/main" id="{BDBD2086-B1DA-E40F-800D-65B87A4C41DE}"/>
              </a:ext>
            </a:extLst>
          </p:cNvPr>
          <p:cNvGrpSpPr>
            <a:grpSpLocks/>
          </p:cNvGrpSpPr>
          <p:nvPr/>
        </p:nvGrpSpPr>
        <p:grpSpPr bwMode="auto">
          <a:xfrm>
            <a:off x="7402513" y="5203825"/>
            <a:ext cx="200025" cy="215900"/>
            <a:chOff x="1986" y="2840"/>
            <a:chExt cx="91" cy="454"/>
          </a:xfrm>
        </p:grpSpPr>
        <p:sp>
          <p:nvSpPr>
            <p:cNvPr id="29734" name="Line 79">
              <a:extLst>
                <a:ext uri="{FF2B5EF4-FFF2-40B4-BE49-F238E27FC236}">
                  <a16:creationId xmlns:a16="http://schemas.microsoft.com/office/drawing/2014/main" id="{F9F8B106-1799-2B9D-787B-9ECB4E1B5F2F}"/>
                </a:ext>
              </a:extLst>
            </p:cNvPr>
            <p:cNvSpPr>
              <a:spLocks noChangeShapeType="1"/>
            </p:cNvSpPr>
            <p:nvPr/>
          </p:nvSpPr>
          <p:spPr bwMode="auto">
            <a:xfrm rot="5400000">
              <a:off x="1850" y="3067"/>
              <a:ext cx="45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735" name="Line 80">
              <a:extLst>
                <a:ext uri="{FF2B5EF4-FFF2-40B4-BE49-F238E27FC236}">
                  <a16:creationId xmlns:a16="http://schemas.microsoft.com/office/drawing/2014/main" id="{64EF31A0-012D-9AEA-53E2-3C7327C69564}"/>
                </a:ext>
              </a:extLst>
            </p:cNvPr>
            <p:cNvSpPr>
              <a:spLocks noChangeShapeType="1"/>
            </p:cNvSpPr>
            <p:nvPr/>
          </p:nvSpPr>
          <p:spPr bwMode="auto">
            <a:xfrm rot="5400000" flipH="1">
              <a:off x="1759" y="3067"/>
              <a:ext cx="45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9726" name="Group 81">
            <a:extLst>
              <a:ext uri="{FF2B5EF4-FFF2-40B4-BE49-F238E27FC236}">
                <a16:creationId xmlns:a16="http://schemas.microsoft.com/office/drawing/2014/main" id="{A0CD194D-82E4-9A15-67E6-60135247CF9B}"/>
              </a:ext>
            </a:extLst>
          </p:cNvPr>
          <p:cNvGrpSpPr>
            <a:grpSpLocks/>
          </p:cNvGrpSpPr>
          <p:nvPr/>
        </p:nvGrpSpPr>
        <p:grpSpPr bwMode="auto">
          <a:xfrm>
            <a:off x="7402513" y="3186113"/>
            <a:ext cx="200025" cy="215900"/>
            <a:chOff x="1986" y="2840"/>
            <a:chExt cx="91" cy="454"/>
          </a:xfrm>
        </p:grpSpPr>
        <p:sp>
          <p:nvSpPr>
            <p:cNvPr id="29732" name="Line 82">
              <a:extLst>
                <a:ext uri="{FF2B5EF4-FFF2-40B4-BE49-F238E27FC236}">
                  <a16:creationId xmlns:a16="http://schemas.microsoft.com/office/drawing/2014/main" id="{5681B237-171D-FD8A-D34C-E2F96A65252F}"/>
                </a:ext>
              </a:extLst>
            </p:cNvPr>
            <p:cNvSpPr>
              <a:spLocks noChangeShapeType="1"/>
            </p:cNvSpPr>
            <p:nvPr/>
          </p:nvSpPr>
          <p:spPr bwMode="auto">
            <a:xfrm rot="5400000">
              <a:off x="1850" y="3067"/>
              <a:ext cx="45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733" name="Line 83">
              <a:extLst>
                <a:ext uri="{FF2B5EF4-FFF2-40B4-BE49-F238E27FC236}">
                  <a16:creationId xmlns:a16="http://schemas.microsoft.com/office/drawing/2014/main" id="{85617D09-F955-A70E-CB6A-A55601AAED21}"/>
                </a:ext>
              </a:extLst>
            </p:cNvPr>
            <p:cNvSpPr>
              <a:spLocks noChangeShapeType="1"/>
            </p:cNvSpPr>
            <p:nvPr/>
          </p:nvSpPr>
          <p:spPr bwMode="auto">
            <a:xfrm rot="5400000" flipH="1">
              <a:off x="1759" y="3067"/>
              <a:ext cx="45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29727" name="Text Box 43">
            <a:extLst>
              <a:ext uri="{FF2B5EF4-FFF2-40B4-BE49-F238E27FC236}">
                <a16:creationId xmlns:a16="http://schemas.microsoft.com/office/drawing/2014/main" id="{6D027886-35E6-E6A8-8E37-8DC724C73EC8}"/>
              </a:ext>
            </a:extLst>
          </p:cNvPr>
          <p:cNvSpPr txBox="1">
            <a:spLocks noChangeArrowheads="1"/>
          </p:cNvSpPr>
          <p:nvPr/>
        </p:nvSpPr>
        <p:spPr bwMode="auto">
          <a:xfrm>
            <a:off x="3470275" y="3243263"/>
            <a:ext cx="2087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sz="2000">
                <a:solidFill>
                  <a:schemeClr val="tx1"/>
                </a:solidFill>
              </a:rPr>
              <a:t>Message Servers</a:t>
            </a:r>
          </a:p>
        </p:txBody>
      </p:sp>
      <p:sp>
        <p:nvSpPr>
          <p:cNvPr id="29728" name="Rectangle 84">
            <a:extLst>
              <a:ext uri="{FF2B5EF4-FFF2-40B4-BE49-F238E27FC236}">
                <a16:creationId xmlns:a16="http://schemas.microsoft.com/office/drawing/2014/main" id="{1ECC17BB-0B64-6BD6-7824-E72D08ADADE2}"/>
              </a:ext>
            </a:extLst>
          </p:cNvPr>
          <p:cNvSpPr>
            <a:spLocks noChangeArrowheads="1"/>
          </p:cNvSpPr>
          <p:nvPr/>
        </p:nvSpPr>
        <p:spPr bwMode="auto">
          <a:xfrm>
            <a:off x="3357563" y="3000375"/>
            <a:ext cx="2255837" cy="2951163"/>
          </a:xfrm>
          <a:prstGeom prst="rect">
            <a:avLst/>
          </a:prstGeom>
          <a:noFill/>
          <a:ln w="190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pic>
        <p:nvPicPr>
          <p:cNvPr id="29729" name="Picture 85" descr="BS00442_[1]">
            <a:extLst>
              <a:ext uri="{FF2B5EF4-FFF2-40B4-BE49-F238E27FC236}">
                <a16:creationId xmlns:a16="http://schemas.microsoft.com/office/drawing/2014/main" id="{3C59BABA-BD4F-D7C6-3919-1B69CD20E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313" y="5130800"/>
            <a:ext cx="471487"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0" name="Picture 88" descr="BS00442_[1]">
            <a:extLst>
              <a:ext uri="{FF2B5EF4-FFF2-40B4-BE49-F238E27FC236}">
                <a16:creationId xmlns:a16="http://schemas.microsoft.com/office/drawing/2014/main" id="{3524F89C-240B-8D1C-8D6E-29CB81FAA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1138" y="5059363"/>
            <a:ext cx="471487"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1" name="Footer Placeholder 86">
            <a:extLst>
              <a:ext uri="{FF2B5EF4-FFF2-40B4-BE49-F238E27FC236}">
                <a16:creationId xmlns:a16="http://schemas.microsoft.com/office/drawing/2014/main" id="{649CBE98-1179-9496-38AD-4F5F1B9865D0}"/>
              </a:ext>
            </a:extLst>
          </p:cNvPr>
          <p:cNvSpPr>
            <a:spLocks noGrp="1"/>
          </p:cNvSpPr>
          <p:nvPr>
            <p:ph type="ftr" sz="quarter" idx="4294967295"/>
          </p:nvPr>
        </p:nvSpPr>
        <p:spPr>
          <a:xfrm>
            <a:off x="0" y="6429375"/>
            <a:ext cx="1071563" cy="2428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1400">
                <a:solidFill>
                  <a:schemeClr val="tx1"/>
                </a:solidFill>
                <a:latin typeface="Times New Roman" charset="0"/>
              </a:rPr>
              <a:t>Middleware</a:t>
            </a:r>
          </a:p>
        </p:txBody>
      </p:sp>
    </p:spTree>
    <p:extLst>
      <p:ext uri="{BB962C8B-B14F-4D97-AF65-F5344CB8AC3E}">
        <p14:creationId xmlns:p14="http://schemas.microsoft.com/office/powerpoint/2010/main" val="13541920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11E75-4F03-412F-8CDB-B35B1C238763}"/>
            </a:ext>
          </a:extLst>
        </p:cNvPr>
        <p:cNvGrpSpPr/>
        <p:nvPr/>
      </p:nvGrpSpPr>
      <p:grpSpPr>
        <a:xfrm>
          <a:off x="0" y="0"/>
          <a:ext cx="0" cy="0"/>
          <a:chOff x="0" y="0"/>
          <a:chExt cx="0" cy="0"/>
        </a:xfrm>
      </p:grpSpPr>
      <p:sp>
        <p:nvSpPr>
          <p:cNvPr id="73730" name="Rectangle 2">
            <a:extLst>
              <a:ext uri="{FF2B5EF4-FFF2-40B4-BE49-F238E27FC236}">
                <a16:creationId xmlns:a16="http://schemas.microsoft.com/office/drawing/2014/main" id="{9FD2DCD8-8BC8-D54D-F032-9BD188F81FE3}"/>
              </a:ext>
            </a:extLst>
          </p:cNvPr>
          <p:cNvSpPr>
            <a:spLocks noGrp="1" noChangeArrowheads="1"/>
          </p:cNvSpPr>
          <p:nvPr>
            <p:ph type="title"/>
          </p:nvPr>
        </p:nvSpPr>
        <p:spPr>
          <a:xfrm>
            <a:off x="457200" y="107518"/>
            <a:ext cx="8229600" cy="1143000"/>
          </a:xfrm>
        </p:spPr>
        <p:txBody>
          <a:bodyPr>
            <a:normAutofit/>
          </a:bodyPr>
          <a:lstStyle/>
          <a:p>
            <a:r>
              <a:rPr lang="en-GB" sz="3200" dirty="0"/>
              <a:t>Example: </a:t>
            </a:r>
            <a:r>
              <a:rPr lang="en-US" sz="3200" dirty="0"/>
              <a:t>Publish/Subscribe “Messages Oriented Middleware”</a:t>
            </a:r>
          </a:p>
        </p:txBody>
      </p:sp>
      <p:sp>
        <p:nvSpPr>
          <p:cNvPr id="73731" name="Rectangle 3">
            <a:extLst>
              <a:ext uri="{FF2B5EF4-FFF2-40B4-BE49-F238E27FC236}">
                <a16:creationId xmlns:a16="http://schemas.microsoft.com/office/drawing/2014/main" id="{E2906BF0-5B60-ED34-B9EB-F8C27FB664CD}"/>
              </a:ext>
            </a:extLst>
          </p:cNvPr>
          <p:cNvSpPr>
            <a:spLocks noGrp="1" noChangeArrowheads="1"/>
          </p:cNvSpPr>
          <p:nvPr>
            <p:ph type="body" idx="1"/>
          </p:nvPr>
        </p:nvSpPr>
        <p:spPr>
          <a:xfrm>
            <a:off x="457200" y="1268413"/>
            <a:ext cx="8229600" cy="2771775"/>
          </a:xfrm>
        </p:spPr>
        <p:txBody>
          <a:bodyPr/>
          <a:lstStyle/>
          <a:p>
            <a:r>
              <a:rPr lang="en-US" sz="1800" dirty="0">
                <a:latin typeface="Verdana" charset="0"/>
                <a:cs typeface="Arial" charset="0"/>
              </a:rPr>
              <a:t>Achieved by </a:t>
            </a:r>
            <a:r>
              <a:rPr lang="en-US" sz="1800" b="1" i="1" dirty="0">
                <a:latin typeface="Verdana" charset="0"/>
                <a:cs typeface="Arial" charset="0"/>
              </a:rPr>
              <a:t>publish/subscribe </a:t>
            </a:r>
            <a:r>
              <a:rPr lang="en-US" sz="1800" dirty="0">
                <a:latin typeface="Verdana" charset="0"/>
                <a:cs typeface="Arial" charset="0"/>
              </a:rPr>
              <a:t>paradigm</a:t>
            </a:r>
          </a:p>
          <a:p>
            <a:pPr lvl="1"/>
            <a:r>
              <a:rPr lang="en-US" sz="1800" dirty="0">
                <a:latin typeface="Verdana" charset="0"/>
                <a:cs typeface="Arial" charset="0"/>
              </a:rPr>
              <a:t>Idea: Entities can publish data under certain names</a:t>
            </a:r>
          </a:p>
          <a:p>
            <a:pPr lvl="1"/>
            <a:r>
              <a:rPr lang="en-US" sz="1800" dirty="0">
                <a:latin typeface="Verdana" charset="0"/>
                <a:cs typeface="Arial" charset="0"/>
              </a:rPr>
              <a:t>Entities can subscribe to updates of such </a:t>
            </a:r>
            <a:r>
              <a:rPr lang="en-US" sz="1800" b="1" i="1" dirty="0">
                <a:latin typeface="Verdana" charset="0"/>
                <a:cs typeface="Arial" charset="0"/>
              </a:rPr>
              <a:t>named data</a:t>
            </a:r>
            <a:r>
              <a:rPr lang="en-US" sz="1800" dirty="0">
                <a:latin typeface="Verdana" charset="0"/>
                <a:cs typeface="Arial" charset="0"/>
              </a:rPr>
              <a:t> </a:t>
            </a:r>
          </a:p>
          <a:p>
            <a:r>
              <a:rPr lang="en-US" sz="1800" dirty="0">
                <a:latin typeface="Verdana" charset="0"/>
                <a:cs typeface="Arial" charset="0"/>
              </a:rPr>
              <a:t>Conceptually: Implemented by a MOM (software bus)</a:t>
            </a:r>
          </a:p>
          <a:p>
            <a:pPr lvl="1"/>
            <a:r>
              <a:rPr lang="en-US" sz="1800" dirty="0">
                <a:latin typeface="Verdana" charset="0"/>
                <a:cs typeface="Arial" charset="0"/>
              </a:rPr>
              <a:t>Software bus stores subscriptions, published data; names used as filters; subscribers notified when values of named data changes</a:t>
            </a:r>
          </a:p>
          <a:p>
            <a:pPr lvl="1"/>
            <a:endParaRPr lang="en-US" sz="1800" dirty="0">
              <a:latin typeface="Verdana" charset="0"/>
              <a:cs typeface="Arial" charset="0"/>
            </a:endParaRPr>
          </a:p>
        </p:txBody>
      </p:sp>
      <p:grpSp>
        <p:nvGrpSpPr>
          <p:cNvPr id="73732" name="Group 4">
            <a:extLst>
              <a:ext uri="{FF2B5EF4-FFF2-40B4-BE49-F238E27FC236}">
                <a16:creationId xmlns:a16="http://schemas.microsoft.com/office/drawing/2014/main" id="{5F7D5A1D-1457-0A21-ACAE-7F391FCD7DB3}"/>
              </a:ext>
            </a:extLst>
          </p:cNvPr>
          <p:cNvGrpSpPr>
            <a:grpSpLocks/>
          </p:cNvGrpSpPr>
          <p:nvPr/>
        </p:nvGrpSpPr>
        <p:grpSpPr bwMode="auto">
          <a:xfrm>
            <a:off x="3735388" y="3438525"/>
            <a:ext cx="5210175" cy="2300288"/>
            <a:chOff x="1235" y="2114"/>
            <a:chExt cx="3282" cy="1449"/>
          </a:xfrm>
        </p:grpSpPr>
        <p:sp>
          <p:nvSpPr>
            <p:cNvPr id="73733" name="AutoShape 5">
              <a:extLst>
                <a:ext uri="{FF2B5EF4-FFF2-40B4-BE49-F238E27FC236}">
                  <a16:creationId xmlns:a16="http://schemas.microsoft.com/office/drawing/2014/main" id="{7DCE086C-0E86-8EDB-76B4-F60E5C562253}"/>
                </a:ext>
              </a:extLst>
            </p:cNvPr>
            <p:cNvSpPr>
              <a:spLocks noChangeArrowheads="1"/>
            </p:cNvSpPr>
            <p:nvPr/>
          </p:nvSpPr>
          <p:spPr bwMode="auto">
            <a:xfrm rot="-5400000">
              <a:off x="2676" y="2041"/>
              <a:ext cx="399" cy="1596"/>
            </a:xfrm>
            <a:prstGeom prst="can">
              <a:avLst>
                <a:gd name="adj" fmla="val 100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a:r>
                <a:rPr lang="en-US"/>
                <a:t>Software bus</a:t>
              </a:r>
            </a:p>
          </p:txBody>
        </p:sp>
        <p:grpSp>
          <p:nvGrpSpPr>
            <p:cNvPr id="73734" name="Group 6">
              <a:extLst>
                <a:ext uri="{FF2B5EF4-FFF2-40B4-BE49-F238E27FC236}">
                  <a16:creationId xmlns:a16="http://schemas.microsoft.com/office/drawing/2014/main" id="{74829412-7172-7D73-E1C6-6174077104D2}"/>
                </a:ext>
              </a:extLst>
            </p:cNvPr>
            <p:cNvGrpSpPr>
              <a:grpSpLocks/>
            </p:cNvGrpSpPr>
            <p:nvPr/>
          </p:nvGrpSpPr>
          <p:grpSpPr bwMode="auto">
            <a:xfrm>
              <a:off x="1849" y="2114"/>
              <a:ext cx="2054" cy="237"/>
              <a:chOff x="1643" y="790"/>
              <a:chExt cx="2054" cy="237"/>
            </a:xfrm>
          </p:grpSpPr>
          <p:sp>
            <p:nvSpPr>
              <p:cNvPr id="73735" name="Rectangle 7">
                <a:extLst>
                  <a:ext uri="{FF2B5EF4-FFF2-40B4-BE49-F238E27FC236}">
                    <a16:creationId xmlns:a16="http://schemas.microsoft.com/office/drawing/2014/main" id="{8EAE377F-EA27-1223-0EF5-D13E9107F71B}"/>
                  </a:ext>
                </a:extLst>
              </p:cNvPr>
              <p:cNvSpPr>
                <a:spLocks noChangeArrowheads="1"/>
              </p:cNvSpPr>
              <p:nvPr/>
            </p:nvSpPr>
            <p:spPr bwMode="auto">
              <a:xfrm>
                <a:off x="1643" y="790"/>
                <a:ext cx="842" cy="237"/>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t>Publisher 1</a:t>
                </a:r>
              </a:p>
            </p:txBody>
          </p:sp>
          <p:sp>
            <p:nvSpPr>
              <p:cNvPr id="73736" name="Rectangle 8">
                <a:extLst>
                  <a:ext uri="{FF2B5EF4-FFF2-40B4-BE49-F238E27FC236}">
                    <a16:creationId xmlns:a16="http://schemas.microsoft.com/office/drawing/2014/main" id="{338C4E9F-6186-40BF-F39D-44512E037C56}"/>
                  </a:ext>
                </a:extLst>
              </p:cNvPr>
              <p:cNvSpPr>
                <a:spLocks noChangeArrowheads="1"/>
              </p:cNvSpPr>
              <p:nvPr/>
            </p:nvSpPr>
            <p:spPr bwMode="auto">
              <a:xfrm>
                <a:off x="2855" y="790"/>
                <a:ext cx="842" cy="237"/>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t>Publisher 2</a:t>
                </a:r>
              </a:p>
            </p:txBody>
          </p:sp>
        </p:grpSp>
        <p:grpSp>
          <p:nvGrpSpPr>
            <p:cNvPr id="73737" name="Group 9">
              <a:extLst>
                <a:ext uri="{FF2B5EF4-FFF2-40B4-BE49-F238E27FC236}">
                  <a16:creationId xmlns:a16="http://schemas.microsoft.com/office/drawing/2014/main" id="{0D388BD2-5A32-CA4B-E072-BA68212A3342}"/>
                </a:ext>
              </a:extLst>
            </p:cNvPr>
            <p:cNvGrpSpPr>
              <a:grpSpLocks/>
            </p:cNvGrpSpPr>
            <p:nvPr/>
          </p:nvGrpSpPr>
          <p:grpSpPr bwMode="auto">
            <a:xfrm>
              <a:off x="1235" y="3326"/>
              <a:ext cx="3282" cy="237"/>
              <a:chOff x="1335" y="2002"/>
              <a:chExt cx="3282" cy="237"/>
            </a:xfrm>
          </p:grpSpPr>
          <p:sp>
            <p:nvSpPr>
              <p:cNvPr id="73738" name="Rectangle 10">
                <a:extLst>
                  <a:ext uri="{FF2B5EF4-FFF2-40B4-BE49-F238E27FC236}">
                    <a16:creationId xmlns:a16="http://schemas.microsoft.com/office/drawing/2014/main" id="{74F7253A-41D2-B7DE-FA18-8D73AEB0A8F7}"/>
                  </a:ext>
                </a:extLst>
              </p:cNvPr>
              <p:cNvSpPr>
                <a:spLocks noChangeArrowheads="1"/>
              </p:cNvSpPr>
              <p:nvPr/>
            </p:nvSpPr>
            <p:spPr bwMode="auto">
              <a:xfrm>
                <a:off x="1335" y="2002"/>
                <a:ext cx="930" cy="237"/>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t>Subscriber 1</a:t>
                </a:r>
              </a:p>
            </p:txBody>
          </p:sp>
          <p:sp>
            <p:nvSpPr>
              <p:cNvPr id="73739" name="Rectangle 11">
                <a:extLst>
                  <a:ext uri="{FF2B5EF4-FFF2-40B4-BE49-F238E27FC236}">
                    <a16:creationId xmlns:a16="http://schemas.microsoft.com/office/drawing/2014/main" id="{CB6F1B0A-6E1C-9156-F2DE-474E5B51AB40}"/>
                  </a:ext>
                </a:extLst>
              </p:cNvPr>
              <p:cNvSpPr>
                <a:spLocks noChangeArrowheads="1"/>
              </p:cNvSpPr>
              <p:nvPr/>
            </p:nvSpPr>
            <p:spPr bwMode="auto">
              <a:xfrm>
                <a:off x="2511" y="2002"/>
                <a:ext cx="930" cy="237"/>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t>Subscriber 2</a:t>
                </a:r>
              </a:p>
            </p:txBody>
          </p:sp>
          <p:sp>
            <p:nvSpPr>
              <p:cNvPr id="73740" name="Rectangle 12">
                <a:extLst>
                  <a:ext uri="{FF2B5EF4-FFF2-40B4-BE49-F238E27FC236}">
                    <a16:creationId xmlns:a16="http://schemas.microsoft.com/office/drawing/2014/main" id="{E180BFFD-A529-59D7-13BA-F339CA59DA64}"/>
                  </a:ext>
                </a:extLst>
              </p:cNvPr>
              <p:cNvSpPr>
                <a:spLocks noChangeArrowheads="1"/>
              </p:cNvSpPr>
              <p:nvPr/>
            </p:nvSpPr>
            <p:spPr bwMode="auto">
              <a:xfrm>
                <a:off x="3687" y="2002"/>
                <a:ext cx="930" cy="237"/>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r>
                  <a:rPr lang="en-US"/>
                  <a:t>Subscriber 3</a:t>
                </a:r>
              </a:p>
            </p:txBody>
          </p:sp>
        </p:grpSp>
        <p:sp>
          <p:nvSpPr>
            <p:cNvPr id="73741" name="Line 13">
              <a:extLst>
                <a:ext uri="{FF2B5EF4-FFF2-40B4-BE49-F238E27FC236}">
                  <a16:creationId xmlns:a16="http://schemas.microsoft.com/office/drawing/2014/main" id="{26DFE08C-E0DE-A6AF-8331-86E41FE5D45E}"/>
                </a:ext>
              </a:extLst>
            </p:cNvPr>
            <p:cNvSpPr>
              <a:spLocks noChangeShapeType="1"/>
            </p:cNvSpPr>
            <p:nvPr/>
          </p:nvSpPr>
          <p:spPr bwMode="auto">
            <a:xfrm>
              <a:off x="2300" y="2404"/>
              <a:ext cx="180" cy="174"/>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GB"/>
            </a:p>
          </p:txBody>
        </p:sp>
        <p:sp>
          <p:nvSpPr>
            <p:cNvPr id="73742" name="Line 14">
              <a:extLst>
                <a:ext uri="{FF2B5EF4-FFF2-40B4-BE49-F238E27FC236}">
                  <a16:creationId xmlns:a16="http://schemas.microsoft.com/office/drawing/2014/main" id="{7C2EDAF6-1053-6DB8-CDCB-AB00251F01BC}"/>
                </a:ext>
              </a:extLst>
            </p:cNvPr>
            <p:cNvSpPr>
              <a:spLocks noChangeShapeType="1"/>
            </p:cNvSpPr>
            <p:nvPr/>
          </p:nvSpPr>
          <p:spPr bwMode="auto">
            <a:xfrm flipH="1">
              <a:off x="2018" y="3070"/>
              <a:ext cx="222" cy="216"/>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GB"/>
            </a:p>
          </p:txBody>
        </p:sp>
        <p:sp>
          <p:nvSpPr>
            <p:cNvPr id="73743" name="Line 15">
              <a:extLst>
                <a:ext uri="{FF2B5EF4-FFF2-40B4-BE49-F238E27FC236}">
                  <a16:creationId xmlns:a16="http://schemas.microsoft.com/office/drawing/2014/main" id="{02CE9006-9333-9C24-F87D-ACDEE0CB00DA}"/>
                </a:ext>
              </a:extLst>
            </p:cNvPr>
            <p:cNvSpPr>
              <a:spLocks noChangeShapeType="1"/>
            </p:cNvSpPr>
            <p:nvPr/>
          </p:nvSpPr>
          <p:spPr bwMode="auto">
            <a:xfrm flipH="1">
              <a:off x="2804" y="3058"/>
              <a:ext cx="0" cy="228"/>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GB"/>
            </a:p>
          </p:txBody>
        </p:sp>
        <p:sp>
          <p:nvSpPr>
            <p:cNvPr id="73744" name="Line 16">
              <a:extLst>
                <a:ext uri="{FF2B5EF4-FFF2-40B4-BE49-F238E27FC236}">
                  <a16:creationId xmlns:a16="http://schemas.microsoft.com/office/drawing/2014/main" id="{F01E5C5E-D74D-9916-D2B7-E5E2C96BA15D}"/>
                </a:ext>
              </a:extLst>
            </p:cNvPr>
            <p:cNvSpPr>
              <a:spLocks noChangeShapeType="1"/>
            </p:cNvSpPr>
            <p:nvPr/>
          </p:nvSpPr>
          <p:spPr bwMode="auto">
            <a:xfrm flipH="1">
              <a:off x="3122" y="2386"/>
              <a:ext cx="222" cy="216"/>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GB"/>
            </a:p>
          </p:txBody>
        </p:sp>
        <p:sp>
          <p:nvSpPr>
            <p:cNvPr id="73745" name="Line 17">
              <a:extLst>
                <a:ext uri="{FF2B5EF4-FFF2-40B4-BE49-F238E27FC236}">
                  <a16:creationId xmlns:a16="http://schemas.microsoft.com/office/drawing/2014/main" id="{3FB07D5F-43CB-9A03-04D2-193BBAEC2EFD}"/>
                </a:ext>
              </a:extLst>
            </p:cNvPr>
            <p:cNvSpPr>
              <a:spLocks noChangeShapeType="1"/>
            </p:cNvSpPr>
            <p:nvPr/>
          </p:nvSpPr>
          <p:spPr bwMode="auto">
            <a:xfrm flipH="1">
              <a:off x="3272" y="2392"/>
              <a:ext cx="222" cy="216"/>
            </a:xfrm>
            <a:prstGeom prst="line">
              <a:avLst/>
            </a:prstGeom>
            <a:noFill/>
            <a:ln w="38100">
              <a:solidFill>
                <a:schemeClr val="accent2"/>
              </a:solidFill>
              <a:prstDash val="sysDot"/>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GB"/>
            </a:p>
          </p:txBody>
        </p:sp>
        <p:sp>
          <p:nvSpPr>
            <p:cNvPr id="73746" name="Line 18">
              <a:extLst>
                <a:ext uri="{FF2B5EF4-FFF2-40B4-BE49-F238E27FC236}">
                  <a16:creationId xmlns:a16="http://schemas.microsoft.com/office/drawing/2014/main" id="{E1AAAD9C-5621-B74C-C739-B3397FFF27A5}"/>
                </a:ext>
              </a:extLst>
            </p:cNvPr>
            <p:cNvSpPr>
              <a:spLocks noChangeShapeType="1"/>
            </p:cNvSpPr>
            <p:nvPr/>
          </p:nvSpPr>
          <p:spPr bwMode="auto">
            <a:xfrm flipH="1">
              <a:off x="2996" y="3064"/>
              <a:ext cx="0" cy="240"/>
            </a:xfrm>
            <a:prstGeom prst="line">
              <a:avLst/>
            </a:prstGeom>
            <a:noFill/>
            <a:ln w="38100">
              <a:solidFill>
                <a:schemeClr val="accent2"/>
              </a:solidFill>
              <a:prstDash val="sysDot"/>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GB"/>
            </a:p>
          </p:txBody>
        </p:sp>
        <p:sp>
          <p:nvSpPr>
            <p:cNvPr id="73747" name="Line 19">
              <a:extLst>
                <a:ext uri="{FF2B5EF4-FFF2-40B4-BE49-F238E27FC236}">
                  <a16:creationId xmlns:a16="http://schemas.microsoft.com/office/drawing/2014/main" id="{89D24F6F-A8C0-D2DA-C419-F5BB62C5D40C}"/>
                </a:ext>
              </a:extLst>
            </p:cNvPr>
            <p:cNvSpPr>
              <a:spLocks noChangeShapeType="1"/>
            </p:cNvSpPr>
            <p:nvPr/>
          </p:nvSpPr>
          <p:spPr bwMode="auto">
            <a:xfrm>
              <a:off x="3524" y="3070"/>
              <a:ext cx="222" cy="202"/>
            </a:xfrm>
            <a:prstGeom prst="line">
              <a:avLst/>
            </a:prstGeom>
            <a:noFill/>
            <a:ln w="38100">
              <a:solidFill>
                <a:schemeClr val="accent2"/>
              </a:solidFill>
              <a:prstDash val="sysDot"/>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GB"/>
            </a:p>
          </p:txBody>
        </p:sp>
      </p:grpSp>
      <p:sp>
        <p:nvSpPr>
          <p:cNvPr id="73748" name="Rectangle 20">
            <a:extLst>
              <a:ext uri="{FF2B5EF4-FFF2-40B4-BE49-F238E27FC236}">
                <a16:creationId xmlns:a16="http://schemas.microsoft.com/office/drawing/2014/main" id="{790C5FC3-1B31-D373-5DFB-24C78BF32E4A}"/>
              </a:ext>
            </a:extLst>
          </p:cNvPr>
          <p:cNvSpPr>
            <a:spLocks noChangeArrowheads="1"/>
          </p:cNvSpPr>
          <p:nvPr/>
        </p:nvSpPr>
        <p:spPr bwMode="auto">
          <a:xfrm>
            <a:off x="423863" y="3573463"/>
            <a:ext cx="3235325" cy="2895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eaLnBrk="0" hangingPunct="0">
              <a:spcBef>
                <a:spcPct val="20000"/>
              </a:spcBef>
              <a:buFont typeface="Verdana" charset="0"/>
              <a:buChar char="−"/>
            </a:pPr>
            <a:r>
              <a:rPr lang="en-US">
                <a:latin typeface="Verdana" charset="0"/>
              </a:rPr>
              <a:t>Variations</a:t>
            </a:r>
          </a:p>
          <a:p>
            <a:pPr marL="742950" lvl="1" indent="-285750" eaLnBrk="0" hangingPunct="0">
              <a:spcBef>
                <a:spcPct val="20000"/>
              </a:spcBef>
              <a:buFont typeface="Verdana" charset="0"/>
              <a:buChar char="−"/>
            </a:pPr>
            <a:r>
              <a:rPr lang="en-US" b="1" i="1">
                <a:latin typeface="Verdana" charset="0"/>
                <a:ea typeface="Arial" charset="0"/>
              </a:rPr>
              <a:t>Topic-based </a:t>
            </a:r>
            <a:r>
              <a:rPr lang="en-US">
                <a:latin typeface="Verdana" charset="0"/>
                <a:ea typeface="Arial" charset="0"/>
              </a:rPr>
              <a:t>P/S – inflexible </a:t>
            </a:r>
          </a:p>
          <a:p>
            <a:pPr marL="742950" lvl="1" indent="-285750" eaLnBrk="0" hangingPunct="0">
              <a:spcBef>
                <a:spcPct val="20000"/>
              </a:spcBef>
              <a:buFont typeface="Verdana" charset="0"/>
              <a:buChar char="−"/>
            </a:pPr>
            <a:r>
              <a:rPr lang="en-US" b="1" i="1">
                <a:latin typeface="Verdana" charset="0"/>
                <a:ea typeface="Arial" charset="0"/>
              </a:rPr>
              <a:t>Content-based </a:t>
            </a:r>
            <a:r>
              <a:rPr lang="en-US">
                <a:latin typeface="Verdana" charset="0"/>
                <a:ea typeface="Arial" charset="0"/>
              </a:rPr>
              <a:t>P/S – use general predicates over named data</a:t>
            </a:r>
          </a:p>
        </p:txBody>
      </p:sp>
      <p:sp>
        <p:nvSpPr>
          <p:cNvPr id="73749" name="Text Box 4">
            <a:extLst>
              <a:ext uri="{FF2B5EF4-FFF2-40B4-BE49-F238E27FC236}">
                <a16:creationId xmlns:a16="http://schemas.microsoft.com/office/drawing/2014/main" id="{5EBE3DA0-A8EE-525D-D124-43DDA8D61F21}"/>
              </a:ext>
            </a:extLst>
          </p:cNvPr>
          <p:cNvSpPr txBox="1">
            <a:spLocks noChangeArrowheads="1"/>
          </p:cNvSpPr>
          <p:nvPr/>
        </p:nvSpPr>
        <p:spPr bwMode="auto">
          <a:xfrm>
            <a:off x="60325" y="6410325"/>
            <a:ext cx="8759825" cy="501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r>
              <a:rPr lang="en-US" sz="900">
                <a:latin typeface="Verdana" charset="0"/>
              </a:rPr>
              <a:t>Source: Holger Karl, Andreas Willig, Protocols and Architectures for Wireless Sensor Networks, Protocols and Architectures for Wireless Sensor Networks, chapter 12, Wiley, 2005 . </a:t>
            </a:r>
          </a:p>
          <a:p>
            <a:endParaRPr lang="en-US" sz="900">
              <a:latin typeface="Verdana" charset="0"/>
            </a:endParaRPr>
          </a:p>
        </p:txBody>
      </p:sp>
    </p:spTree>
    <p:extLst>
      <p:ext uri="{BB962C8B-B14F-4D97-AF65-F5344CB8AC3E}">
        <p14:creationId xmlns:p14="http://schemas.microsoft.com/office/powerpoint/2010/main" val="11550607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B869A-722B-35B1-BE87-BCF3A40E1D46}"/>
            </a:ext>
          </a:extLst>
        </p:cNvPr>
        <p:cNvGrpSpPr/>
        <p:nvPr/>
      </p:nvGrpSpPr>
      <p:grpSpPr>
        <a:xfrm>
          <a:off x="0" y="0"/>
          <a:ext cx="0" cy="0"/>
          <a:chOff x="0" y="0"/>
          <a:chExt cx="0" cy="0"/>
        </a:xfrm>
      </p:grpSpPr>
      <p:sp>
        <p:nvSpPr>
          <p:cNvPr id="30722" name="Slide Number Placeholder 5">
            <a:extLst>
              <a:ext uri="{FF2B5EF4-FFF2-40B4-BE49-F238E27FC236}">
                <a16:creationId xmlns:a16="http://schemas.microsoft.com/office/drawing/2014/main" id="{3E175101-B50A-1A6D-AC0B-D06D23DD03DE}"/>
              </a:ext>
            </a:extLst>
          </p:cNvPr>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fld id="{751C4B4C-A35A-2D42-A2EC-243CB813145E}" type="slidenum">
              <a:rPr lang="en-GB" altLang="en-US" sz="1400">
                <a:solidFill>
                  <a:schemeClr val="tx1"/>
                </a:solidFill>
                <a:latin typeface="Times New Roman" charset="0"/>
              </a:rPr>
              <a:pPr eaLnBrk="1" hangingPunct="1"/>
              <a:t>87</a:t>
            </a:fld>
            <a:endParaRPr lang="en-GB" altLang="en-US" sz="1400">
              <a:solidFill>
                <a:schemeClr val="tx1"/>
              </a:solidFill>
              <a:latin typeface="Times New Roman" charset="0"/>
            </a:endParaRPr>
          </a:p>
        </p:txBody>
      </p:sp>
      <p:sp>
        <p:nvSpPr>
          <p:cNvPr id="19459" name="Rectangle 2">
            <a:extLst>
              <a:ext uri="{FF2B5EF4-FFF2-40B4-BE49-F238E27FC236}">
                <a16:creationId xmlns:a16="http://schemas.microsoft.com/office/drawing/2014/main" id="{7B995E45-D65C-AEE3-FC9B-6C535D9B42FC}"/>
              </a:ext>
            </a:extLst>
          </p:cNvPr>
          <p:cNvSpPr>
            <a:spLocks noGrp="1" noChangeArrowheads="1"/>
          </p:cNvSpPr>
          <p:nvPr>
            <p:ph type="title"/>
          </p:nvPr>
        </p:nvSpPr>
        <p:spPr/>
        <p:txBody>
          <a:bodyPr/>
          <a:lstStyle/>
          <a:p>
            <a:pPr eaLnBrk="1" hangingPunct="1">
              <a:defRPr/>
            </a:pPr>
            <a:r>
              <a:rPr lang="en-GB" dirty="0">
                <a:latin typeface="+mn-lt"/>
              </a:rPr>
              <a:t>Properties of MOM</a:t>
            </a:r>
          </a:p>
        </p:txBody>
      </p:sp>
      <p:sp>
        <p:nvSpPr>
          <p:cNvPr id="30724" name="Rectangle 3">
            <a:extLst>
              <a:ext uri="{FF2B5EF4-FFF2-40B4-BE49-F238E27FC236}">
                <a16:creationId xmlns:a16="http://schemas.microsoft.com/office/drawing/2014/main" id="{23C7A9C8-DDDD-3520-5254-782D2536960E}"/>
              </a:ext>
            </a:extLst>
          </p:cNvPr>
          <p:cNvSpPr>
            <a:spLocks noGrp="1" noChangeArrowheads="1"/>
          </p:cNvSpPr>
          <p:nvPr>
            <p:ph type="body" idx="1"/>
          </p:nvPr>
        </p:nvSpPr>
        <p:spPr/>
        <p:txBody>
          <a:bodyPr>
            <a:normAutofit fontScale="85000" lnSpcReduction="20000"/>
          </a:bodyPr>
          <a:lstStyle/>
          <a:p>
            <a:pPr marL="457200" indent="-457200" eaLnBrk="1" hangingPunct="1">
              <a:buFont typeface="Wingdings" charset="2"/>
              <a:buNone/>
            </a:pPr>
            <a:r>
              <a:rPr lang="de-DE" altLang="en-US" b="1"/>
              <a:t>Asynchronous </a:t>
            </a:r>
            <a:r>
              <a:rPr lang="de-DE" altLang="en-US"/>
              <a:t>interaction</a:t>
            </a:r>
          </a:p>
          <a:p>
            <a:pPr marL="838200" lvl="1" indent="-381000" eaLnBrk="1" hangingPunct="1"/>
            <a:r>
              <a:rPr lang="de-DE" altLang="en-US"/>
              <a:t>Client and server are only </a:t>
            </a:r>
            <a:r>
              <a:rPr lang="de-DE" altLang="en-US" b="1"/>
              <a:t>loosely coupled</a:t>
            </a:r>
          </a:p>
          <a:p>
            <a:pPr marL="838200" lvl="1" indent="-381000" eaLnBrk="1" hangingPunct="1"/>
            <a:r>
              <a:rPr lang="de-DE" altLang="en-US"/>
              <a:t>Messages are queued</a:t>
            </a:r>
          </a:p>
          <a:p>
            <a:pPr marL="838200" lvl="1" indent="-381000" eaLnBrk="1" hangingPunct="1"/>
            <a:r>
              <a:rPr lang="de-DE" altLang="en-US"/>
              <a:t>Good for application integration</a:t>
            </a:r>
          </a:p>
          <a:p>
            <a:pPr marL="457200" indent="-457200" eaLnBrk="1" hangingPunct="1">
              <a:buFont typeface="Wingdings" charset="2"/>
              <a:buNone/>
            </a:pPr>
            <a:r>
              <a:rPr lang="de-DE" altLang="en-US"/>
              <a:t>Support for </a:t>
            </a:r>
            <a:r>
              <a:rPr lang="de-DE" altLang="en-US" b="1"/>
              <a:t>reliable </a:t>
            </a:r>
            <a:r>
              <a:rPr lang="de-DE" altLang="en-US"/>
              <a:t>delivery service</a:t>
            </a:r>
          </a:p>
          <a:p>
            <a:pPr marL="838200" lvl="1" indent="-381000" eaLnBrk="1" hangingPunct="1"/>
            <a:r>
              <a:rPr lang="de-DE" altLang="en-US"/>
              <a:t>Keep queues in persistent storage</a:t>
            </a:r>
          </a:p>
          <a:p>
            <a:pPr marL="457200" indent="-457200" eaLnBrk="1" hangingPunct="1">
              <a:buFont typeface="Wingdings" charset="2"/>
              <a:buNone/>
            </a:pPr>
            <a:r>
              <a:rPr lang="en-GB" altLang="en-US"/>
              <a:t>Processing of messages by intermediate message server(s)</a:t>
            </a:r>
          </a:p>
          <a:p>
            <a:pPr marL="838200" lvl="1" indent="-381000" eaLnBrk="1" hangingPunct="1"/>
            <a:r>
              <a:rPr lang="en-GB" altLang="en-US"/>
              <a:t>May do filtering, transforming, logging, …</a:t>
            </a:r>
          </a:p>
          <a:p>
            <a:pPr marL="838200" lvl="1" indent="-381000" eaLnBrk="1" hangingPunct="1"/>
            <a:r>
              <a:rPr lang="en-GB" altLang="en-US"/>
              <a:t>Networks of message servers</a:t>
            </a:r>
          </a:p>
          <a:p>
            <a:pPr marL="457200" indent="-457200" eaLnBrk="1" hangingPunct="1">
              <a:buFont typeface="Wingdings" charset="2"/>
              <a:buNone/>
            </a:pPr>
            <a:r>
              <a:rPr lang="en-GB" altLang="en-US"/>
              <a:t>Natural for database integration</a:t>
            </a:r>
          </a:p>
        </p:txBody>
      </p:sp>
      <p:sp>
        <p:nvSpPr>
          <p:cNvPr id="30725" name="Footer Placeholder 4">
            <a:extLst>
              <a:ext uri="{FF2B5EF4-FFF2-40B4-BE49-F238E27FC236}">
                <a16:creationId xmlns:a16="http://schemas.microsoft.com/office/drawing/2014/main" id="{634BB979-16C7-3EEB-E06B-B70E0DDF8BB4}"/>
              </a:ext>
            </a:extLst>
          </p:cNvPr>
          <p:cNvSpPr>
            <a:spLocks noGrp="1"/>
          </p:cNvSpPr>
          <p:nvPr>
            <p:ph type="ftr" sz="quarter" idx="4294967295"/>
          </p:nvPr>
        </p:nvSpPr>
        <p:spPr>
          <a:xfrm>
            <a:off x="0" y="6429375"/>
            <a:ext cx="1071563" cy="2428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1400">
                <a:solidFill>
                  <a:schemeClr val="tx1"/>
                </a:solidFill>
                <a:latin typeface="Times New Roman" charset="0"/>
              </a:rPr>
              <a:t>Middleware</a:t>
            </a:r>
          </a:p>
        </p:txBody>
      </p:sp>
    </p:spTree>
    <p:extLst>
      <p:ext uri="{BB962C8B-B14F-4D97-AF65-F5344CB8AC3E}">
        <p14:creationId xmlns:p14="http://schemas.microsoft.com/office/powerpoint/2010/main" val="40093318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82FD5-6F92-BEAE-2FFF-E89E2510039B}"/>
            </a:ext>
          </a:extLst>
        </p:cNvPr>
        <p:cNvGrpSpPr/>
        <p:nvPr/>
      </p:nvGrpSpPr>
      <p:grpSpPr>
        <a:xfrm>
          <a:off x="0" y="0"/>
          <a:ext cx="0" cy="0"/>
          <a:chOff x="0" y="0"/>
          <a:chExt cx="0" cy="0"/>
        </a:xfrm>
      </p:grpSpPr>
      <p:sp>
        <p:nvSpPr>
          <p:cNvPr id="31746" name="Slide Number Placeholder 5">
            <a:extLst>
              <a:ext uri="{FF2B5EF4-FFF2-40B4-BE49-F238E27FC236}">
                <a16:creationId xmlns:a16="http://schemas.microsoft.com/office/drawing/2014/main" id="{867F63F8-94B0-67CF-0948-5283E4B7CE3A}"/>
              </a:ext>
            </a:extLst>
          </p:cNvPr>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fld id="{D91A28A2-8E54-DB4F-AADE-0307F180EA3E}" type="slidenum">
              <a:rPr lang="en-GB" altLang="en-US" sz="1400">
                <a:solidFill>
                  <a:schemeClr val="tx1"/>
                </a:solidFill>
                <a:latin typeface="Times New Roman" charset="0"/>
              </a:rPr>
              <a:pPr eaLnBrk="1" hangingPunct="1"/>
              <a:t>88</a:t>
            </a:fld>
            <a:endParaRPr lang="en-GB" altLang="en-US" sz="1400">
              <a:solidFill>
                <a:schemeClr val="tx1"/>
              </a:solidFill>
              <a:latin typeface="Times New Roman" charset="0"/>
            </a:endParaRPr>
          </a:p>
        </p:txBody>
      </p:sp>
      <p:sp>
        <p:nvSpPr>
          <p:cNvPr id="20483" name="Rectangle 2">
            <a:extLst>
              <a:ext uri="{FF2B5EF4-FFF2-40B4-BE49-F238E27FC236}">
                <a16:creationId xmlns:a16="http://schemas.microsoft.com/office/drawing/2014/main" id="{30E01139-9232-C2B9-8E91-92D76676EAC8}"/>
              </a:ext>
            </a:extLst>
          </p:cNvPr>
          <p:cNvSpPr>
            <a:spLocks noGrp="1" noChangeArrowheads="1"/>
          </p:cNvSpPr>
          <p:nvPr>
            <p:ph type="title"/>
          </p:nvPr>
        </p:nvSpPr>
        <p:spPr>
          <a:xfrm>
            <a:off x="323528" y="260648"/>
            <a:ext cx="8134672" cy="778098"/>
          </a:xfrm>
        </p:spPr>
        <p:txBody>
          <a:bodyPr>
            <a:normAutofit fontScale="90000"/>
          </a:bodyPr>
          <a:lstStyle/>
          <a:p>
            <a:pPr eaLnBrk="1" hangingPunct="1">
              <a:defRPr/>
            </a:pPr>
            <a:r>
              <a:rPr lang="en-GB" dirty="0">
                <a:latin typeface="+mn-lt"/>
              </a:rPr>
              <a:t>First MOM Implementations IBM MQ </a:t>
            </a:r>
          </a:p>
        </p:txBody>
      </p:sp>
      <p:sp>
        <p:nvSpPr>
          <p:cNvPr id="31748" name="Rectangle 3">
            <a:extLst>
              <a:ext uri="{FF2B5EF4-FFF2-40B4-BE49-F238E27FC236}">
                <a16:creationId xmlns:a16="http://schemas.microsoft.com/office/drawing/2014/main" id="{E750C278-BEA5-8556-E394-A347C6C08519}"/>
              </a:ext>
            </a:extLst>
          </p:cNvPr>
          <p:cNvSpPr>
            <a:spLocks noGrp="1" noChangeArrowheads="1"/>
          </p:cNvSpPr>
          <p:nvPr>
            <p:ph type="body" idx="1"/>
          </p:nvPr>
        </p:nvSpPr>
        <p:spPr>
          <a:xfrm>
            <a:off x="685800" y="1066800"/>
            <a:ext cx="7772400" cy="4017963"/>
          </a:xfrm>
        </p:spPr>
        <p:txBody>
          <a:bodyPr>
            <a:normAutofit fontScale="62500" lnSpcReduction="20000"/>
          </a:bodyPr>
          <a:lstStyle/>
          <a:p>
            <a:pPr eaLnBrk="1" hangingPunct="1"/>
            <a:endParaRPr lang="en-GB" altLang="en-US" dirty="0"/>
          </a:p>
          <a:p>
            <a:pPr eaLnBrk="1" hangingPunct="1"/>
            <a:r>
              <a:rPr lang="en-GB" altLang="en-US" dirty="0"/>
              <a:t>https://</a:t>
            </a:r>
            <a:r>
              <a:rPr lang="en-GB" altLang="en-US" dirty="0" err="1"/>
              <a:t>www.ibm.com</a:t>
            </a:r>
            <a:r>
              <a:rPr lang="en-GB" altLang="en-US" dirty="0"/>
              <a:t>/docs/</a:t>
            </a:r>
            <a:r>
              <a:rPr lang="en-GB" altLang="en-US" dirty="0" err="1"/>
              <a:t>en</a:t>
            </a:r>
            <a:r>
              <a:rPr lang="en-GB" altLang="en-US" dirty="0"/>
              <a:t>/</a:t>
            </a:r>
            <a:r>
              <a:rPr lang="en-GB" altLang="en-US" dirty="0" err="1"/>
              <a:t>ibm-mq</a:t>
            </a:r>
            <a:r>
              <a:rPr lang="en-GB" altLang="en-US" dirty="0"/>
              <a:t>/8.0?topic=overview-introduction-</a:t>
            </a:r>
            <a:r>
              <a:rPr lang="en-GB" altLang="en-US" dirty="0" err="1"/>
              <a:t>mq</a:t>
            </a:r>
            <a:r>
              <a:rPr lang="en-GB" altLang="en-US" dirty="0"/>
              <a:t> </a:t>
            </a:r>
          </a:p>
          <a:p>
            <a:pPr eaLnBrk="1" hangingPunct="1"/>
            <a:r>
              <a:rPr lang="en-GB" altLang="en-US" dirty="0"/>
              <a:t>One-to-one reliable message passing using queues</a:t>
            </a:r>
          </a:p>
          <a:p>
            <a:pPr lvl="1" eaLnBrk="1" hangingPunct="1"/>
            <a:r>
              <a:rPr lang="en-GB" altLang="en-US" dirty="0"/>
              <a:t>Persistent and non-persistent messages</a:t>
            </a:r>
          </a:p>
          <a:p>
            <a:pPr lvl="1" eaLnBrk="1" hangingPunct="1"/>
            <a:r>
              <a:rPr lang="en-GB" altLang="en-US" dirty="0"/>
              <a:t>Message priorities, message notification</a:t>
            </a:r>
          </a:p>
          <a:p>
            <a:pPr eaLnBrk="1" hangingPunct="1"/>
            <a:r>
              <a:rPr lang="en-GB" altLang="en-US" b="1" dirty="0"/>
              <a:t>Queue Managers</a:t>
            </a:r>
            <a:r>
              <a:rPr lang="en-GB" altLang="en-US" dirty="0"/>
              <a:t> </a:t>
            </a:r>
          </a:p>
          <a:p>
            <a:pPr lvl="1" eaLnBrk="1" hangingPunct="1"/>
            <a:r>
              <a:rPr lang="en-GB" altLang="en-US" dirty="0"/>
              <a:t>Responsible for queues</a:t>
            </a:r>
          </a:p>
          <a:p>
            <a:pPr lvl="1" eaLnBrk="1" hangingPunct="1"/>
            <a:r>
              <a:rPr lang="en-GB" altLang="en-US" dirty="0"/>
              <a:t>Transfer messages from input to output queues </a:t>
            </a:r>
          </a:p>
          <a:p>
            <a:pPr lvl="1" eaLnBrk="1" hangingPunct="1"/>
            <a:r>
              <a:rPr lang="en-GB" altLang="en-US" dirty="0"/>
              <a:t>Keep routing tables</a:t>
            </a:r>
          </a:p>
          <a:p>
            <a:pPr eaLnBrk="1" hangingPunct="1"/>
            <a:r>
              <a:rPr lang="en-GB" altLang="en-US" b="1" dirty="0"/>
              <a:t>Message Channels</a:t>
            </a:r>
            <a:r>
              <a:rPr lang="en-GB" altLang="en-US" dirty="0"/>
              <a:t> </a:t>
            </a:r>
          </a:p>
          <a:p>
            <a:pPr lvl="1" eaLnBrk="1" hangingPunct="1"/>
            <a:r>
              <a:rPr lang="en-GB" altLang="en-US" dirty="0"/>
              <a:t>Reliable connections between queue managers</a:t>
            </a:r>
          </a:p>
          <a:p>
            <a:pPr eaLnBrk="1" hangingPunct="1"/>
            <a:r>
              <a:rPr lang="en-GB" altLang="en-US" dirty="0"/>
              <a:t>Messaging API:</a:t>
            </a:r>
          </a:p>
        </p:txBody>
      </p:sp>
      <p:graphicFrame>
        <p:nvGraphicFramePr>
          <p:cNvPr id="88108" name="Group 44">
            <a:extLst>
              <a:ext uri="{FF2B5EF4-FFF2-40B4-BE49-F238E27FC236}">
                <a16:creationId xmlns:a16="http://schemas.microsoft.com/office/drawing/2014/main" id="{78BA788C-1337-84AC-9700-4852CB86DCE8}"/>
              </a:ext>
            </a:extLst>
          </p:cNvPr>
          <p:cNvGraphicFramePr>
            <a:graphicFrameLocks noGrp="1"/>
          </p:cNvGraphicFramePr>
          <p:nvPr/>
        </p:nvGraphicFramePr>
        <p:xfrm>
          <a:off x="3308350" y="4652963"/>
          <a:ext cx="5151438" cy="1584816"/>
        </p:xfrm>
        <a:graphic>
          <a:graphicData uri="http://schemas.openxmlformats.org/drawingml/2006/table">
            <a:tbl>
              <a:tblPr/>
              <a:tblGrid>
                <a:gridCol w="1211263">
                  <a:extLst>
                    <a:ext uri="{9D8B030D-6E8A-4147-A177-3AD203B41FA5}">
                      <a16:colId xmlns:a16="http://schemas.microsoft.com/office/drawing/2014/main" val="20000"/>
                    </a:ext>
                  </a:extLst>
                </a:gridCol>
                <a:gridCol w="3940175">
                  <a:extLst>
                    <a:ext uri="{9D8B030D-6E8A-4147-A177-3AD203B41FA5}">
                      <a16:colId xmlns:a16="http://schemas.microsoft.com/office/drawing/2014/main" val="20001"/>
                    </a:ext>
                  </a:extLst>
                </a:gridCol>
              </a:tblGrid>
              <a:tr h="3960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tx1"/>
                          </a:solidFill>
                          <a:effectLst/>
                          <a:latin typeface="Tahoma" pitchFamily="34" charset="0"/>
                        </a:rPr>
                        <a:t>MQopen</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tx1"/>
                          </a:solidFill>
                          <a:effectLst/>
                          <a:latin typeface="Tahoma" pitchFamily="34" charset="0"/>
                        </a:rPr>
                        <a:t>Open a queue</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0"/>
                  </a:ext>
                </a:extLst>
              </a:tr>
              <a:tr h="3960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tx1"/>
                          </a:solidFill>
                          <a:effectLst/>
                          <a:latin typeface="Tahoma" pitchFamily="34" charset="0"/>
                        </a:rPr>
                        <a:t>MQclose</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tx1"/>
                          </a:solidFill>
                          <a:effectLst/>
                          <a:latin typeface="Tahoma" pitchFamily="34" charset="0"/>
                        </a:rPr>
                        <a:t>Close a queue</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1"/>
                  </a:ext>
                </a:extLst>
              </a:tr>
              <a:tr h="3960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tx1"/>
                          </a:solidFill>
                          <a:effectLst/>
                          <a:latin typeface="Tahoma" pitchFamily="34" charset="0"/>
                        </a:rPr>
                        <a:t>MQput</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tx1"/>
                          </a:solidFill>
                          <a:effectLst/>
                          <a:latin typeface="Tahoma" pitchFamily="34" charset="0"/>
                        </a:rPr>
                        <a:t>Put message into opened queue</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2"/>
                  </a:ext>
                </a:extLst>
              </a:tr>
              <a:tr h="3960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a:ln>
                            <a:noFill/>
                          </a:ln>
                          <a:solidFill>
                            <a:schemeClr val="tx1"/>
                          </a:solidFill>
                          <a:effectLst/>
                          <a:latin typeface="Tahoma" pitchFamily="34" charset="0"/>
                        </a:rPr>
                        <a:t>MQget</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000" b="0" i="0" u="none" strike="noStrike" cap="none" normalizeH="0" baseline="0" dirty="0">
                          <a:ln>
                            <a:noFill/>
                          </a:ln>
                          <a:solidFill>
                            <a:schemeClr val="tx1"/>
                          </a:solidFill>
                          <a:effectLst/>
                          <a:latin typeface="Tahoma" pitchFamily="34" charset="0"/>
                        </a:rPr>
                        <a:t>Get message from local queue</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3"/>
                  </a:ext>
                </a:extLst>
              </a:tr>
            </a:tbl>
          </a:graphicData>
        </a:graphic>
      </p:graphicFrame>
      <p:sp>
        <p:nvSpPr>
          <p:cNvPr id="31766" name="Footer Placeholder 5">
            <a:extLst>
              <a:ext uri="{FF2B5EF4-FFF2-40B4-BE49-F238E27FC236}">
                <a16:creationId xmlns:a16="http://schemas.microsoft.com/office/drawing/2014/main" id="{4123ECC1-67A3-0106-268E-A13767D2369A}"/>
              </a:ext>
            </a:extLst>
          </p:cNvPr>
          <p:cNvSpPr>
            <a:spLocks noGrp="1"/>
          </p:cNvSpPr>
          <p:nvPr>
            <p:ph type="ftr" sz="quarter" idx="4294967295"/>
          </p:nvPr>
        </p:nvSpPr>
        <p:spPr>
          <a:xfrm>
            <a:off x="0" y="6429375"/>
            <a:ext cx="1071563" cy="2428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1400">
                <a:solidFill>
                  <a:schemeClr val="tx1"/>
                </a:solidFill>
                <a:latin typeface="Times New Roman" charset="0"/>
              </a:rPr>
              <a:t>Middleware</a:t>
            </a:r>
          </a:p>
        </p:txBody>
      </p:sp>
    </p:spTree>
    <p:extLst>
      <p:ext uri="{BB962C8B-B14F-4D97-AF65-F5344CB8AC3E}">
        <p14:creationId xmlns:p14="http://schemas.microsoft.com/office/powerpoint/2010/main" val="3218065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2D498-3CC0-3CE9-4C88-C33184D20E91}"/>
            </a:ext>
          </a:extLst>
        </p:cNvPr>
        <p:cNvGrpSpPr/>
        <p:nvPr/>
      </p:nvGrpSpPr>
      <p:grpSpPr>
        <a:xfrm>
          <a:off x="0" y="0"/>
          <a:ext cx="0" cy="0"/>
          <a:chOff x="0" y="0"/>
          <a:chExt cx="0" cy="0"/>
        </a:xfrm>
      </p:grpSpPr>
      <p:sp>
        <p:nvSpPr>
          <p:cNvPr id="32770" name="Slide Number Placeholder 5">
            <a:extLst>
              <a:ext uri="{FF2B5EF4-FFF2-40B4-BE49-F238E27FC236}">
                <a16:creationId xmlns:a16="http://schemas.microsoft.com/office/drawing/2014/main" id="{AE168158-A799-A77A-E0CB-49405ED96665}"/>
              </a:ext>
            </a:extLst>
          </p:cNvPr>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fld id="{4B92E1D3-35A6-C34F-B140-B9D0BFD0BB18}" type="slidenum">
              <a:rPr lang="en-GB" altLang="en-US" sz="1400">
                <a:solidFill>
                  <a:schemeClr val="tx1"/>
                </a:solidFill>
                <a:latin typeface="Times New Roman" charset="0"/>
              </a:rPr>
              <a:pPr eaLnBrk="1" hangingPunct="1"/>
              <a:t>89</a:t>
            </a:fld>
            <a:endParaRPr lang="en-GB" altLang="en-US" sz="1400">
              <a:solidFill>
                <a:schemeClr val="tx1"/>
              </a:solidFill>
              <a:latin typeface="Times New Roman" charset="0"/>
            </a:endParaRPr>
          </a:p>
        </p:txBody>
      </p:sp>
      <p:sp>
        <p:nvSpPr>
          <p:cNvPr id="21507" name="Rectangle 2">
            <a:extLst>
              <a:ext uri="{FF2B5EF4-FFF2-40B4-BE49-F238E27FC236}">
                <a16:creationId xmlns:a16="http://schemas.microsoft.com/office/drawing/2014/main" id="{1F6B9076-C093-83EB-9C6B-1981B2DDAE08}"/>
              </a:ext>
            </a:extLst>
          </p:cNvPr>
          <p:cNvSpPr>
            <a:spLocks noGrp="1" noChangeArrowheads="1"/>
          </p:cNvSpPr>
          <p:nvPr>
            <p:ph type="title"/>
          </p:nvPr>
        </p:nvSpPr>
        <p:spPr>
          <a:xfrm>
            <a:off x="323528" y="260648"/>
            <a:ext cx="8480230" cy="778098"/>
          </a:xfrm>
        </p:spPr>
        <p:txBody>
          <a:bodyPr>
            <a:normAutofit fontScale="90000"/>
          </a:bodyPr>
          <a:lstStyle/>
          <a:p>
            <a:pPr>
              <a:defRPr/>
            </a:pPr>
            <a:r>
              <a:rPr lang="en-GB" dirty="0"/>
              <a:t>First MOM Implementations : </a:t>
            </a:r>
            <a:r>
              <a:rPr lang="en-GB" dirty="0">
                <a:latin typeface="+mn-lt"/>
              </a:rPr>
              <a:t>Java Message Service (JMS)</a:t>
            </a:r>
          </a:p>
        </p:txBody>
      </p:sp>
      <p:sp>
        <p:nvSpPr>
          <p:cNvPr id="32772" name="Rectangle 3">
            <a:extLst>
              <a:ext uri="{FF2B5EF4-FFF2-40B4-BE49-F238E27FC236}">
                <a16:creationId xmlns:a16="http://schemas.microsoft.com/office/drawing/2014/main" id="{04B81D23-922B-F427-6C4E-1F227B5DF018}"/>
              </a:ext>
            </a:extLst>
          </p:cNvPr>
          <p:cNvSpPr>
            <a:spLocks noGrp="1" noChangeArrowheads="1"/>
          </p:cNvSpPr>
          <p:nvPr>
            <p:ph type="body" idx="1"/>
          </p:nvPr>
        </p:nvSpPr>
        <p:spPr/>
        <p:txBody>
          <a:bodyPr>
            <a:normAutofit fontScale="77500" lnSpcReduction="20000"/>
          </a:bodyPr>
          <a:lstStyle/>
          <a:p>
            <a:pPr eaLnBrk="1" hangingPunct="1"/>
            <a:r>
              <a:rPr lang="en-GB" altLang="en-US" dirty="0"/>
              <a:t>API </a:t>
            </a:r>
            <a:r>
              <a:rPr lang="en-GB" altLang="en-US" b="1" dirty="0"/>
              <a:t>specification</a:t>
            </a:r>
            <a:r>
              <a:rPr lang="en-GB" altLang="en-US" dirty="0"/>
              <a:t> to access MOM implementations</a:t>
            </a:r>
          </a:p>
          <a:p>
            <a:pPr eaLnBrk="1" hangingPunct="1"/>
            <a:r>
              <a:rPr lang="en-GB" altLang="en-US" dirty="0"/>
              <a:t>Two modes of operation *specified*:</a:t>
            </a:r>
          </a:p>
          <a:p>
            <a:pPr lvl="1" eaLnBrk="1" hangingPunct="1"/>
            <a:r>
              <a:rPr lang="en-GB" altLang="en-US" b="1" dirty="0"/>
              <a:t>Point-to-point</a:t>
            </a:r>
          </a:p>
          <a:p>
            <a:pPr lvl="2" eaLnBrk="1" hangingPunct="1"/>
            <a:r>
              <a:rPr lang="en-GB" altLang="en-US" dirty="0"/>
              <a:t>one-to-one communication using queues</a:t>
            </a:r>
          </a:p>
          <a:p>
            <a:pPr lvl="1" eaLnBrk="1" hangingPunct="1"/>
            <a:r>
              <a:rPr lang="en-GB" altLang="en-US" b="1" dirty="0"/>
              <a:t>Publish/Subscribe</a:t>
            </a:r>
          </a:p>
          <a:p>
            <a:pPr lvl="2" eaLnBrk="1" hangingPunct="1"/>
            <a:r>
              <a:rPr lang="en-GB" altLang="en-US" dirty="0"/>
              <a:t>cf. Event-Based Middleware</a:t>
            </a:r>
          </a:p>
          <a:p>
            <a:pPr lvl="2" eaLnBrk="1" hangingPunct="1"/>
            <a:endParaRPr lang="en-GB" altLang="en-US" dirty="0"/>
          </a:p>
          <a:p>
            <a:pPr eaLnBrk="1" hangingPunct="1"/>
            <a:r>
              <a:rPr lang="en-GB" altLang="en-US" b="1" dirty="0"/>
              <a:t>JMS Server</a:t>
            </a:r>
            <a:r>
              <a:rPr lang="en-GB" altLang="en-US" dirty="0"/>
              <a:t> implements JMS API</a:t>
            </a:r>
          </a:p>
          <a:p>
            <a:pPr eaLnBrk="1" hangingPunct="1"/>
            <a:r>
              <a:rPr lang="en-GB" altLang="en-US" dirty="0"/>
              <a:t>JMS Clients connect to JMS servers</a:t>
            </a:r>
          </a:p>
          <a:p>
            <a:pPr eaLnBrk="1" hangingPunct="1"/>
            <a:r>
              <a:rPr lang="en-GB" altLang="en-US" dirty="0"/>
              <a:t>Java objects can be serialised to JMS messages</a:t>
            </a:r>
          </a:p>
          <a:p>
            <a:pPr eaLnBrk="1" hangingPunct="1"/>
            <a:r>
              <a:rPr lang="en-GB" altLang="en-US" dirty="0"/>
              <a:t>A JMS interface has been provided for MQ</a:t>
            </a:r>
          </a:p>
          <a:p>
            <a:pPr eaLnBrk="1" hangingPunct="1"/>
            <a:r>
              <a:rPr lang="en-GB" altLang="en-US" dirty="0"/>
              <a:t>pub/sub (one-to-many) - just a specification?</a:t>
            </a:r>
            <a:endParaRPr lang="en-GB" altLang="en-US" b="1" dirty="0"/>
          </a:p>
        </p:txBody>
      </p:sp>
      <p:sp>
        <p:nvSpPr>
          <p:cNvPr id="32773" name="Footer Placeholder 4">
            <a:extLst>
              <a:ext uri="{FF2B5EF4-FFF2-40B4-BE49-F238E27FC236}">
                <a16:creationId xmlns:a16="http://schemas.microsoft.com/office/drawing/2014/main" id="{BBF2CD29-F879-B620-E0C0-13E0EE4F240E}"/>
              </a:ext>
            </a:extLst>
          </p:cNvPr>
          <p:cNvSpPr>
            <a:spLocks noGrp="1"/>
          </p:cNvSpPr>
          <p:nvPr>
            <p:ph type="ftr" sz="quarter" idx="4294967295"/>
          </p:nvPr>
        </p:nvSpPr>
        <p:spPr>
          <a:xfrm>
            <a:off x="0" y="6429375"/>
            <a:ext cx="1071563" cy="2428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1400">
                <a:solidFill>
                  <a:schemeClr val="tx1"/>
                </a:solidFill>
                <a:latin typeface="Times New Roman" charset="0"/>
              </a:rPr>
              <a:t>Middleware</a:t>
            </a:r>
          </a:p>
        </p:txBody>
      </p:sp>
    </p:spTree>
    <p:extLst>
      <p:ext uri="{BB962C8B-B14F-4D97-AF65-F5344CB8AC3E}">
        <p14:creationId xmlns:p14="http://schemas.microsoft.com/office/powerpoint/2010/main" val="1097799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034" name="Picture 2">
            <a:extLst>
              <a:ext uri="{FF2B5EF4-FFF2-40B4-BE49-F238E27FC236}">
                <a16:creationId xmlns:a16="http://schemas.microsoft.com/office/drawing/2014/main" id="{51C02765-F0EB-354F-98FF-78F7ADF4F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73509"/>
            <a:ext cx="9144000" cy="56324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B581CFC-0154-AD4C-AF55-FC176398B89C}"/>
              </a:ext>
            </a:extLst>
          </p:cNvPr>
          <p:cNvSpPr/>
          <p:nvPr/>
        </p:nvSpPr>
        <p:spPr>
          <a:xfrm>
            <a:off x="138223" y="6184491"/>
            <a:ext cx="8633638" cy="923330"/>
          </a:xfrm>
          <a:prstGeom prst="rect">
            <a:avLst/>
          </a:prstGeom>
        </p:spPr>
        <p:txBody>
          <a:bodyPr wrap="square">
            <a:spAutoFit/>
          </a:bodyPr>
          <a:lstStyle/>
          <a:p>
            <a:r>
              <a:rPr lang="fr-FR" dirty="0">
                <a:hlinkClick r:id="rId3"/>
              </a:rPr>
              <a:t>https://cloud.google.com/blog/products/iot-devices/quick-and-easy-way-set-end-end-iot-solution-google-cloud-platform</a:t>
            </a:r>
            <a:endParaRPr lang="fr-FR" dirty="0"/>
          </a:p>
          <a:p>
            <a:endParaRPr lang="fr-FR" dirty="0"/>
          </a:p>
        </p:txBody>
      </p:sp>
      <p:sp>
        <p:nvSpPr>
          <p:cNvPr id="2" name="Titre 1">
            <a:extLst>
              <a:ext uri="{FF2B5EF4-FFF2-40B4-BE49-F238E27FC236}">
                <a16:creationId xmlns:a16="http://schemas.microsoft.com/office/drawing/2014/main" id="{706B65EC-8EBF-1D4D-BFAC-F959A3B0C0FB}"/>
              </a:ext>
            </a:extLst>
          </p:cNvPr>
          <p:cNvSpPr>
            <a:spLocks noGrp="1"/>
          </p:cNvSpPr>
          <p:nvPr>
            <p:ph type="title"/>
          </p:nvPr>
        </p:nvSpPr>
        <p:spPr>
          <a:xfrm>
            <a:off x="457200" y="-19459"/>
            <a:ext cx="8229600" cy="1143000"/>
          </a:xfrm>
        </p:spPr>
        <p:txBody>
          <a:bodyPr/>
          <a:lstStyle/>
          <a:p>
            <a:r>
              <a:rPr lang="fr-FR" dirty="0"/>
              <a:t>Google Cloud Platform (GCP)</a:t>
            </a:r>
          </a:p>
        </p:txBody>
      </p:sp>
    </p:spTree>
    <p:extLst>
      <p:ext uri="{BB962C8B-B14F-4D97-AF65-F5344CB8AC3E}">
        <p14:creationId xmlns:p14="http://schemas.microsoft.com/office/powerpoint/2010/main" val="24545488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738E1-9EA6-D8CB-53F7-E7B657A6BFB8}"/>
            </a:ext>
          </a:extLst>
        </p:cNvPr>
        <p:cNvGrpSpPr/>
        <p:nvPr/>
      </p:nvGrpSpPr>
      <p:grpSpPr>
        <a:xfrm>
          <a:off x="0" y="0"/>
          <a:ext cx="0" cy="0"/>
          <a:chOff x="0" y="0"/>
          <a:chExt cx="0" cy="0"/>
        </a:xfrm>
      </p:grpSpPr>
      <p:sp>
        <p:nvSpPr>
          <p:cNvPr id="33794" name="Slide Number Placeholder 5">
            <a:extLst>
              <a:ext uri="{FF2B5EF4-FFF2-40B4-BE49-F238E27FC236}">
                <a16:creationId xmlns:a16="http://schemas.microsoft.com/office/drawing/2014/main" id="{9E678598-4358-6FD9-9112-94497C3A4E8E}"/>
              </a:ext>
            </a:extLst>
          </p:cNvPr>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fld id="{537324B9-E652-BE4A-A705-659A3B6A28F0}" type="slidenum">
              <a:rPr lang="en-GB" altLang="en-US" sz="1400">
                <a:solidFill>
                  <a:schemeClr val="tx1"/>
                </a:solidFill>
                <a:latin typeface="Times New Roman" charset="0"/>
              </a:rPr>
              <a:pPr eaLnBrk="1" hangingPunct="1"/>
              <a:t>90</a:t>
            </a:fld>
            <a:endParaRPr lang="en-GB" altLang="en-US" sz="1400">
              <a:solidFill>
                <a:schemeClr val="tx1"/>
              </a:solidFill>
              <a:latin typeface="Times New Roman" charset="0"/>
            </a:endParaRPr>
          </a:p>
        </p:txBody>
      </p:sp>
      <p:sp>
        <p:nvSpPr>
          <p:cNvPr id="22531" name="Rectangle 2">
            <a:extLst>
              <a:ext uri="{FF2B5EF4-FFF2-40B4-BE49-F238E27FC236}">
                <a16:creationId xmlns:a16="http://schemas.microsoft.com/office/drawing/2014/main" id="{8A1AC54C-368E-32AD-09D2-EEAE45CA5F6A}"/>
              </a:ext>
            </a:extLst>
          </p:cNvPr>
          <p:cNvSpPr>
            <a:spLocks noGrp="1" noChangeArrowheads="1"/>
          </p:cNvSpPr>
          <p:nvPr>
            <p:ph type="title"/>
          </p:nvPr>
        </p:nvSpPr>
        <p:spPr>
          <a:xfrm>
            <a:off x="323527" y="260648"/>
            <a:ext cx="7661523" cy="778098"/>
          </a:xfrm>
        </p:spPr>
        <p:txBody>
          <a:bodyPr>
            <a:normAutofit/>
          </a:bodyPr>
          <a:lstStyle/>
          <a:p>
            <a:pPr eaLnBrk="1" hangingPunct="1">
              <a:defRPr/>
            </a:pPr>
            <a:r>
              <a:rPr lang="en-GB" dirty="0">
                <a:latin typeface="+mn-lt"/>
              </a:rPr>
              <a:t>Disadvantages of the first MOMs</a:t>
            </a:r>
          </a:p>
        </p:txBody>
      </p:sp>
      <p:sp>
        <p:nvSpPr>
          <p:cNvPr id="33796" name="Rectangle 3">
            <a:extLst>
              <a:ext uri="{FF2B5EF4-FFF2-40B4-BE49-F238E27FC236}">
                <a16:creationId xmlns:a16="http://schemas.microsoft.com/office/drawing/2014/main" id="{082C6EA4-7B8E-D822-3758-D5D59CD2CDD0}"/>
              </a:ext>
            </a:extLst>
          </p:cNvPr>
          <p:cNvSpPr>
            <a:spLocks noGrp="1" noChangeArrowheads="1"/>
          </p:cNvSpPr>
          <p:nvPr>
            <p:ph type="body" idx="1"/>
          </p:nvPr>
        </p:nvSpPr>
        <p:spPr>
          <a:xfrm>
            <a:off x="685800" y="1066800"/>
            <a:ext cx="8134350" cy="5029200"/>
          </a:xfrm>
        </p:spPr>
        <p:txBody>
          <a:bodyPr>
            <a:normAutofit fontScale="85000" lnSpcReduction="10000"/>
          </a:bodyPr>
          <a:lstStyle/>
          <a:p>
            <a:pPr eaLnBrk="1" hangingPunct="1">
              <a:buFont typeface="Wingdings 2" charset="2"/>
              <a:buChar char="Ó"/>
            </a:pPr>
            <a:r>
              <a:rPr lang="de-DE" altLang="en-US"/>
              <a:t>Poor programming abstraction (but has evolved)</a:t>
            </a:r>
          </a:p>
          <a:p>
            <a:pPr lvl="1" eaLnBrk="1" hangingPunct="1">
              <a:buFontTx/>
              <a:buChar char="•"/>
            </a:pPr>
            <a:r>
              <a:rPr lang="de-DE" altLang="en-US"/>
              <a:t>Rather low-level (cf. Packets)</a:t>
            </a:r>
          </a:p>
          <a:p>
            <a:pPr lvl="1" eaLnBrk="1" hangingPunct="1">
              <a:buFontTx/>
              <a:buChar char="•"/>
            </a:pPr>
            <a:r>
              <a:rPr lang="de-DE" altLang="en-US"/>
              <a:t>Request/reply more difficult to achieve, but can be done </a:t>
            </a:r>
          </a:p>
          <a:p>
            <a:pPr lvl="1" eaLnBrk="1" hangingPunct="1">
              <a:buFontTx/>
              <a:buChar char="•"/>
            </a:pPr>
            <a:endParaRPr lang="de-DE" altLang="en-US"/>
          </a:p>
          <a:p>
            <a:pPr eaLnBrk="1" hangingPunct="1">
              <a:buFont typeface="Wingdings 2" charset="2"/>
              <a:buChar char="Ó"/>
            </a:pPr>
            <a:r>
              <a:rPr lang="de-DE" altLang="en-US"/>
              <a:t>Message formats originally unknown to middleware</a:t>
            </a:r>
          </a:p>
          <a:p>
            <a:pPr lvl="1" eaLnBrk="1" hangingPunct="1">
              <a:buFontTx/>
              <a:buChar char="•"/>
            </a:pPr>
            <a:r>
              <a:rPr lang="de-DE" altLang="en-US"/>
              <a:t>No type checking (JMS addresses this – implementation?)</a:t>
            </a:r>
          </a:p>
          <a:p>
            <a:pPr lvl="1" eaLnBrk="1" hangingPunct="1">
              <a:buFontTx/>
              <a:buChar char="•"/>
            </a:pPr>
            <a:endParaRPr lang="de-DE" altLang="en-US"/>
          </a:p>
          <a:p>
            <a:pPr eaLnBrk="1" hangingPunct="1">
              <a:buFont typeface="Wingdings 2" charset="2"/>
              <a:buChar char="Ó"/>
            </a:pPr>
            <a:r>
              <a:rPr lang="de-DE" altLang="en-US"/>
              <a:t>Queue abstraction only gives one-to-one communication</a:t>
            </a:r>
          </a:p>
          <a:p>
            <a:pPr lvl="1" eaLnBrk="1" hangingPunct="1">
              <a:buFontTx/>
              <a:buChar char="•"/>
            </a:pPr>
            <a:r>
              <a:rPr lang="de-DE" altLang="en-US"/>
              <a:t>Limits scalability (JMS pub/sub – implementation?)</a:t>
            </a:r>
          </a:p>
          <a:p>
            <a:pPr eaLnBrk="1" hangingPunct="1">
              <a:buFontTx/>
              <a:buNone/>
            </a:pPr>
            <a:endParaRPr lang="de-DE" altLang="en-US"/>
          </a:p>
          <a:p>
            <a:pPr eaLnBrk="1" hangingPunct="1">
              <a:buFontTx/>
              <a:buNone/>
            </a:pPr>
            <a:endParaRPr lang="de-DE" altLang="en-US"/>
          </a:p>
        </p:txBody>
      </p:sp>
      <p:sp>
        <p:nvSpPr>
          <p:cNvPr id="33797" name="Footer Placeholder 4">
            <a:extLst>
              <a:ext uri="{FF2B5EF4-FFF2-40B4-BE49-F238E27FC236}">
                <a16:creationId xmlns:a16="http://schemas.microsoft.com/office/drawing/2014/main" id="{3AB95731-8785-92E9-C45D-EF0679DD0878}"/>
              </a:ext>
            </a:extLst>
          </p:cNvPr>
          <p:cNvSpPr>
            <a:spLocks noGrp="1"/>
          </p:cNvSpPr>
          <p:nvPr>
            <p:ph type="ftr" sz="quarter" idx="4294967295"/>
          </p:nvPr>
        </p:nvSpPr>
        <p:spPr>
          <a:xfrm>
            <a:off x="0" y="6429375"/>
            <a:ext cx="1071563" cy="2428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1400">
                <a:solidFill>
                  <a:schemeClr val="tx1"/>
                </a:solidFill>
                <a:latin typeface="Times New Roman" charset="0"/>
              </a:rPr>
              <a:t>Middleware</a:t>
            </a:r>
          </a:p>
        </p:txBody>
      </p:sp>
    </p:spTree>
    <p:extLst>
      <p:ext uri="{BB962C8B-B14F-4D97-AF65-F5344CB8AC3E}">
        <p14:creationId xmlns:p14="http://schemas.microsoft.com/office/powerpoint/2010/main" val="31328503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E7A29-5546-3E23-334B-102F53D7A0B3}"/>
            </a:ext>
          </a:extLst>
        </p:cNvPr>
        <p:cNvGrpSpPr/>
        <p:nvPr/>
      </p:nvGrpSpPr>
      <p:grpSpPr>
        <a:xfrm>
          <a:off x="0" y="0"/>
          <a:ext cx="0" cy="0"/>
          <a:chOff x="0" y="0"/>
          <a:chExt cx="0" cy="0"/>
        </a:xfrm>
      </p:grpSpPr>
      <p:sp>
        <p:nvSpPr>
          <p:cNvPr id="38914" name="Slide Number Placeholder 5">
            <a:extLst>
              <a:ext uri="{FF2B5EF4-FFF2-40B4-BE49-F238E27FC236}">
                <a16:creationId xmlns:a16="http://schemas.microsoft.com/office/drawing/2014/main" id="{DDF1FEA9-4D50-8810-7077-77D20831E341}"/>
              </a:ext>
            </a:extLst>
          </p:cNvPr>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fld id="{55CFE3C0-9EA7-0B46-BE6B-B5D4B8DE0A4D}" type="slidenum">
              <a:rPr lang="en-GB" altLang="en-US" sz="1400">
                <a:solidFill>
                  <a:schemeClr val="tx1"/>
                </a:solidFill>
                <a:latin typeface="Times New Roman" charset="0"/>
              </a:rPr>
              <a:pPr eaLnBrk="1" hangingPunct="1"/>
              <a:t>91</a:t>
            </a:fld>
            <a:endParaRPr lang="en-GB" altLang="en-US" sz="1400">
              <a:solidFill>
                <a:schemeClr val="tx1"/>
              </a:solidFill>
              <a:latin typeface="Times New Roman" charset="0"/>
            </a:endParaRPr>
          </a:p>
        </p:txBody>
      </p:sp>
      <p:sp>
        <p:nvSpPr>
          <p:cNvPr id="27651" name="Rectangle 2">
            <a:extLst>
              <a:ext uri="{FF2B5EF4-FFF2-40B4-BE49-F238E27FC236}">
                <a16:creationId xmlns:a16="http://schemas.microsoft.com/office/drawing/2014/main" id="{D2DB0E77-121B-AC88-5129-6BA708481893}"/>
              </a:ext>
            </a:extLst>
          </p:cNvPr>
          <p:cNvSpPr>
            <a:spLocks noGrp="1" noChangeArrowheads="1"/>
          </p:cNvSpPr>
          <p:nvPr>
            <p:ph type="title"/>
          </p:nvPr>
        </p:nvSpPr>
        <p:spPr/>
        <p:txBody>
          <a:bodyPr>
            <a:normAutofit/>
          </a:bodyPr>
          <a:lstStyle/>
          <a:p>
            <a:pPr eaLnBrk="1" hangingPunct="1">
              <a:defRPr/>
            </a:pPr>
            <a:r>
              <a:rPr lang="en-GB" sz="2400" dirty="0">
                <a:latin typeface="+mn-lt"/>
              </a:rPr>
              <a:t>Event-Based Middleware a.k.a. Publish/Subscribe</a:t>
            </a:r>
          </a:p>
        </p:txBody>
      </p:sp>
      <p:sp>
        <p:nvSpPr>
          <p:cNvPr id="38916" name="Rectangle 3">
            <a:extLst>
              <a:ext uri="{FF2B5EF4-FFF2-40B4-BE49-F238E27FC236}">
                <a16:creationId xmlns:a16="http://schemas.microsoft.com/office/drawing/2014/main" id="{3BDF5AA2-B8CB-13B0-5F8D-4DB7D5396E03}"/>
              </a:ext>
            </a:extLst>
          </p:cNvPr>
          <p:cNvSpPr>
            <a:spLocks noGrp="1" noChangeArrowheads="1"/>
          </p:cNvSpPr>
          <p:nvPr>
            <p:ph type="body" idx="1"/>
          </p:nvPr>
        </p:nvSpPr>
        <p:spPr>
          <a:xfrm>
            <a:off x="468313" y="1196975"/>
            <a:ext cx="8350250" cy="1714500"/>
          </a:xfrm>
        </p:spPr>
        <p:txBody>
          <a:bodyPr/>
          <a:lstStyle/>
          <a:p>
            <a:pPr eaLnBrk="1" hangingPunct="1"/>
            <a:r>
              <a:rPr lang="en-GB" altLang="en-US" sz="2000" b="1"/>
              <a:t>Publishers</a:t>
            </a:r>
            <a:r>
              <a:rPr lang="en-GB" altLang="en-US" sz="2000"/>
              <a:t> (</a:t>
            </a:r>
            <a:r>
              <a:rPr lang="en-GB" altLang="en-US" sz="2000" i="1"/>
              <a:t>advertise</a:t>
            </a:r>
            <a:r>
              <a:rPr lang="en-GB" altLang="en-US" sz="2000"/>
              <a:t> and) </a:t>
            </a:r>
            <a:r>
              <a:rPr lang="en-GB" altLang="en-US" sz="2000" i="1"/>
              <a:t>publish</a:t>
            </a:r>
            <a:r>
              <a:rPr lang="en-GB" altLang="en-US" sz="2000"/>
              <a:t> </a:t>
            </a:r>
            <a:r>
              <a:rPr lang="en-GB" altLang="en-US" sz="2000" b="1"/>
              <a:t>events</a:t>
            </a:r>
            <a:r>
              <a:rPr lang="en-GB" altLang="en-US" sz="2000"/>
              <a:t> (messages)</a:t>
            </a:r>
          </a:p>
          <a:p>
            <a:pPr eaLnBrk="1" hangingPunct="1"/>
            <a:r>
              <a:rPr lang="en-GB" altLang="en-US" sz="2000" b="1"/>
              <a:t>Subscribers</a:t>
            </a:r>
            <a:r>
              <a:rPr lang="en-GB" altLang="en-US" sz="2000"/>
              <a:t> express interest in events with </a:t>
            </a:r>
            <a:r>
              <a:rPr lang="en-GB" altLang="en-US" sz="2000" i="1"/>
              <a:t>subscriptions</a:t>
            </a:r>
          </a:p>
          <a:p>
            <a:pPr eaLnBrk="1" hangingPunct="1"/>
            <a:r>
              <a:rPr lang="en-GB" altLang="en-US" sz="2000" b="1"/>
              <a:t>Event Service</a:t>
            </a:r>
            <a:r>
              <a:rPr lang="en-GB" altLang="en-US" sz="2000"/>
              <a:t> </a:t>
            </a:r>
            <a:r>
              <a:rPr lang="en-GB" altLang="en-US" sz="2000" i="1"/>
              <a:t>notifies</a:t>
            </a:r>
            <a:r>
              <a:rPr lang="en-GB" altLang="en-US" sz="2000"/>
              <a:t> interested subscribers of published events</a:t>
            </a:r>
          </a:p>
          <a:p>
            <a:pPr eaLnBrk="1" hangingPunct="1"/>
            <a:r>
              <a:rPr lang="en-GB" altLang="en-US" sz="2000"/>
              <a:t>Events can have arbitrary content (typed) or name/value pairs</a:t>
            </a:r>
          </a:p>
        </p:txBody>
      </p:sp>
      <p:sp>
        <p:nvSpPr>
          <p:cNvPr id="38917" name="Rectangle 8">
            <a:extLst>
              <a:ext uri="{FF2B5EF4-FFF2-40B4-BE49-F238E27FC236}">
                <a16:creationId xmlns:a16="http://schemas.microsoft.com/office/drawing/2014/main" id="{C8C837B8-0271-A561-24F7-8AA05548EFD1}"/>
              </a:ext>
            </a:extLst>
          </p:cNvPr>
          <p:cNvSpPr>
            <a:spLocks noChangeArrowheads="1"/>
          </p:cNvSpPr>
          <p:nvPr/>
        </p:nvSpPr>
        <p:spPr bwMode="auto">
          <a:xfrm>
            <a:off x="3790950" y="3502025"/>
            <a:ext cx="1795463" cy="1944688"/>
          </a:xfrm>
          <a:prstGeom prst="rect">
            <a:avLst/>
          </a:prstGeom>
          <a:solidFill>
            <a:srgbClr val="CCECFF"/>
          </a:solidFill>
          <a:ln w="19050">
            <a:solidFill>
              <a:schemeClr val="tx1"/>
            </a:solidFill>
            <a:miter lim="800000"/>
            <a:headEnd/>
            <a:tailEnd/>
          </a:ln>
        </p:spPr>
        <p:txBody>
          <a:bodyPr wrap="none" anchor="ctr"/>
          <a:lstStyle>
            <a:lvl1pPr marL="457200" indent="-457200"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endParaRPr lang="en-US" altLang="en-US"/>
          </a:p>
        </p:txBody>
      </p:sp>
      <p:sp>
        <p:nvSpPr>
          <p:cNvPr id="38918" name="Text Box 9">
            <a:extLst>
              <a:ext uri="{FF2B5EF4-FFF2-40B4-BE49-F238E27FC236}">
                <a16:creationId xmlns:a16="http://schemas.microsoft.com/office/drawing/2014/main" id="{2264F106-CA17-27B7-B102-3D52A53B53B4}"/>
              </a:ext>
            </a:extLst>
          </p:cNvPr>
          <p:cNvSpPr txBox="1">
            <a:spLocks noChangeArrowheads="1"/>
          </p:cNvSpPr>
          <p:nvPr/>
        </p:nvSpPr>
        <p:spPr bwMode="auto">
          <a:xfrm>
            <a:off x="3635375" y="3536950"/>
            <a:ext cx="208756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sz="2000">
                <a:solidFill>
                  <a:schemeClr val="tx1"/>
                </a:solidFill>
              </a:rPr>
              <a:t>Event Service</a:t>
            </a:r>
          </a:p>
          <a:p>
            <a:pPr algn="ctr" eaLnBrk="1" hangingPunct="1">
              <a:spcBef>
                <a:spcPct val="50000"/>
              </a:spcBef>
            </a:pPr>
            <a:r>
              <a:rPr lang="en-GB" altLang="en-US" sz="2000">
                <a:solidFill>
                  <a:schemeClr val="tx1"/>
                </a:solidFill>
              </a:rPr>
              <a:t>(event-broker</a:t>
            </a:r>
          </a:p>
          <a:p>
            <a:pPr algn="ctr" eaLnBrk="1" hangingPunct="1">
              <a:spcBef>
                <a:spcPct val="50000"/>
              </a:spcBef>
            </a:pPr>
            <a:r>
              <a:rPr lang="en-GB" altLang="en-US" sz="2000">
                <a:solidFill>
                  <a:schemeClr val="tx1"/>
                </a:solidFill>
              </a:rPr>
              <a:t>network)</a:t>
            </a:r>
          </a:p>
        </p:txBody>
      </p:sp>
      <p:sp>
        <p:nvSpPr>
          <p:cNvPr id="38919" name="Text Box 10">
            <a:extLst>
              <a:ext uri="{FF2B5EF4-FFF2-40B4-BE49-F238E27FC236}">
                <a16:creationId xmlns:a16="http://schemas.microsoft.com/office/drawing/2014/main" id="{A9F890F1-2D88-D63A-31D9-6E94DE3C19FC}"/>
              </a:ext>
            </a:extLst>
          </p:cNvPr>
          <p:cNvSpPr txBox="1">
            <a:spLocks noChangeArrowheads="1"/>
          </p:cNvSpPr>
          <p:nvPr/>
        </p:nvSpPr>
        <p:spPr bwMode="auto">
          <a:xfrm>
            <a:off x="7235825" y="3336925"/>
            <a:ext cx="1368425" cy="406400"/>
          </a:xfrm>
          <a:prstGeom prst="rect">
            <a:avLst/>
          </a:prstGeom>
          <a:solidFill>
            <a:srgbClr val="CCECFF"/>
          </a:solidFill>
          <a:ln w="9525">
            <a:solidFill>
              <a:schemeClr val="tx1"/>
            </a:solidFill>
            <a:miter lim="800000"/>
            <a:headEnd/>
            <a:tailEnd/>
          </a:ln>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sz="2000">
                <a:solidFill>
                  <a:schemeClr val="tx1"/>
                </a:solidFill>
              </a:rPr>
              <a:t>Subscriber</a:t>
            </a:r>
          </a:p>
        </p:txBody>
      </p:sp>
      <p:sp>
        <p:nvSpPr>
          <p:cNvPr id="38920" name="Text Box 14">
            <a:extLst>
              <a:ext uri="{FF2B5EF4-FFF2-40B4-BE49-F238E27FC236}">
                <a16:creationId xmlns:a16="http://schemas.microsoft.com/office/drawing/2014/main" id="{213DC2F7-66BF-5C84-9700-B7BE2E7EFF62}"/>
              </a:ext>
            </a:extLst>
          </p:cNvPr>
          <p:cNvSpPr txBox="1">
            <a:spLocks noChangeArrowheads="1"/>
          </p:cNvSpPr>
          <p:nvPr/>
        </p:nvSpPr>
        <p:spPr bwMode="auto">
          <a:xfrm>
            <a:off x="7235825" y="4249738"/>
            <a:ext cx="1368425" cy="406400"/>
          </a:xfrm>
          <a:prstGeom prst="rect">
            <a:avLst/>
          </a:prstGeom>
          <a:solidFill>
            <a:srgbClr val="CCECFF"/>
          </a:solidFill>
          <a:ln w="9525">
            <a:solidFill>
              <a:schemeClr val="tx1"/>
            </a:solidFill>
            <a:miter lim="800000"/>
            <a:headEnd/>
            <a:tailEnd/>
          </a:ln>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sz="2000">
                <a:solidFill>
                  <a:schemeClr val="tx1"/>
                </a:solidFill>
              </a:rPr>
              <a:t>Subscriber</a:t>
            </a:r>
          </a:p>
        </p:txBody>
      </p:sp>
      <p:sp>
        <p:nvSpPr>
          <p:cNvPr id="38921" name="Text Box 15">
            <a:extLst>
              <a:ext uri="{FF2B5EF4-FFF2-40B4-BE49-F238E27FC236}">
                <a16:creationId xmlns:a16="http://schemas.microsoft.com/office/drawing/2014/main" id="{90CBC16A-0507-BF58-EEB2-79E03FCEE62A}"/>
              </a:ext>
            </a:extLst>
          </p:cNvPr>
          <p:cNvSpPr txBox="1">
            <a:spLocks noChangeArrowheads="1"/>
          </p:cNvSpPr>
          <p:nvPr/>
        </p:nvSpPr>
        <p:spPr bwMode="auto">
          <a:xfrm>
            <a:off x="7235825" y="5111750"/>
            <a:ext cx="1368425" cy="406400"/>
          </a:xfrm>
          <a:prstGeom prst="rect">
            <a:avLst/>
          </a:prstGeom>
          <a:solidFill>
            <a:srgbClr val="CCECFF"/>
          </a:solidFill>
          <a:ln w="9525">
            <a:solidFill>
              <a:schemeClr val="tx1"/>
            </a:solidFill>
            <a:miter lim="800000"/>
            <a:headEnd/>
            <a:tailEnd/>
          </a:ln>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sz="2000">
                <a:solidFill>
                  <a:schemeClr val="tx1"/>
                </a:solidFill>
              </a:rPr>
              <a:t>Subscriber</a:t>
            </a:r>
          </a:p>
        </p:txBody>
      </p:sp>
      <p:sp>
        <p:nvSpPr>
          <p:cNvPr id="38922" name="Text Box 18">
            <a:extLst>
              <a:ext uri="{FF2B5EF4-FFF2-40B4-BE49-F238E27FC236}">
                <a16:creationId xmlns:a16="http://schemas.microsoft.com/office/drawing/2014/main" id="{E33228B2-4C46-359C-977E-84B7B8BE03B2}"/>
              </a:ext>
            </a:extLst>
          </p:cNvPr>
          <p:cNvSpPr txBox="1">
            <a:spLocks noChangeArrowheads="1"/>
          </p:cNvSpPr>
          <p:nvPr/>
        </p:nvSpPr>
        <p:spPr bwMode="auto">
          <a:xfrm>
            <a:off x="900113" y="3357563"/>
            <a:ext cx="1368425" cy="406400"/>
          </a:xfrm>
          <a:prstGeom prst="rect">
            <a:avLst/>
          </a:prstGeom>
          <a:solidFill>
            <a:srgbClr val="CCECFF"/>
          </a:solidFill>
          <a:ln w="9525">
            <a:solidFill>
              <a:schemeClr val="tx1"/>
            </a:solidFill>
            <a:miter lim="800000"/>
            <a:headEnd/>
            <a:tailEnd/>
          </a:ln>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sz="2000">
                <a:solidFill>
                  <a:schemeClr val="tx1"/>
                </a:solidFill>
              </a:rPr>
              <a:t>Publisher</a:t>
            </a:r>
          </a:p>
        </p:txBody>
      </p:sp>
      <p:sp>
        <p:nvSpPr>
          <p:cNvPr id="38923" name="Text Box 19">
            <a:extLst>
              <a:ext uri="{FF2B5EF4-FFF2-40B4-BE49-F238E27FC236}">
                <a16:creationId xmlns:a16="http://schemas.microsoft.com/office/drawing/2014/main" id="{F90A7D7F-5494-7570-E148-E511C7C29C9D}"/>
              </a:ext>
            </a:extLst>
          </p:cNvPr>
          <p:cNvSpPr txBox="1">
            <a:spLocks noChangeArrowheads="1"/>
          </p:cNvSpPr>
          <p:nvPr/>
        </p:nvSpPr>
        <p:spPr bwMode="auto">
          <a:xfrm>
            <a:off x="900113" y="4248150"/>
            <a:ext cx="1368425" cy="406400"/>
          </a:xfrm>
          <a:prstGeom prst="rect">
            <a:avLst/>
          </a:prstGeom>
          <a:solidFill>
            <a:srgbClr val="CCECFF"/>
          </a:solidFill>
          <a:ln w="9525">
            <a:solidFill>
              <a:schemeClr val="tx1"/>
            </a:solidFill>
            <a:miter lim="800000"/>
            <a:headEnd/>
            <a:tailEnd/>
          </a:ln>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sz="2000">
                <a:solidFill>
                  <a:schemeClr val="tx1"/>
                </a:solidFill>
              </a:rPr>
              <a:t>Publisher</a:t>
            </a:r>
          </a:p>
        </p:txBody>
      </p:sp>
      <p:sp>
        <p:nvSpPr>
          <p:cNvPr id="38924" name="Text Box 20">
            <a:extLst>
              <a:ext uri="{FF2B5EF4-FFF2-40B4-BE49-F238E27FC236}">
                <a16:creationId xmlns:a16="http://schemas.microsoft.com/office/drawing/2014/main" id="{745580F0-C284-E87C-CE38-08988AA8F568}"/>
              </a:ext>
            </a:extLst>
          </p:cNvPr>
          <p:cNvSpPr txBox="1">
            <a:spLocks noChangeArrowheads="1"/>
          </p:cNvSpPr>
          <p:nvPr/>
        </p:nvSpPr>
        <p:spPr bwMode="auto">
          <a:xfrm>
            <a:off x="900113" y="5086350"/>
            <a:ext cx="1368425" cy="406400"/>
          </a:xfrm>
          <a:prstGeom prst="rect">
            <a:avLst/>
          </a:prstGeom>
          <a:solidFill>
            <a:srgbClr val="CCECFF"/>
          </a:solidFill>
          <a:ln w="9525">
            <a:solidFill>
              <a:schemeClr val="tx1"/>
            </a:solidFill>
            <a:miter lim="800000"/>
            <a:headEnd/>
            <a:tailEnd/>
          </a:ln>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sz="2000">
                <a:solidFill>
                  <a:schemeClr val="tx1"/>
                </a:solidFill>
              </a:rPr>
              <a:t>Publisher</a:t>
            </a:r>
          </a:p>
        </p:txBody>
      </p:sp>
      <p:sp>
        <p:nvSpPr>
          <p:cNvPr id="38925" name="Line 22">
            <a:extLst>
              <a:ext uri="{FF2B5EF4-FFF2-40B4-BE49-F238E27FC236}">
                <a16:creationId xmlns:a16="http://schemas.microsoft.com/office/drawing/2014/main" id="{044CA920-3CED-4249-AF98-72EAFE2301D5}"/>
              </a:ext>
            </a:extLst>
          </p:cNvPr>
          <p:cNvSpPr>
            <a:spLocks noChangeShapeType="1"/>
          </p:cNvSpPr>
          <p:nvPr/>
        </p:nvSpPr>
        <p:spPr bwMode="auto">
          <a:xfrm>
            <a:off x="2700338" y="3573463"/>
            <a:ext cx="665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926" name="Text Box 23">
            <a:extLst>
              <a:ext uri="{FF2B5EF4-FFF2-40B4-BE49-F238E27FC236}">
                <a16:creationId xmlns:a16="http://schemas.microsoft.com/office/drawing/2014/main" id="{ED8E4B92-6733-19DA-1468-5743D81D312E}"/>
              </a:ext>
            </a:extLst>
          </p:cNvPr>
          <p:cNvSpPr txBox="1">
            <a:spLocks noChangeArrowheads="1"/>
          </p:cNvSpPr>
          <p:nvPr/>
        </p:nvSpPr>
        <p:spPr bwMode="auto">
          <a:xfrm>
            <a:off x="2608263" y="3206750"/>
            <a:ext cx="898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marL="457200" indent="-457200"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1800">
                <a:solidFill>
                  <a:schemeClr val="tx1"/>
                </a:solidFill>
              </a:rPr>
              <a:t>publish</a:t>
            </a:r>
          </a:p>
        </p:txBody>
      </p:sp>
      <p:sp>
        <p:nvSpPr>
          <p:cNvPr id="38927" name="Line 24">
            <a:extLst>
              <a:ext uri="{FF2B5EF4-FFF2-40B4-BE49-F238E27FC236}">
                <a16:creationId xmlns:a16="http://schemas.microsoft.com/office/drawing/2014/main" id="{97171807-F9C7-F9F7-D627-1C0D63175CF0}"/>
              </a:ext>
            </a:extLst>
          </p:cNvPr>
          <p:cNvSpPr>
            <a:spLocks noChangeShapeType="1"/>
          </p:cNvSpPr>
          <p:nvPr/>
        </p:nvSpPr>
        <p:spPr bwMode="auto">
          <a:xfrm>
            <a:off x="2700338" y="5446713"/>
            <a:ext cx="665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928" name="Text Box 25">
            <a:extLst>
              <a:ext uri="{FF2B5EF4-FFF2-40B4-BE49-F238E27FC236}">
                <a16:creationId xmlns:a16="http://schemas.microsoft.com/office/drawing/2014/main" id="{8328113E-0218-A5B7-4E3C-1E10F37C40B0}"/>
              </a:ext>
            </a:extLst>
          </p:cNvPr>
          <p:cNvSpPr txBox="1">
            <a:spLocks noChangeArrowheads="1"/>
          </p:cNvSpPr>
          <p:nvPr/>
        </p:nvSpPr>
        <p:spPr bwMode="auto">
          <a:xfrm>
            <a:off x="2627313" y="5080000"/>
            <a:ext cx="898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marL="457200" indent="-457200"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1800">
                <a:solidFill>
                  <a:schemeClr val="tx1"/>
                </a:solidFill>
              </a:rPr>
              <a:t>publish</a:t>
            </a:r>
          </a:p>
        </p:txBody>
      </p:sp>
      <p:sp>
        <p:nvSpPr>
          <p:cNvPr id="38929" name="Line 28">
            <a:extLst>
              <a:ext uri="{FF2B5EF4-FFF2-40B4-BE49-F238E27FC236}">
                <a16:creationId xmlns:a16="http://schemas.microsoft.com/office/drawing/2014/main" id="{E00F2488-12AE-E50B-C3DF-5423C946C27F}"/>
              </a:ext>
            </a:extLst>
          </p:cNvPr>
          <p:cNvSpPr>
            <a:spLocks noChangeShapeType="1"/>
          </p:cNvSpPr>
          <p:nvPr/>
        </p:nvSpPr>
        <p:spPr bwMode="auto">
          <a:xfrm>
            <a:off x="2682875" y="4581525"/>
            <a:ext cx="665163"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930" name="Text Box 29">
            <a:extLst>
              <a:ext uri="{FF2B5EF4-FFF2-40B4-BE49-F238E27FC236}">
                <a16:creationId xmlns:a16="http://schemas.microsoft.com/office/drawing/2014/main" id="{A142FA6A-25D5-0DA9-CBD1-708C4579BEC5}"/>
              </a:ext>
            </a:extLst>
          </p:cNvPr>
          <p:cNvSpPr txBox="1">
            <a:spLocks noChangeArrowheads="1"/>
          </p:cNvSpPr>
          <p:nvPr/>
        </p:nvSpPr>
        <p:spPr bwMode="auto">
          <a:xfrm>
            <a:off x="2627313" y="4214813"/>
            <a:ext cx="898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marL="457200" indent="-457200"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1800">
                <a:solidFill>
                  <a:schemeClr val="tx1"/>
                </a:solidFill>
              </a:rPr>
              <a:t>publish</a:t>
            </a:r>
          </a:p>
        </p:txBody>
      </p:sp>
      <p:sp>
        <p:nvSpPr>
          <p:cNvPr id="38931" name="Line 30">
            <a:extLst>
              <a:ext uri="{FF2B5EF4-FFF2-40B4-BE49-F238E27FC236}">
                <a16:creationId xmlns:a16="http://schemas.microsoft.com/office/drawing/2014/main" id="{B9F19D14-F5E2-05A2-6D3A-5C27B6A86503}"/>
              </a:ext>
            </a:extLst>
          </p:cNvPr>
          <p:cNvSpPr>
            <a:spLocks noChangeShapeType="1"/>
          </p:cNvSpPr>
          <p:nvPr/>
        </p:nvSpPr>
        <p:spPr bwMode="auto">
          <a:xfrm flipH="1">
            <a:off x="6176963" y="3436938"/>
            <a:ext cx="665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932" name="Text Box 31">
            <a:extLst>
              <a:ext uri="{FF2B5EF4-FFF2-40B4-BE49-F238E27FC236}">
                <a16:creationId xmlns:a16="http://schemas.microsoft.com/office/drawing/2014/main" id="{61C57A0C-580E-A9CA-1FF0-7F2C52F21D3A}"/>
              </a:ext>
            </a:extLst>
          </p:cNvPr>
          <p:cNvSpPr txBox="1">
            <a:spLocks noChangeArrowheads="1"/>
          </p:cNvSpPr>
          <p:nvPr/>
        </p:nvSpPr>
        <p:spPr bwMode="auto">
          <a:xfrm flipH="1">
            <a:off x="5800725" y="3070225"/>
            <a:ext cx="1128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marL="457200" indent="-457200"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1800">
                <a:solidFill>
                  <a:schemeClr val="tx1"/>
                </a:solidFill>
              </a:rPr>
              <a:t>subscribe</a:t>
            </a:r>
          </a:p>
        </p:txBody>
      </p:sp>
      <p:sp>
        <p:nvSpPr>
          <p:cNvPr id="38933" name="Line 32">
            <a:extLst>
              <a:ext uri="{FF2B5EF4-FFF2-40B4-BE49-F238E27FC236}">
                <a16:creationId xmlns:a16="http://schemas.microsoft.com/office/drawing/2014/main" id="{22F86529-19C4-1575-BCD7-E9B5AABD01C1}"/>
              </a:ext>
            </a:extLst>
          </p:cNvPr>
          <p:cNvSpPr>
            <a:spLocks noChangeShapeType="1"/>
          </p:cNvSpPr>
          <p:nvPr/>
        </p:nvSpPr>
        <p:spPr bwMode="auto">
          <a:xfrm flipH="1">
            <a:off x="6176963" y="5237163"/>
            <a:ext cx="665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934" name="Text Box 33">
            <a:extLst>
              <a:ext uri="{FF2B5EF4-FFF2-40B4-BE49-F238E27FC236}">
                <a16:creationId xmlns:a16="http://schemas.microsoft.com/office/drawing/2014/main" id="{FC277690-5BD8-301A-95AC-A7F17B204DDF}"/>
              </a:ext>
            </a:extLst>
          </p:cNvPr>
          <p:cNvSpPr txBox="1">
            <a:spLocks noChangeArrowheads="1"/>
          </p:cNvSpPr>
          <p:nvPr/>
        </p:nvSpPr>
        <p:spPr bwMode="auto">
          <a:xfrm flipH="1">
            <a:off x="5819775" y="4870450"/>
            <a:ext cx="1128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marL="457200" indent="-457200"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1800">
                <a:solidFill>
                  <a:schemeClr val="tx1"/>
                </a:solidFill>
              </a:rPr>
              <a:t>subscribe</a:t>
            </a:r>
          </a:p>
        </p:txBody>
      </p:sp>
      <p:sp>
        <p:nvSpPr>
          <p:cNvPr id="38935" name="Line 36">
            <a:extLst>
              <a:ext uri="{FF2B5EF4-FFF2-40B4-BE49-F238E27FC236}">
                <a16:creationId xmlns:a16="http://schemas.microsoft.com/office/drawing/2014/main" id="{4091AC8C-CABE-2FAD-F255-402A191492A1}"/>
              </a:ext>
            </a:extLst>
          </p:cNvPr>
          <p:cNvSpPr>
            <a:spLocks noChangeShapeType="1"/>
          </p:cNvSpPr>
          <p:nvPr/>
        </p:nvSpPr>
        <p:spPr bwMode="auto">
          <a:xfrm flipH="1">
            <a:off x="6194425" y="4373563"/>
            <a:ext cx="665163"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936" name="Text Box 37">
            <a:extLst>
              <a:ext uri="{FF2B5EF4-FFF2-40B4-BE49-F238E27FC236}">
                <a16:creationId xmlns:a16="http://schemas.microsoft.com/office/drawing/2014/main" id="{8A9D90D6-999A-A50A-A0D5-C0CCAD5FF690}"/>
              </a:ext>
            </a:extLst>
          </p:cNvPr>
          <p:cNvSpPr txBox="1">
            <a:spLocks noChangeArrowheads="1"/>
          </p:cNvSpPr>
          <p:nvPr/>
        </p:nvSpPr>
        <p:spPr bwMode="auto">
          <a:xfrm flipH="1">
            <a:off x="5819775" y="4006850"/>
            <a:ext cx="1128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marL="457200" indent="-457200"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1800">
                <a:solidFill>
                  <a:schemeClr val="tx1"/>
                </a:solidFill>
              </a:rPr>
              <a:t>subscribe</a:t>
            </a:r>
          </a:p>
        </p:txBody>
      </p:sp>
      <p:sp>
        <p:nvSpPr>
          <p:cNvPr id="38937" name="Rectangle 39">
            <a:extLst>
              <a:ext uri="{FF2B5EF4-FFF2-40B4-BE49-F238E27FC236}">
                <a16:creationId xmlns:a16="http://schemas.microsoft.com/office/drawing/2014/main" id="{04AA4EC3-0293-FC08-2EEB-423376E81A44}"/>
              </a:ext>
            </a:extLst>
          </p:cNvPr>
          <p:cNvSpPr>
            <a:spLocks noChangeArrowheads="1"/>
          </p:cNvSpPr>
          <p:nvPr/>
        </p:nvSpPr>
        <p:spPr bwMode="auto">
          <a:xfrm>
            <a:off x="3657600" y="3287713"/>
            <a:ext cx="2060575" cy="2301875"/>
          </a:xfrm>
          <a:prstGeom prst="rect">
            <a:avLst/>
          </a:prstGeom>
          <a:noFill/>
          <a:ln w="190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38938" name="Line 40">
            <a:extLst>
              <a:ext uri="{FF2B5EF4-FFF2-40B4-BE49-F238E27FC236}">
                <a16:creationId xmlns:a16="http://schemas.microsoft.com/office/drawing/2014/main" id="{F3BD5FCC-D11D-C638-30AF-DAE481D2818A}"/>
              </a:ext>
            </a:extLst>
          </p:cNvPr>
          <p:cNvSpPr>
            <a:spLocks noChangeShapeType="1"/>
          </p:cNvSpPr>
          <p:nvPr/>
        </p:nvSpPr>
        <p:spPr bwMode="auto">
          <a:xfrm>
            <a:off x="6049963" y="3789363"/>
            <a:ext cx="665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939" name="Text Box 41">
            <a:extLst>
              <a:ext uri="{FF2B5EF4-FFF2-40B4-BE49-F238E27FC236}">
                <a16:creationId xmlns:a16="http://schemas.microsoft.com/office/drawing/2014/main" id="{D9CED7DD-F791-F606-72B1-646DF6459CAB}"/>
              </a:ext>
            </a:extLst>
          </p:cNvPr>
          <p:cNvSpPr txBox="1">
            <a:spLocks noChangeArrowheads="1"/>
          </p:cNvSpPr>
          <p:nvPr/>
        </p:nvSpPr>
        <p:spPr bwMode="auto">
          <a:xfrm>
            <a:off x="5957888" y="3422650"/>
            <a:ext cx="7508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marL="457200" indent="-457200"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1800">
                <a:solidFill>
                  <a:schemeClr val="tx1"/>
                </a:solidFill>
              </a:rPr>
              <a:t>notify</a:t>
            </a:r>
          </a:p>
        </p:txBody>
      </p:sp>
      <p:sp>
        <p:nvSpPr>
          <p:cNvPr id="38940" name="Line 42">
            <a:extLst>
              <a:ext uri="{FF2B5EF4-FFF2-40B4-BE49-F238E27FC236}">
                <a16:creationId xmlns:a16="http://schemas.microsoft.com/office/drawing/2014/main" id="{FC4736A2-160D-1C93-1F3B-E6E26BA8C0F1}"/>
              </a:ext>
            </a:extLst>
          </p:cNvPr>
          <p:cNvSpPr>
            <a:spLocks noChangeShapeType="1"/>
          </p:cNvSpPr>
          <p:nvPr/>
        </p:nvSpPr>
        <p:spPr bwMode="auto">
          <a:xfrm>
            <a:off x="6049963" y="5589588"/>
            <a:ext cx="665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941" name="Text Box 43">
            <a:extLst>
              <a:ext uri="{FF2B5EF4-FFF2-40B4-BE49-F238E27FC236}">
                <a16:creationId xmlns:a16="http://schemas.microsoft.com/office/drawing/2014/main" id="{2D2C8699-9E08-3C81-DD0E-545587DA7788}"/>
              </a:ext>
            </a:extLst>
          </p:cNvPr>
          <p:cNvSpPr txBox="1">
            <a:spLocks noChangeArrowheads="1"/>
          </p:cNvSpPr>
          <p:nvPr/>
        </p:nvSpPr>
        <p:spPr bwMode="auto">
          <a:xfrm>
            <a:off x="5976938" y="5222875"/>
            <a:ext cx="7508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marL="457200" indent="-457200"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1800">
                <a:solidFill>
                  <a:schemeClr val="tx1"/>
                </a:solidFill>
              </a:rPr>
              <a:t>notify</a:t>
            </a:r>
          </a:p>
        </p:txBody>
      </p:sp>
      <p:sp>
        <p:nvSpPr>
          <p:cNvPr id="38942" name="Line 46">
            <a:extLst>
              <a:ext uri="{FF2B5EF4-FFF2-40B4-BE49-F238E27FC236}">
                <a16:creationId xmlns:a16="http://schemas.microsoft.com/office/drawing/2014/main" id="{54E915F2-1FD0-CCFD-1164-9715127C9040}"/>
              </a:ext>
            </a:extLst>
          </p:cNvPr>
          <p:cNvSpPr>
            <a:spLocks noChangeShapeType="1"/>
          </p:cNvSpPr>
          <p:nvPr/>
        </p:nvSpPr>
        <p:spPr bwMode="auto">
          <a:xfrm>
            <a:off x="6032500" y="4725988"/>
            <a:ext cx="665163"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943" name="Text Box 47">
            <a:extLst>
              <a:ext uri="{FF2B5EF4-FFF2-40B4-BE49-F238E27FC236}">
                <a16:creationId xmlns:a16="http://schemas.microsoft.com/office/drawing/2014/main" id="{88C6E108-9C4A-6E29-3BB7-3DF82817DEE1}"/>
              </a:ext>
            </a:extLst>
          </p:cNvPr>
          <p:cNvSpPr txBox="1">
            <a:spLocks noChangeArrowheads="1"/>
          </p:cNvSpPr>
          <p:nvPr/>
        </p:nvSpPr>
        <p:spPr bwMode="auto">
          <a:xfrm>
            <a:off x="5976938" y="4359275"/>
            <a:ext cx="7508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marL="457200" indent="-457200"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1800">
                <a:solidFill>
                  <a:schemeClr val="tx1"/>
                </a:solidFill>
              </a:rPr>
              <a:t>notify</a:t>
            </a:r>
          </a:p>
        </p:txBody>
      </p:sp>
      <p:sp>
        <p:nvSpPr>
          <p:cNvPr id="38944" name="Footer Placeholder 31">
            <a:extLst>
              <a:ext uri="{FF2B5EF4-FFF2-40B4-BE49-F238E27FC236}">
                <a16:creationId xmlns:a16="http://schemas.microsoft.com/office/drawing/2014/main" id="{DD379ED9-8D46-4053-8D01-50D4FC244E7D}"/>
              </a:ext>
            </a:extLst>
          </p:cNvPr>
          <p:cNvSpPr>
            <a:spLocks noGrp="1"/>
          </p:cNvSpPr>
          <p:nvPr>
            <p:ph type="ftr" sz="quarter" idx="4294967295"/>
          </p:nvPr>
        </p:nvSpPr>
        <p:spPr>
          <a:xfrm>
            <a:off x="0" y="6429375"/>
            <a:ext cx="1071563" cy="2428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1400">
                <a:solidFill>
                  <a:schemeClr val="tx1"/>
                </a:solidFill>
                <a:latin typeface="Times New Roman" charset="0"/>
              </a:rPr>
              <a:t>Middleware</a:t>
            </a:r>
          </a:p>
        </p:txBody>
      </p:sp>
    </p:spTree>
    <p:extLst>
      <p:ext uri="{BB962C8B-B14F-4D97-AF65-F5344CB8AC3E}">
        <p14:creationId xmlns:p14="http://schemas.microsoft.com/office/powerpoint/2010/main" val="36288546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077E3-2504-8B64-AB08-B0DE855C1137}"/>
            </a:ext>
          </a:extLst>
        </p:cNvPr>
        <p:cNvGrpSpPr/>
        <p:nvPr/>
      </p:nvGrpSpPr>
      <p:grpSpPr>
        <a:xfrm>
          <a:off x="0" y="0"/>
          <a:ext cx="0" cy="0"/>
          <a:chOff x="0" y="0"/>
          <a:chExt cx="0" cy="0"/>
        </a:xfrm>
      </p:grpSpPr>
      <p:sp>
        <p:nvSpPr>
          <p:cNvPr id="40962" name="Slide Number Placeholder 5">
            <a:extLst>
              <a:ext uri="{FF2B5EF4-FFF2-40B4-BE49-F238E27FC236}">
                <a16:creationId xmlns:a16="http://schemas.microsoft.com/office/drawing/2014/main" id="{810D21BE-1230-971E-E47C-B87E2363851D}"/>
              </a:ext>
            </a:extLst>
          </p:cNvPr>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fld id="{5B9A535A-0250-3849-9B39-D85D0A5BC0FB}" type="slidenum">
              <a:rPr lang="en-GB" altLang="en-US" sz="1400">
                <a:solidFill>
                  <a:schemeClr val="tx1"/>
                </a:solidFill>
                <a:latin typeface="Times New Roman" charset="0"/>
              </a:rPr>
              <a:pPr eaLnBrk="1" hangingPunct="1"/>
              <a:t>92</a:t>
            </a:fld>
            <a:endParaRPr lang="en-GB" altLang="en-US" sz="1400">
              <a:solidFill>
                <a:schemeClr val="tx1"/>
              </a:solidFill>
              <a:latin typeface="Times New Roman" charset="0"/>
            </a:endParaRPr>
          </a:p>
        </p:txBody>
      </p:sp>
      <p:sp>
        <p:nvSpPr>
          <p:cNvPr id="29699" name="Rectangle 2">
            <a:extLst>
              <a:ext uri="{FF2B5EF4-FFF2-40B4-BE49-F238E27FC236}">
                <a16:creationId xmlns:a16="http://schemas.microsoft.com/office/drawing/2014/main" id="{B32D9C69-4291-8AA8-72D0-48CB208A4743}"/>
              </a:ext>
            </a:extLst>
          </p:cNvPr>
          <p:cNvSpPr>
            <a:spLocks noGrp="1" noChangeArrowheads="1"/>
          </p:cNvSpPr>
          <p:nvPr>
            <p:ph type="title"/>
          </p:nvPr>
        </p:nvSpPr>
        <p:spPr>
          <a:xfrm>
            <a:off x="323528" y="260648"/>
            <a:ext cx="8373616" cy="778098"/>
          </a:xfrm>
        </p:spPr>
        <p:txBody>
          <a:bodyPr>
            <a:normAutofit/>
          </a:bodyPr>
          <a:lstStyle/>
          <a:p>
            <a:pPr eaLnBrk="1" hangingPunct="1">
              <a:defRPr/>
            </a:pPr>
            <a:r>
              <a:rPr lang="en-GB" dirty="0">
                <a:latin typeface="+mn-lt"/>
              </a:rPr>
              <a:t>Properties of Publish/Subscribe</a:t>
            </a:r>
          </a:p>
        </p:txBody>
      </p:sp>
      <p:sp>
        <p:nvSpPr>
          <p:cNvPr id="40964" name="Rectangle 3">
            <a:extLst>
              <a:ext uri="{FF2B5EF4-FFF2-40B4-BE49-F238E27FC236}">
                <a16:creationId xmlns:a16="http://schemas.microsoft.com/office/drawing/2014/main" id="{AD703DDF-377C-E0E3-D8D6-FCDA44F48C14}"/>
              </a:ext>
            </a:extLst>
          </p:cNvPr>
          <p:cNvSpPr>
            <a:spLocks noGrp="1" noChangeArrowheads="1"/>
          </p:cNvSpPr>
          <p:nvPr>
            <p:ph type="body" idx="1"/>
          </p:nvPr>
        </p:nvSpPr>
        <p:spPr/>
        <p:txBody>
          <a:bodyPr>
            <a:normAutofit fontScale="85000" lnSpcReduction="20000"/>
          </a:bodyPr>
          <a:lstStyle/>
          <a:p>
            <a:pPr eaLnBrk="1" hangingPunct="1">
              <a:buFont typeface="Wingdings" charset="2"/>
              <a:buNone/>
            </a:pPr>
            <a:r>
              <a:rPr lang="de-DE" altLang="en-US"/>
              <a:t>Asynchronous communication</a:t>
            </a:r>
          </a:p>
          <a:p>
            <a:pPr lvl="1" eaLnBrk="1" hangingPunct="1">
              <a:buFontTx/>
              <a:buChar char="•"/>
            </a:pPr>
            <a:r>
              <a:rPr lang="de-DE" altLang="en-US"/>
              <a:t>Publishers and subscribers are loosely coupled</a:t>
            </a:r>
          </a:p>
          <a:p>
            <a:pPr lvl="1" eaLnBrk="1" hangingPunct="1">
              <a:lnSpc>
                <a:spcPct val="50000"/>
              </a:lnSpc>
              <a:buFont typeface="Wingdings" charset="2"/>
              <a:buChar char="ü"/>
            </a:pPr>
            <a:endParaRPr lang="de-DE" altLang="en-US"/>
          </a:p>
          <a:p>
            <a:pPr eaLnBrk="1" hangingPunct="1">
              <a:buFont typeface="Wingdings" charset="2"/>
              <a:buNone/>
            </a:pPr>
            <a:r>
              <a:rPr lang="de-DE" altLang="en-US"/>
              <a:t>Many-to-many interaction between pubs. and subs.</a:t>
            </a:r>
          </a:p>
          <a:p>
            <a:pPr lvl="1" eaLnBrk="1" hangingPunct="1">
              <a:buFontTx/>
              <a:buChar char="•"/>
            </a:pPr>
            <a:r>
              <a:rPr lang="de-DE" altLang="en-US"/>
              <a:t>Scalable scheme for large-scale systems</a:t>
            </a:r>
          </a:p>
          <a:p>
            <a:pPr lvl="1" eaLnBrk="1" hangingPunct="1">
              <a:buFontTx/>
              <a:buChar char="•"/>
            </a:pPr>
            <a:r>
              <a:rPr lang="de-DE" altLang="en-US"/>
              <a:t>Publishers do not need to know subscribers, and vice-versa</a:t>
            </a:r>
          </a:p>
          <a:p>
            <a:pPr lvl="1" eaLnBrk="1" hangingPunct="1">
              <a:buFontTx/>
              <a:buChar char="•"/>
            </a:pPr>
            <a:r>
              <a:rPr lang="de-DE" altLang="en-US"/>
              <a:t>Dynamic join and leave of pubs, subs, (brokers - see lecture DS-8)</a:t>
            </a:r>
          </a:p>
          <a:p>
            <a:pPr lvl="1" eaLnBrk="1" hangingPunct="1">
              <a:lnSpc>
                <a:spcPct val="50000"/>
              </a:lnSpc>
              <a:buFont typeface="Wingdings" charset="2"/>
              <a:buChar char="ü"/>
            </a:pPr>
            <a:endParaRPr lang="de-DE" altLang="en-US"/>
          </a:p>
          <a:p>
            <a:pPr eaLnBrk="1" hangingPunct="1">
              <a:buFont typeface="Wingdings" charset="2"/>
              <a:buNone/>
            </a:pPr>
            <a:r>
              <a:rPr lang="de-DE" altLang="en-US"/>
              <a:t>(Topic and) Content-based pub/sub very expressive</a:t>
            </a:r>
          </a:p>
          <a:p>
            <a:pPr lvl="1" eaLnBrk="1" hangingPunct="1">
              <a:buFontTx/>
              <a:buChar char="•"/>
            </a:pPr>
            <a:r>
              <a:rPr lang="de-DE" altLang="en-US"/>
              <a:t>Filtered information delivered only to interested parties</a:t>
            </a:r>
          </a:p>
          <a:p>
            <a:pPr lvl="1" eaLnBrk="1" hangingPunct="1">
              <a:buFontTx/>
              <a:buChar char="•"/>
            </a:pPr>
            <a:r>
              <a:rPr lang="de-DE" altLang="en-US"/>
              <a:t>Efficient content-based routing through a broker network  </a:t>
            </a:r>
          </a:p>
        </p:txBody>
      </p:sp>
      <p:sp>
        <p:nvSpPr>
          <p:cNvPr id="40965" name="Footer Placeholder 4">
            <a:extLst>
              <a:ext uri="{FF2B5EF4-FFF2-40B4-BE49-F238E27FC236}">
                <a16:creationId xmlns:a16="http://schemas.microsoft.com/office/drawing/2014/main" id="{90FA5E1B-D81F-B91A-3148-C18F2637FF5B}"/>
              </a:ext>
            </a:extLst>
          </p:cNvPr>
          <p:cNvSpPr>
            <a:spLocks noGrp="1"/>
          </p:cNvSpPr>
          <p:nvPr>
            <p:ph type="ftr" sz="quarter" idx="4294967295"/>
          </p:nvPr>
        </p:nvSpPr>
        <p:spPr>
          <a:xfrm>
            <a:off x="0" y="6429375"/>
            <a:ext cx="1071563" cy="2428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1400">
                <a:solidFill>
                  <a:schemeClr val="tx1"/>
                </a:solidFill>
                <a:latin typeface="Times New Roman" charset="0"/>
              </a:rPr>
              <a:t>Middleware</a:t>
            </a:r>
          </a:p>
        </p:txBody>
      </p:sp>
    </p:spTree>
    <p:extLst>
      <p:ext uri="{BB962C8B-B14F-4D97-AF65-F5344CB8AC3E}">
        <p14:creationId xmlns:p14="http://schemas.microsoft.com/office/powerpoint/2010/main" val="26515867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EE205-3A2A-0DF2-9365-BF3CBA951788}"/>
            </a:ext>
          </a:extLst>
        </p:cNvPr>
        <p:cNvGrpSpPr/>
        <p:nvPr/>
      </p:nvGrpSpPr>
      <p:grpSpPr>
        <a:xfrm>
          <a:off x="0" y="0"/>
          <a:ext cx="0" cy="0"/>
          <a:chOff x="0" y="0"/>
          <a:chExt cx="0" cy="0"/>
        </a:xfrm>
      </p:grpSpPr>
      <p:sp>
        <p:nvSpPr>
          <p:cNvPr id="41986" name="Slide Number Placeholder 5">
            <a:extLst>
              <a:ext uri="{FF2B5EF4-FFF2-40B4-BE49-F238E27FC236}">
                <a16:creationId xmlns:a16="http://schemas.microsoft.com/office/drawing/2014/main" id="{41EAA531-CE25-CB1C-7B01-DE1DEBF37C77}"/>
              </a:ext>
            </a:extLst>
          </p:cNvPr>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fld id="{7A4671DE-78C7-0648-8861-37147C84DA1C}" type="slidenum">
              <a:rPr lang="en-GB" altLang="en-US" sz="1400">
                <a:solidFill>
                  <a:schemeClr val="tx1"/>
                </a:solidFill>
                <a:latin typeface="Times New Roman" charset="0"/>
              </a:rPr>
              <a:pPr eaLnBrk="1" hangingPunct="1"/>
              <a:t>93</a:t>
            </a:fld>
            <a:endParaRPr lang="en-GB" altLang="en-US" sz="1400">
              <a:solidFill>
                <a:schemeClr val="tx1"/>
              </a:solidFill>
              <a:latin typeface="Times New Roman" charset="0"/>
            </a:endParaRPr>
          </a:p>
        </p:txBody>
      </p:sp>
      <p:sp>
        <p:nvSpPr>
          <p:cNvPr id="30723" name="Rectangle 2">
            <a:extLst>
              <a:ext uri="{FF2B5EF4-FFF2-40B4-BE49-F238E27FC236}">
                <a16:creationId xmlns:a16="http://schemas.microsoft.com/office/drawing/2014/main" id="{B7C18E41-FF34-F9A5-0547-BE68CE81DC6F}"/>
              </a:ext>
            </a:extLst>
          </p:cNvPr>
          <p:cNvSpPr>
            <a:spLocks noGrp="1" noChangeArrowheads="1"/>
          </p:cNvSpPr>
          <p:nvPr>
            <p:ph type="title"/>
          </p:nvPr>
        </p:nvSpPr>
        <p:spPr>
          <a:xfrm>
            <a:off x="323527" y="260648"/>
            <a:ext cx="8416435" cy="778098"/>
          </a:xfrm>
        </p:spPr>
        <p:txBody>
          <a:bodyPr>
            <a:normAutofit/>
          </a:bodyPr>
          <a:lstStyle/>
          <a:p>
            <a:pPr eaLnBrk="1" hangingPunct="1">
              <a:defRPr/>
            </a:pPr>
            <a:r>
              <a:rPr lang="en-GB" dirty="0">
                <a:latin typeface="+mn-lt"/>
              </a:rPr>
              <a:t>Composite Event Detection (CED)</a:t>
            </a:r>
          </a:p>
        </p:txBody>
      </p:sp>
      <p:sp>
        <p:nvSpPr>
          <p:cNvPr id="41988" name="Rectangle 3">
            <a:extLst>
              <a:ext uri="{FF2B5EF4-FFF2-40B4-BE49-F238E27FC236}">
                <a16:creationId xmlns:a16="http://schemas.microsoft.com/office/drawing/2014/main" id="{D0586CAC-88BE-A587-D85B-8D8E781B1268}"/>
              </a:ext>
            </a:extLst>
          </p:cNvPr>
          <p:cNvSpPr>
            <a:spLocks noGrp="1" noChangeArrowheads="1"/>
          </p:cNvSpPr>
          <p:nvPr>
            <p:ph type="body" idx="1"/>
          </p:nvPr>
        </p:nvSpPr>
        <p:spPr>
          <a:xfrm>
            <a:off x="395288" y="981075"/>
            <a:ext cx="8534400" cy="3024188"/>
          </a:xfrm>
        </p:spPr>
        <p:txBody>
          <a:bodyPr>
            <a:normAutofit fontScale="85000" lnSpcReduction="20000"/>
          </a:bodyPr>
          <a:lstStyle/>
          <a:p>
            <a:pPr eaLnBrk="1" hangingPunct="1"/>
            <a:r>
              <a:rPr lang="de-DE" altLang="en-US" dirty="0"/>
              <a:t>Content-</a:t>
            </a:r>
            <a:r>
              <a:rPr lang="de-DE" altLang="en-US" dirty="0" err="1"/>
              <a:t>based</a:t>
            </a:r>
            <a:r>
              <a:rPr lang="de-DE" altLang="en-US" dirty="0"/>
              <a:t> </a:t>
            </a:r>
            <a:r>
              <a:rPr lang="de-DE" altLang="en-US" dirty="0" err="1"/>
              <a:t>pub</a:t>
            </a:r>
            <a:r>
              <a:rPr lang="de-DE" altLang="en-US" dirty="0"/>
              <a:t>/</a:t>
            </a:r>
            <a:r>
              <a:rPr lang="de-DE" altLang="en-US" dirty="0" err="1"/>
              <a:t>sub</a:t>
            </a:r>
            <a:r>
              <a:rPr lang="de-DE" altLang="en-US" dirty="0"/>
              <a:t> </a:t>
            </a:r>
            <a:r>
              <a:rPr lang="de-DE" altLang="en-US" dirty="0" err="1"/>
              <a:t>may</a:t>
            </a:r>
            <a:r>
              <a:rPr lang="de-DE" altLang="en-US" dirty="0"/>
              <a:t> not </a:t>
            </a:r>
            <a:r>
              <a:rPr lang="de-DE" altLang="en-US" dirty="0" err="1"/>
              <a:t>be</a:t>
            </a:r>
            <a:r>
              <a:rPr lang="de-DE" altLang="en-US" dirty="0"/>
              <a:t> expressive </a:t>
            </a:r>
            <a:r>
              <a:rPr lang="de-DE" altLang="en-US" dirty="0" err="1"/>
              <a:t>enough</a:t>
            </a:r>
            <a:endParaRPr lang="de-DE" altLang="en-US" dirty="0"/>
          </a:p>
          <a:p>
            <a:pPr lvl="1" eaLnBrk="1" hangingPunct="1"/>
            <a:r>
              <a:rPr lang="de-DE" altLang="en-US" dirty="0" err="1"/>
              <a:t>Potentially</a:t>
            </a:r>
            <a:r>
              <a:rPr lang="de-DE" altLang="en-US" dirty="0"/>
              <a:t> </a:t>
            </a:r>
            <a:r>
              <a:rPr lang="de-DE" altLang="en-US" dirty="0" err="1"/>
              <a:t>thousands</a:t>
            </a:r>
            <a:r>
              <a:rPr lang="de-DE" altLang="en-US" dirty="0"/>
              <a:t> </a:t>
            </a:r>
            <a:r>
              <a:rPr lang="de-DE" altLang="en-US" dirty="0" err="1"/>
              <a:t>of</a:t>
            </a:r>
            <a:r>
              <a:rPr lang="de-DE" altLang="en-US" dirty="0"/>
              <a:t> </a:t>
            </a:r>
            <a:r>
              <a:rPr lang="de-DE" altLang="en-US" dirty="0" err="1"/>
              <a:t>event</a:t>
            </a:r>
            <a:r>
              <a:rPr lang="de-DE" altLang="en-US" dirty="0"/>
              <a:t> </a:t>
            </a:r>
            <a:r>
              <a:rPr lang="de-DE" altLang="en-US" dirty="0" err="1"/>
              <a:t>types</a:t>
            </a:r>
            <a:r>
              <a:rPr lang="de-DE" altLang="en-US" dirty="0"/>
              <a:t> (primitive </a:t>
            </a:r>
            <a:r>
              <a:rPr lang="de-DE" altLang="en-US" dirty="0" err="1"/>
              <a:t>events</a:t>
            </a:r>
            <a:r>
              <a:rPr lang="de-DE" altLang="en-US" dirty="0"/>
              <a:t>)</a:t>
            </a:r>
          </a:p>
          <a:p>
            <a:pPr lvl="1" eaLnBrk="1" hangingPunct="1"/>
            <a:r>
              <a:rPr lang="de-DE" altLang="en-US" dirty="0" err="1"/>
              <a:t>Subscribers</a:t>
            </a:r>
            <a:r>
              <a:rPr lang="de-DE" altLang="en-US" dirty="0"/>
              <a:t> </a:t>
            </a:r>
            <a:r>
              <a:rPr lang="de-DE" altLang="en-US" dirty="0" err="1"/>
              <a:t>interest</a:t>
            </a:r>
            <a:r>
              <a:rPr lang="de-DE" altLang="en-US" dirty="0"/>
              <a:t>: </a:t>
            </a:r>
            <a:r>
              <a:rPr lang="de-DE" altLang="en-US" dirty="0" err="1"/>
              <a:t>event</a:t>
            </a:r>
            <a:r>
              <a:rPr lang="de-DE" altLang="en-US" dirty="0"/>
              <a:t> </a:t>
            </a:r>
            <a:r>
              <a:rPr lang="de-DE" altLang="en-US" i="1" dirty="0" err="1"/>
              <a:t>patterns</a:t>
            </a:r>
            <a:r>
              <a:rPr lang="de-DE" altLang="en-US" i="1" dirty="0"/>
              <a:t> </a:t>
            </a:r>
            <a:r>
              <a:rPr lang="de-DE" altLang="en-US" dirty="0"/>
              <a:t>(</a:t>
            </a:r>
            <a:r>
              <a:rPr lang="de-DE" altLang="en-US" dirty="0" err="1"/>
              <a:t>define</a:t>
            </a:r>
            <a:r>
              <a:rPr lang="de-DE" altLang="en-US" dirty="0"/>
              <a:t> </a:t>
            </a:r>
            <a:r>
              <a:rPr lang="de-DE" altLang="en-US" i="1" dirty="0"/>
              <a:t>high-level </a:t>
            </a:r>
            <a:r>
              <a:rPr lang="de-DE" altLang="en-US" dirty="0" err="1"/>
              <a:t>events</a:t>
            </a:r>
            <a:r>
              <a:rPr lang="de-DE" altLang="en-US" dirty="0"/>
              <a:t>,  </a:t>
            </a:r>
            <a:r>
              <a:rPr lang="de-DE" altLang="en-US" dirty="0" err="1"/>
              <a:t>ref</a:t>
            </a:r>
            <a:r>
              <a:rPr lang="de-DE" altLang="en-US" dirty="0"/>
              <a:t> DS-2)</a:t>
            </a:r>
          </a:p>
          <a:p>
            <a:pPr eaLnBrk="1" hangingPunct="1"/>
            <a:r>
              <a:rPr lang="de-DE" altLang="en-US" b="1" dirty="0"/>
              <a:t>Event Patterns</a:t>
            </a:r>
          </a:p>
          <a:p>
            <a:pPr lvl="1" eaLnBrk="1" hangingPunct="1">
              <a:buFontTx/>
              <a:buNone/>
            </a:pPr>
            <a:r>
              <a:rPr lang="de-DE" altLang="en-US" sz="1800" b="1" dirty="0" err="1">
                <a:solidFill>
                  <a:schemeClr val="tx1"/>
                </a:solidFill>
                <a:latin typeface="Courier New" charset="0"/>
                <a:ea typeface="Courier New" charset="0"/>
                <a:cs typeface="Courier New" charset="0"/>
              </a:rPr>
              <a:t>PrinterOutOfPaperEvent</a:t>
            </a:r>
            <a:r>
              <a:rPr lang="de-DE" altLang="en-US" sz="1800" b="1" dirty="0">
                <a:latin typeface="Courier New" charset="0"/>
                <a:ea typeface="Courier New" charset="0"/>
                <a:cs typeface="Courier New" charset="0"/>
              </a:rPr>
              <a:t> </a:t>
            </a:r>
            <a:r>
              <a:rPr lang="de-DE" altLang="en-US" dirty="0" err="1"/>
              <a:t>or</a:t>
            </a:r>
            <a:r>
              <a:rPr lang="de-DE" altLang="en-US" sz="1800" b="1" dirty="0">
                <a:solidFill>
                  <a:schemeClr val="tx1"/>
                </a:solidFill>
                <a:latin typeface="Courier New" charset="0"/>
                <a:ea typeface="Courier New" charset="0"/>
                <a:cs typeface="Courier New" charset="0"/>
              </a:rPr>
              <a:t> </a:t>
            </a:r>
            <a:r>
              <a:rPr lang="de-DE" altLang="en-US" sz="1800" b="1" dirty="0" err="1">
                <a:solidFill>
                  <a:schemeClr val="tx1"/>
                </a:solidFill>
                <a:latin typeface="Courier New" charset="0"/>
                <a:ea typeface="Courier New" charset="0"/>
                <a:cs typeface="Courier New" charset="0"/>
              </a:rPr>
              <a:t>PrinterOutOfTonerEvent</a:t>
            </a:r>
            <a:endParaRPr lang="de-DE" altLang="en-US" dirty="0"/>
          </a:p>
          <a:p>
            <a:pPr eaLnBrk="1" hangingPunct="1"/>
            <a:r>
              <a:rPr lang="de-DE" altLang="en-US" b="1" dirty="0"/>
              <a:t>C</a:t>
            </a:r>
            <a:r>
              <a:rPr lang="de-DE" altLang="en-US" dirty="0"/>
              <a:t>omposite </a:t>
            </a:r>
            <a:r>
              <a:rPr lang="de-DE" altLang="en-US" b="1" dirty="0"/>
              <a:t>E</a:t>
            </a:r>
            <a:r>
              <a:rPr lang="de-DE" altLang="en-US" dirty="0"/>
              <a:t>vent </a:t>
            </a:r>
            <a:r>
              <a:rPr lang="de-DE" altLang="en-US" b="1" dirty="0" err="1"/>
              <a:t>D</a:t>
            </a:r>
            <a:r>
              <a:rPr lang="de-DE" altLang="en-US" dirty="0" err="1"/>
              <a:t>etectors</a:t>
            </a:r>
            <a:r>
              <a:rPr lang="de-DE" altLang="en-US" dirty="0"/>
              <a:t> (CED)</a:t>
            </a:r>
          </a:p>
          <a:p>
            <a:pPr lvl="1" eaLnBrk="1" hangingPunct="1"/>
            <a:r>
              <a:rPr lang="de-DE" altLang="en-US" dirty="0" err="1"/>
              <a:t>Subscribe</a:t>
            </a:r>
            <a:r>
              <a:rPr lang="de-DE" altLang="en-US" dirty="0"/>
              <a:t> </a:t>
            </a:r>
            <a:r>
              <a:rPr lang="de-DE" altLang="en-US" dirty="0" err="1"/>
              <a:t>to</a:t>
            </a:r>
            <a:r>
              <a:rPr lang="de-DE" altLang="en-US" dirty="0"/>
              <a:t> primitive </a:t>
            </a:r>
            <a:r>
              <a:rPr lang="de-DE" altLang="en-US" dirty="0" err="1"/>
              <a:t>events</a:t>
            </a:r>
            <a:r>
              <a:rPr lang="de-DE" altLang="en-US" dirty="0"/>
              <a:t> </a:t>
            </a:r>
            <a:r>
              <a:rPr lang="de-DE" altLang="en-US" dirty="0" err="1"/>
              <a:t>and</a:t>
            </a:r>
            <a:r>
              <a:rPr lang="de-DE" altLang="en-US" dirty="0"/>
              <a:t> </a:t>
            </a:r>
            <a:r>
              <a:rPr lang="de-DE" altLang="en-US" dirty="0" err="1"/>
              <a:t>publish</a:t>
            </a:r>
            <a:r>
              <a:rPr lang="de-DE" altLang="en-US" dirty="0"/>
              <a:t> </a:t>
            </a:r>
            <a:r>
              <a:rPr lang="de-DE" altLang="en-US" dirty="0" err="1"/>
              <a:t>composite</a:t>
            </a:r>
            <a:r>
              <a:rPr lang="de-DE" altLang="en-US" dirty="0"/>
              <a:t> </a:t>
            </a:r>
            <a:r>
              <a:rPr lang="de-DE" altLang="en-US" dirty="0" err="1"/>
              <a:t>events</a:t>
            </a:r>
            <a:endParaRPr lang="de-DE" altLang="en-US" dirty="0"/>
          </a:p>
        </p:txBody>
      </p:sp>
      <p:sp>
        <p:nvSpPr>
          <p:cNvPr id="41989" name="Text Box 4">
            <a:extLst>
              <a:ext uri="{FF2B5EF4-FFF2-40B4-BE49-F238E27FC236}">
                <a16:creationId xmlns:a16="http://schemas.microsoft.com/office/drawing/2014/main" id="{263AE07D-A11A-0AC5-5723-38BD35C6DE66}"/>
              </a:ext>
            </a:extLst>
          </p:cNvPr>
          <p:cNvSpPr txBox="1">
            <a:spLocks noChangeArrowheads="1"/>
          </p:cNvSpPr>
          <p:nvPr/>
        </p:nvSpPr>
        <p:spPr bwMode="auto">
          <a:xfrm>
            <a:off x="1476375" y="5229225"/>
            <a:ext cx="1368425" cy="406400"/>
          </a:xfrm>
          <a:prstGeom prst="rect">
            <a:avLst/>
          </a:prstGeom>
          <a:solidFill>
            <a:srgbClr val="CCECFF"/>
          </a:solidFill>
          <a:ln w="9525">
            <a:solidFill>
              <a:schemeClr val="tx1"/>
            </a:solidFill>
            <a:miter lim="800000"/>
            <a:headEnd/>
            <a:tailEnd/>
          </a:ln>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sz="2000">
                <a:solidFill>
                  <a:schemeClr val="tx1"/>
                </a:solidFill>
              </a:rPr>
              <a:t>Publisher</a:t>
            </a:r>
          </a:p>
        </p:txBody>
      </p:sp>
      <p:sp>
        <p:nvSpPr>
          <p:cNvPr id="41990" name="Text Box 5">
            <a:extLst>
              <a:ext uri="{FF2B5EF4-FFF2-40B4-BE49-F238E27FC236}">
                <a16:creationId xmlns:a16="http://schemas.microsoft.com/office/drawing/2014/main" id="{963C86DB-CB46-27DE-AD92-ACEBEE5875CF}"/>
              </a:ext>
            </a:extLst>
          </p:cNvPr>
          <p:cNvSpPr txBox="1">
            <a:spLocks noChangeArrowheads="1"/>
          </p:cNvSpPr>
          <p:nvPr/>
        </p:nvSpPr>
        <p:spPr bwMode="auto">
          <a:xfrm>
            <a:off x="1476375" y="4652963"/>
            <a:ext cx="1368425" cy="406400"/>
          </a:xfrm>
          <a:prstGeom prst="rect">
            <a:avLst/>
          </a:prstGeom>
          <a:solidFill>
            <a:srgbClr val="CCECFF"/>
          </a:solidFill>
          <a:ln w="9525">
            <a:solidFill>
              <a:schemeClr val="tx1"/>
            </a:solidFill>
            <a:miter lim="800000"/>
            <a:headEnd/>
            <a:tailEnd/>
          </a:ln>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sz="2000">
                <a:solidFill>
                  <a:schemeClr val="tx1"/>
                </a:solidFill>
              </a:rPr>
              <a:t>Publisher</a:t>
            </a:r>
          </a:p>
        </p:txBody>
      </p:sp>
      <p:sp>
        <p:nvSpPr>
          <p:cNvPr id="41991" name="Text Box 6">
            <a:extLst>
              <a:ext uri="{FF2B5EF4-FFF2-40B4-BE49-F238E27FC236}">
                <a16:creationId xmlns:a16="http://schemas.microsoft.com/office/drawing/2014/main" id="{AD0A4690-998B-321A-7C0F-9480208A6B7D}"/>
              </a:ext>
            </a:extLst>
          </p:cNvPr>
          <p:cNvSpPr txBox="1">
            <a:spLocks noChangeArrowheads="1"/>
          </p:cNvSpPr>
          <p:nvPr/>
        </p:nvSpPr>
        <p:spPr bwMode="auto">
          <a:xfrm>
            <a:off x="1476375" y="5780088"/>
            <a:ext cx="1368425" cy="406400"/>
          </a:xfrm>
          <a:prstGeom prst="rect">
            <a:avLst/>
          </a:prstGeom>
          <a:solidFill>
            <a:srgbClr val="CCECFF"/>
          </a:solidFill>
          <a:ln w="9525">
            <a:solidFill>
              <a:schemeClr val="tx1"/>
            </a:solidFill>
            <a:miter lim="800000"/>
            <a:headEnd/>
            <a:tailEnd/>
          </a:ln>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sz="2000">
                <a:solidFill>
                  <a:schemeClr val="tx1"/>
                </a:solidFill>
              </a:rPr>
              <a:t>Publisher</a:t>
            </a:r>
          </a:p>
        </p:txBody>
      </p:sp>
      <p:grpSp>
        <p:nvGrpSpPr>
          <p:cNvPr id="41992" name="Group 9">
            <a:extLst>
              <a:ext uri="{FF2B5EF4-FFF2-40B4-BE49-F238E27FC236}">
                <a16:creationId xmlns:a16="http://schemas.microsoft.com/office/drawing/2014/main" id="{1A8B799C-F5ED-B056-E8B0-B72C0D2605EF}"/>
              </a:ext>
            </a:extLst>
          </p:cNvPr>
          <p:cNvGrpSpPr>
            <a:grpSpLocks/>
          </p:cNvGrpSpPr>
          <p:nvPr/>
        </p:nvGrpSpPr>
        <p:grpSpPr bwMode="auto">
          <a:xfrm>
            <a:off x="3492500" y="4338638"/>
            <a:ext cx="1008063" cy="504825"/>
            <a:chOff x="1066" y="2341"/>
            <a:chExt cx="635" cy="318"/>
          </a:xfrm>
        </p:grpSpPr>
        <p:sp>
          <p:nvSpPr>
            <p:cNvPr id="42011" name="Oval 7">
              <a:extLst>
                <a:ext uri="{FF2B5EF4-FFF2-40B4-BE49-F238E27FC236}">
                  <a16:creationId xmlns:a16="http://schemas.microsoft.com/office/drawing/2014/main" id="{585BB31D-A577-475E-BB56-391B2AC942CB}"/>
                </a:ext>
              </a:extLst>
            </p:cNvPr>
            <p:cNvSpPr>
              <a:spLocks noChangeArrowheads="1"/>
            </p:cNvSpPr>
            <p:nvPr/>
          </p:nvSpPr>
          <p:spPr bwMode="auto">
            <a:xfrm>
              <a:off x="1066" y="2341"/>
              <a:ext cx="635" cy="318"/>
            </a:xfrm>
            <a:prstGeom prst="ellipse">
              <a:avLst/>
            </a:prstGeom>
            <a:solidFill>
              <a:srgbClr val="CCECFF"/>
            </a:solidFill>
            <a:ln w="19050">
              <a:solidFill>
                <a:schemeClr val="tx1"/>
              </a:solidFill>
              <a:round/>
              <a:headEnd/>
              <a:tailEnd/>
            </a:ln>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42012" name="Text Box 8">
              <a:extLst>
                <a:ext uri="{FF2B5EF4-FFF2-40B4-BE49-F238E27FC236}">
                  <a16:creationId xmlns:a16="http://schemas.microsoft.com/office/drawing/2014/main" id="{010E6FCD-2ADD-28CC-DDAB-AB9B55F3E263}"/>
                </a:ext>
              </a:extLst>
            </p:cNvPr>
            <p:cNvSpPr txBox="1">
              <a:spLocks noChangeArrowheads="1"/>
            </p:cNvSpPr>
            <p:nvPr/>
          </p:nvSpPr>
          <p:spPr bwMode="auto">
            <a:xfrm>
              <a:off x="1156" y="2341"/>
              <a:ext cx="4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marL="457200" indent="-457200"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a:solidFill>
                    <a:schemeClr val="tx1"/>
                  </a:solidFill>
                </a:rPr>
                <a:t>CED</a:t>
              </a:r>
            </a:p>
          </p:txBody>
        </p:sp>
      </p:grpSp>
      <p:grpSp>
        <p:nvGrpSpPr>
          <p:cNvPr id="41993" name="Group 10">
            <a:extLst>
              <a:ext uri="{FF2B5EF4-FFF2-40B4-BE49-F238E27FC236}">
                <a16:creationId xmlns:a16="http://schemas.microsoft.com/office/drawing/2014/main" id="{22B62563-4E73-BC0D-1FA5-DAA04A057ED5}"/>
              </a:ext>
            </a:extLst>
          </p:cNvPr>
          <p:cNvGrpSpPr>
            <a:grpSpLocks/>
          </p:cNvGrpSpPr>
          <p:nvPr/>
        </p:nvGrpSpPr>
        <p:grpSpPr bwMode="auto">
          <a:xfrm>
            <a:off x="4787900" y="5059363"/>
            <a:ext cx="1008063" cy="504825"/>
            <a:chOff x="1066" y="2341"/>
            <a:chExt cx="635" cy="318"/>
          </a:xfrm>
        </p:grpSpPr>
        <p:sp>
          <p:nvSpPr>
            <p:cNvPr id="42009" name="Oval 11">
              <a:extLst>
                <a:ext uri="{FF2B5EF4-FFF2-40B4-BE49-F238E27FC236}">
                  <a16:creationId xmlns:a16="http://schemas.microsoft.com/office/drawing/2014/main" id="{0E251E89-D37E-BE3A-6F59-3E14447EA550}"/>
                </a:ext>
              </a:extLst>
            </p:cNvPr>
            <p:cNvSpPr>
              <a:spLocks noChangeArrowheads="1"/>
            </p:cNvSpPr>
            <p:nvPr/>
          </p:nvSpPr>
          <p:spPr bwMode="auto">
            <a:xfrm>
              <a:off x="1066" y="2341"/>
              <a:ext cx="635" cy="318"/>
            </a:xfrm>
            <a:prstGeom prst="ellipse">
              <a:avLst/>
            </a:prstGeom>
            <a:solidFill>
              <a:srgbClr val="CCECFF"/>
            </a:solidFill>
            <a:ln w="19050">
              <a:solidFill>
                <a:schemeClr val="tx1"/>
              </a:solidFill>
              <a:round/>
              <a:headEnd/>
              <a:tailEnd/>
            </a:ln>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42010" name="Text Box 12">
              <a:extLst>
                <a:ext uri="{FF2B5EF4-FFF2-40B4-BE49-F238E27FC236}">
                  <a16:creationId xmlns:a16="http://schemas.microsoft.com/office/drawing/2014/main" id="{1A86E58C-A978-03A9-D713-E4617B379BCA}"/>
                </a:ext>
              </a:extLst>
            </p:cNvPr>
            <p:cNvSpPr txBox="1">
              <a:spLocks noChangeArrowheads="1"/>
            </p:cNvSpPr>
            <p:nvPr/>
          </p:nvSpPr>
          <p:spPr bwMode="auto">
            <a:xfrm>
              <a:off x="1156" y="2341"/>
              <a:ext cx="4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marL="457200" indent="-457200"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a:solidFill>
                    <a:schemeClr val="tx1"/>
                  </a:solidFill>
                </a:rPr>
                <a:t>CED</a:t>
              </a:r>
            </a:p>
          </p:txBody>
        </p:sp>
      </p:grpSp>
      <p:grpSp>
        <p:nvGrpSpPr>
          <p:cNvPr id="41994" name="Group 13">
            <a:extLst>
              <a:ext uri="{FF2B5EF4-FFF2-40B4-BE49-F238E27FC236}">
                <a16:creationId xmlns:a16="http://schemas.microsoft.com/office/drawing/2014/main" id="{2C8A17FF-8FE6-59E5-5E5D-503D12C64B18}"/>
              </a:ext>
            </a:extLst>
          </p:cNvPr>
          <p:cNvGrpSpPr>
            <a:grpSpLocks/>
          </p:cNvGrpSpPr>
          <p:nvPr/>
        </p:nvGrpSpPr>
        <p:grpSpPr bwMode="auto">
          <a:xfrm>
            <a:off x="3419475" y="5634038"/>
            <a:ext cx="1008063" cy="504825"/>
            <a:chOff x="1066" y="2341"/>
            <a:chExt cx="635" cy="318"/>
          </a:xfrm>
        </p:grpSpPr>
        <p:sp>
          <p:nvSpPr>
            <p:cNvPr id="42007" name="Oval 14">
              <a:extLst>
                <a:ext uri="{FF2B5EF4-FFF2-40B4-BE49-F238E27FC236}">
                  <a16:creationId xmlns:a16="http://schemas.microsoft.com/office/drawing/2014/main" id="{AE51C928-CF1F-DB98-E8DB-86800235F144}"/>
                </a:ext>
              </a:extLst>
            </p:cNvPr>
            <p:cNvSpPr>
              <a:spLocks noChangeArrowheads="1"/>
            </p:cNvSpPr>
            <p:nvPr/>
          </p:nvSpPr>
          <p:spPr bwMode="auto">
            <a:xfrm>
              <a:off x="1066" y="2341"/>
              <a:ext cx="635" cy="318"/>
            </a:xfrm>
            <a:prstGeom prst="ellipse">
              <a:avLst/>
            </a:prstGeom>
            <a:solidFill>
              <a:srgbClr val="CCECFF"/>
            </a:solidFill>
            <a:ln w="19050">
              <a:solidFill>
                <a:schemeClr val="tx1"/>
              </a:solidFill>
              <a:round/>
              <a:headEnd/>
              <a:tailEnd/>
            </a:ln>
          </p:spPr>
          <p:txBody>
            <a:bodyPr wrap="none" anchor="ct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endParaRPr lang="en-US" altLang="en-US"/>
            </a:p>
          </p:txBody>
        </p:sp>
        <p:sp>
          <p:nvSpPr>
            <p:cNvPr id="42008" name="Text Box 15">
              <a:extLst>
                <a:ext uri="{FF2B5EF4-FFF2-40B4-BE49-F238E27FC236}">
                  <a16:creationId xmlns:a16="http://schemas.microsoft.com/office/drawing/2014/main" id="{4D40C19C-51CA-5077-A621-654E0BC3751B}"/>
                </a:ext>
              </a:extLst>
            </p:cNvPr>
            <p:cNvSpPr txBox="1">
              <a:spLocks noChangeArrowheads="1"/>
            </p:cNvSpPr>
            <p:nvPr/>
          </p:nvSpPr>
          <p:spPr bwMode="auto">
            <a:xfrm>
              <a:off x="1156" y="2341"/>
              <a:ext cx="4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marL="457200" indent="-457200"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a:solidFill>
                    <a:schemeClr val="tx1"/>
                  </a:solidFill>
                </a:rPr>
                <a:t>CED</a:t>
              </a:r>
            </a:p>
          </p:txBody>
        </p:sp>
      </p:grpSp>
      <p:sp>
        <p:nvSpPr>
          <p:cNvPr id="41995" name="Text Box 16">
            <a:extLst>
              <a:ext uri="{FF2B5EF4-FFF2-40B4-BE49-F238E27FC236}">
                <a16:creationId xmlns:a16="http://schemas.microsoft.com/office/drawing/2014/main" id="{C445B9FD-8962-E436-23AC-4ECC049C4D1F}"/>
              </a:ext>
            </a:extLst>
          </p:cNvPr>
          <p:cNvSpPr txBox="1">
            <a:spLocks noChangeArrowheads="1"/>
          </p:cNvSpPr>
          <p:nvPr/>
        </p:nvSpPr>
        <p:spPr bwMode="auto">
          <a:xfrm>
            <a:off x="1476375" y="4076700"/>
            <a:ext cx="1368425" cy="406400"/>
          </a:xfrm>
          <a:prstGeom prst="rect">
            <a:avLst/>
          </a:prstGeom>
          <a:solidFill>
            <a:srgbClr val="CCECFF"/>
          </a:solidFill>
          <a:ln w="9525">
            <a:solidFill>
              <a:schemeClr val="tx1"/>
            </a:solidFill>
            <a:miter lim="800000"/>
            <a:headEnd/>
            <a:tailEnd/>
          </a:ln>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sz="2000">
                <a:solidFill>
                  <a:schemeClr val="tx1"/>
                </a:solidFill>
              </a:rPr>
              <a:t>Publisher</a:t>
            </a:r>
          </a:p>
        </p:txBody>
      </p:sp>
      <p:sp>
        <p:nvSpPr>
          <p:cNvPr id="41996" name="Text Box 17">
            <a:extLst>
              <a:ext uri="{FF2B5EF4-FFF2-40B4-BE49-F238E27FC236}">
                <a16:creationId xmlns:a16="http://schemas.microsoft.com/office/drawing/2014/main" id="{B4FE53B1-1347-B2C1-84C5-535FD794672D}"/>
              </a:ext>
            </a:extLst>
          </p:cNvPr>
          <p:cNvSpPr txBox="1">
            <a:spLocks noChangeArrowheads="1"/>
          </p:cNvSpPr>
          <p:nvPr/>
        </p:nvSpPr>
        <p:spPr bwMode="auto">
          <a:xfrm>
            <a:off x="6516688" y="5562600"/>
            <a:ext cx="1368425" cy="406400"/>
          </a:xfrm>
          <a:prstGeom prst="rect">
            <a:avLst/>
          </a:prstGeom>
          <a:solidFill>
            <a:srgbClr val="CCECFF"/>
          </a:solidFill>
          <a:ln w="9525">
            <a:solidFill>
              <a:schemeClr val="tx1"/>
            </a:solidFill>
            <a:miter lim="800000"/>
            <a:headEnd/>
            <a:tailEnd/>
          </a:ln>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sz="2000">
                <a:solidFill>
                  <a:schemeClr val="tx1"/>
                </a:solidFill>
              </a:rPr>
              <a:t>Subscriber</a:t>
            </a:r>
          </a:p>
        </p:txBody>
      </p:sp>
      <p:sp>
        <p:nvSpPr>
          <p:cNvPr id="41997" name="Text Box 18">
            <a:extLst>
              <a:ext uri="{FF2B5EF4-FFF2-40B4-BE49-F238E27FC236}">
                <a16:creationId xmlns:a16="http://schemas.microsoft.com/office/drawing/2014/main" id="{ECD4B3E4-5572-B40D-05C7-9A35B3C7E5B0}"/>
              </a:ext>
            </a:extLst>
          </p:cNvPr>
          <p:cNvSpPr txBox="1">
            <a:spLocks noChangeArrowheads="1"/>
          </p:cNvSpPr>
          <p:nvPr/>
        </p:nvSpPr>
        <p:spPr bwMode="auto">
          <a:xfrm>
            <a:off x="6516688" y="4410075"/>
            <a:ext cx="1368425" cy="406400"/>
          </a:xfrm>
          <a:prstGeom prst="rect">
            <a:avLst/>
          </a:prstGeom>
          <a:solidFill>
            <a:srgbClr val="CCECFF"/>
          </a:solidFill>
          <a:ln w="9525">
            <a:solidFill>
              <a:schemeClr val="tx1"/>
            </a:solidFill>
            <a:miter lim="800000"/>
            <a:headEnd/>
            <a:tailEnd/>
          </a:ln>
        </p:spPr>
        <p:txBody>
          <a:bodyPr>
            <a:spAutoFit/>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algn="ctr" eaLnBrk="1" hangingPunct="1">
              <a:spcBef>
                <a:spcPct val="50000"/>
              </a:spcBef>
            </a:pPr>
            <a:r>
              <a:rPr lang="en-GB" altLang="en-US" sz="2000">
                <a:solidFill>
                  <a:schemeClr val="tx1"/>
                </a:solidFill>
              </a:rPr>
              <a:t>Subscriber</a:t>
            </a:r>
          </a:p>
        </p:txBody>
      </p:sp>
      <p:sp>
        <p:nvSpPr>
          <p:cNvPr id="41998" name="Line 19">
            <a:extLst>
              <a:ext uri="{FF2B5EF4-FFF2-40B4-BE49-F238E27FC236}">
                <a16:creationId xmlns:a16="http://schemas.microsoft.com/office/drawing/2014/main" id="{EA37E2F0-57B1-976C-19B2-2BB848D3367B}"/>
              </a:ext>
            </a:extLst>
          </p:cNvPr>
          <p:cNvSpPr>
            <a:spLocks noChangeShapeType="1"/>
          </p:cNvSpPr>
          <p:nvPr/>
        </p:nvSpPr>
        <p:spPr bwMode="auto">
          <a:xfrm>
            <a:off x="2916238" y="4267200"/>
            <a:ext cx="503237" cy="1428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999" name="Line 20">
            <a:extLst>
              <a:ext uri="{FF2B5EF4-FFF2-40B4-BE49-F238E27FC236}">
                <a16:creationId xmlns:a16="http://schemas.microsoft.com/office/drawing/2014/main" id="{30D2C2E5-0B71-F30F-1492-97F983B6237E}"/>
              </a:ext>
            </a:extLst>
          </p:cNvPr>
          <p:cNvSpPr>
            <a:spLocks noChangeShapeType="1"/>
          </p:cNvSpPr>
          <p:nvPr/>
        </p:nvSpPr>
        <p:spPr bwMode="auto">
          <a:xfrm flipV="1">
            <a:off x="2916238" y="4770438"/>
            <a:ext cx="503237" cy="730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000" name="Line 21">
            <a:extLst>
              <a:ext uri="{FF2B5EF4-FFF2-40B4-BE49-F238E27FC236}">
                <a16:creationId xmlns:a16="http://schemas.microsoft.com/office/drawing/2014/main" id="{2ABDCCF4-C702-F72A-82C6-79057A93C9D6}"/>
              </a:ext>
            </a:extLst>
          </p:cNvPr>
          <p:cNvSpPr>
            <a:spLocks noChangeShapeType="1"/>
          </p:cNvSpPr>
          <p:nvPr/>
        </p:nvSpPr>
        <p:spPr bwMode="auto">
          <a:xfrm flipV="1">
            <a:off x="2916238" y="5922963"/>
            <a:ext cx="503237" cy="730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001" name="Line 22">
            <a:extLst>
              <a:ext uri="{FF2B5EF4-FFF2-40B4-BE49-F238E27FC236}">
                <a16:creationId xmlns:a16="http://schemas.microsoft.com/office/drawing/2014/main" id="{D6BA0B4D-4E0D-F0FC-5AC2-235181F8081E}"/>
              </a:ext>
            </a:extLst>
          </p:cNvPr>
          <p:cNvSpPr>
            <a:spLocks noChangeShapeType="1"/>
          </p:cNvSpPr>
          <p:nvPr/>
        </p:nvSpPr>
        <p:spPr bwMode="auto">
          <a:xfrm>
            <a:off x="2916238" y="5419725"/>
            <a:ext cx="503237" cy="28733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002" name="Line 23">
            <a:extLst>
              <a:ext uri="{FF2B5EF4-FFF2-40B4-BE49-F238E27FC236}">
                <a16:creationId xmlns:a16="http://schemas.microsoft.com/office/drawing/2014/main" id="{543D3B5F-7278-33E4-2982-57D535D17B9F}"/>
              </a:ext>
            </a:extLst>
          </p:cNvPr>
          <p:cNvSpPr>
            <a:spLocks noChangeShapeType="1"/>
          </p:cNvSpPr>
          <p:nvPr/>
        </p:nvSpPr>
        <p:spPr bwMode="auto">
          <a:xfrm>
            <a:off x="4572000" y="4699000"/>
            <a:ext cx="431800" cy="2159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003" name="Line 24">
            <a:extLst>
              <a:ext uri="{FF2B5EF4-FFF2-40B4-BE49-F238E27FC236}">
                <a16:creationId xmlns:a16="http://schemas.microsoft.com/office/drawing/2014/main" id="{32A32E77-3EE1-7679-D945-C27A5FEBCF32}"/>
              </a:ext>
            </a:extLst>
          </p:cNvPr>
          <p:cNvSpPr>
            <a:spLocks noChangeShapeType="1"/>
          </p:cNvSpPr>
          <p:nvPr/>
        </p:nvSpPr>
        <p:spPr bwMode="auto">
          <a:xfrm flipV="1">
            <a:off x="4500563" y="5707063"/>
            <a:ext cx="503237" cy="14446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004" name="Line 25">
            <a:extLst>
              <a:ext uri="{FF2B5EF4-FFF2-40B4-BE49-F238E27FC236}">
                <a16:creationId xmlns:a16="http://schemas.microsoft.com/office/drawing/2014/main" id="{A57D00C0-61CF-A135-7A51-BB78B248CDD4}"/>
              </a:ext>
            </a:extLst>
          </p:cNvPr>
          <p:cNvSpPr>
            <a:spLocks noChangeShapeType="1"/>
          </p:cNvSpPr>
          <p:nvPr/>
        </p:nvSpPr>
        <p:spPr bwMode="auto">
          <a:xfrm flipV="1">
            <a:off x="5868988" y="4914900"/>
            <a:ext cx="503237" cy="2159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005" name="Line 26">
            <a:extLst>
              <a:ext uri="{FF2B5EF4-FFF2-40B4-BE49-F238E27FC236}">
                <a16:creationId xmlns:a16="http://schemas.microsoft.com/office/drawing/2014/main" id="{8EA6CD0E-0EF7-2976-8FF6-0928539BED82}"/>
              </a:ext>
            </a:extLst>
          </p:cNvPr>
          <p:cNvSpPr>
            <a:spLocks noChangeShapeType="1"/>
          </p:cNvSpPr>
          <p:nvPr/>
        </p:nvSpPr>
        <p:spPr bwMode="auto">
          <a:xfrm>
            <a:off x="5868988" y="5419725"/>
            <a:ext cx="503237" cy="1428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006" name="Footer Placeholder 27">
            <a:extLst>
              <a:ext uri="{FF2B5EF4-FFF2-40B4-BE49-F238E27FC236}">
                <a16:creationId xmlns:a16="http://schemas.microsoft.com/office/drawing/2014/main" id="{052FBBCB-647B-BA4F-10D1-660BFF02035E}"/>
              </a:ext>
            </a:extLst>
          </p:cNvPr>
          <p:cNvSpPr>
            <a:spLocks noGrp="1"/>
          </p:cNvSpPr>
          <p:nvPr>
            <p:ph type="ftr" sz="quarter" idx="4294967295"/>
          </p:nvPr>
        </p:nvSpPr>
        <p:spPr>
          <a:xfrm>
            <a:off x="0" y="6429375"/>
            <a:ext cx="1071563" cy="2428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3399"/>
                </a:solidFill>
                <a:latin typeface="Tahoma" charset="0"/>
              </a:defRPr>
            </a:lvl1pPr>
            <a:lvl2pPr marL="742950" indent="-285750" eaLnBrk="0" hangingPunct="0">
              <a:defRPr sz="2400">
                <a:solidFill>
                  <a:srgbClr val="003399"/>
                </a:solidFill>
                <a:latin typeface="Tahoma" charset="0"/>
              </a:defRPr>
            </a:lvl2pPr>
            <a:lvl3pPr marL="1143000" indent="-228600" eaLnBrk="0" hangingPunct="0">
              <a:defRPr sz="2400">
                <a:solidFill>
                  <a:srgbClr val="003399"/>
                </a:solidFill>
                <a:latin typeface="Tahoma" charset="0"/>
              </a:defRPr>
            </a:lvl3pPr>
            <a:lvl4pPr marL="1600200" indent="-228600" eaLnBrk="0" hangingPunct="0">
              <a:defRPr sz="2400">
                <a:solidFill>
                  <a:srgbClr val="003399"/>
                </a:solidFill>
                <a:latin typeface="Tahoma" charset="0"/>
              </a:defRPr>
            </a:lvl4pPr>
            <a:lvl5pPr marL="2057400" indent="-228600" eaLnBrk="0" hangingPunct="0">
              <a:defRPr sz="2400">
                <a:solidFill>
                  <a:srgbClr val="003399"/>
                </a:solidFill>
                <a:latin typeface="Tahoma" charset="0"/>
              </a:defRPr>
            </a:lvl5pPr>
            <a:lvl6pPr marL="2514600" indent="-228600" eaLnBrk="0" fontAlgn="base" hangingPunct="0">
              <a:spcBef>
                <a:spcPct val="20000"/>
              </a:spcBef>
              <a:spcAft>
                <a:spcPct val="0"/>
              </a:spcAft>
              <a:defRPr sz="2400">
                <a:solidFill>
                  <a:srgbClr val="003399"/>
                </a:solidFill>
                <a:latin typeface="Tahoma" charset="0"/>
              </a:defRPr>
            </a:lvl6pPr>
            <a:lvl7pPr marL="2971800" indent="-228600" eaLnBrk="0" fontAlgn="base" hangingPunct="0">
              <a:spcBef>
                <a:spcPct val="20000"/>
              </a:spcBef>
              <a:spcAft>
                <a:spcPct val="0"/>
              </a:spcAft>
              <a:defRPr sz="2400">
                <a:solidFill>
                  <a:srgbClr val="003399"/>
                </a:solidFill>
                <a:latin typeface="Tahoma" charset="0"/>
              </a:defRPr>
            </a:lvl7pPr>
            <a:lvl8pPr marL="3429000" indent="-228600" eaLnBrk="0" fontAlgn="base" hangingPunct="0">
              <a:spcBef>
                <a:spcPct val="20000"/>
              </a:spcBef>
              <a:spcAft>
                <a:spcPct val="0"/>
              </a:spcAft>
              <a:defRPr sz="2400">
                <a:solidFill>
                  <a:srgbClr val="003399"/>
                </a:solidFill>
                <a:latin typeface="Tahoma" charset="0"/>
              </a:defRPr>
            </a:lvl8pPr>
            <a:lvl9pPr marL="3886200" indent="-228600" eaLnBrk="0" fontAlgn="base" hangingPunct="0">
              <a:spcBef>
                <a:spcPct val="20000"/>
              </a:spcBef>
              <a:spcAft>
                <a:spcPct val="0"/>
              </a:spcAft>
              <a:defRPr sz="2400">
                <a:solidFill>
                  <a:srgbClr val="003399"/>
                </a:solidFill>
                <a:latin typeface="Tahoma" charset="0"/>
              </a:defRPr>
            </a:lvl9pPr>
          </a:lstStyle>
          <a:p>
            <a:pPr eaLnBrk="1" hangingPunct="1"/>
            <a:r>
              <a:rPr lang="en-GB" altLang="en-US" sz="1400">
                <a:solidFill>
                  <a:schemeClr val="tx1"/>
                </a:solidFill>
                <a:latin typeface="Times New Roman" charset="0"/>
              </a:rPr>
              <a:t>Middleware</a:t>
            </a:r>
          </a:p>
        </p:txBody>
      </p:sp>
    </p:spTree>
    <p:extLst>
      <p:ext uri="{BB962C8B-B14F-4D97-AF65-F5344CB8AC3E}">
        <p14:creationId xmlns:p14="http://schemas.microsoft.com/office/powerpoint/2010/main" val="3179398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0" dirty="0"/>
              <a:t>AMQP</a:t>
            </a:r>
            <a:br>
              <a:rPr lang="en-US" b="0" dirty="0"/>
            </a:br>
            <a:r>
              <a:rPr lang="en-US" b="0" dirty="0"/>
              <a:t>OASIS </a:t>
            </a:r>
            <a:r>
              <a:rPr lang="en-US" dirty="0"/>
              <a:t>Advanced Message Queuing Protocol</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062079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2C06788-A408-7F4C-82AC-AED9A736BEA4}"/>
              </a:ext>
            </a:extLst>
          </p:cNvPr>
          <p:cNvSpPr>
            <a:spLocks noGrp="1"/>
          </p:cNvSpPr>
          <p:nvPr>
            <p:ph type="title"/>
          </p:nvPr>
        </p:nvSpPr>
        <p:spPr/>
        <p:txBody>
          <a:bodyPr/>
          <a:lstStyle/>
          <a:p>
            <a:r>
              <a:rPr lang="fr-FR" dirty="0"/>
              <a:t>Kafka Vs </a:t>
            </a:r>
            <a:r>
              <a:rPr lang="fr-FR" dirty="0" err="1"/>
              <a:t>Logstash</a:t>
            </a:r>
            <a:endParaRPr lang="fr-FR" dirty="0"/>
          </a:p>
        </p:txBody>
      </p:sp>
      <p:sp>
        <p:nvSpPr>
          <p:cNvPr id="5" name="Espace réservé du contenu 4">
            <a:extLst>
              <a:ext uri="{FF2B5EF4-FFF2-40B4-BE49-F238E27FC236}">
                <a16:creationId xmlns:a16="http://schemas.microsoft.com/office/drawing/2014/main" id="{E5341AD5-B6D8-6E49-B65C-1F09473B0A5B}"/>
              </a:ext>
            </a:extLst>
          </p:cNvPr>
          <p:cNvSpPr>
            <a:spLocks noGrp="1"/>
          </p:cNvSpPr>
          <p:nvPr>
            <p:ph idx="1"/>
          </p:nvPr>
        </p:nvSpPr>
        <p:spPr/>
        <p:txBody>
          <a:bodyPr>
            <a:normAutofit fontScale="77500" lnSpcReduction="20000"/>
          </a:bodyPr>
          <a:lstStyle/>
          <a:p>
            <a:r>
              <a:rPr lang="fr-FR" dirty="0"/>
              <a:t>Qu'est-ce que Kafka ? </a:t>
            </a:r>
          </a:p>
          <a:p>
            <a:pPr lvl="1"/>
            <a:r>
              <a:rPr lang="fr-FR" dirty="0"/>
              <a:t>Système de messagerie pub-</a:t>
            </a:r>
            <a:r>
              <a:rPr lang="fr-FR" dirty="0" err="1"/>
              <a:t>sub</a:t>
            </a:r>
            <a:r>
              <a:rPr lang="fr-FR" dirty="0"/>
              <a:t> distribué, tolérant aux pannes et à haut débit. Kafka est un service d'enregistrement des engagements distribué, partitionné et répliqué. Il offre les fonctionnalités d'un système de messagerie, mais avec une conception unique.</a:t>
            </a:r>
          </a:p>
          <a:p>
            <a:endParaRPr lang="fr-FR" dirty="0"/>
          </a:p>
          <a:p>
            <a:r>
              <a:rPr lang="fr-FR" dirty="0"/>
              <a:t>Qu'est-ce que </a:t>
            </a:r>
            <a:r>
              <a:rPr lang="fr-FR" dirty="0" err="1"/>
              <a:t>Logstash</a:t>
            </a:r>
            <a:r>
              <a:rPr lang="fr-FR" dirty="0"/>
              <a:t> ? </a:t>
            </a:r>
          </a:p>
          <a:p>
            <a:pPr lvl="1"/>
            <a:r>
              <a:rPr lang="fr-FR" dirty="0"/>
              <a:t>Collecter, analyser et enrichir les données. </a:t>
            </a:r>
            <a:r>
              <a:rPr lang="fr-FR" dirty="0" err="1"/>
              <a:t>Logstash</a:t>
            </a:r>
            <a:r>
              <a:rPr lang="fr-FR" dirty="0"/>
              <a:t> est un outil de gestion des événements et des journaux. Vous pouvez l'utiliser pour collecter les journaux, les analyser et les stocker en vue d'une utilisation ultérieure (par exemple, pour une recherche). Si vous les stockez dans </a:t>
            </a:r>
            <a:r>
              <a:rPr lang="fr-FR" dirty="0" err="1"/>
              <a:t>Elasticsearch</a:t>
            </a:r>
            <a:r>
              <a:rPr lang="fr-FR" dirty="0"/>
              <a:t>, vous pouvez les visualiser et les analyser avec </a:t>
            </a:r>
            <a:r>
              <a:rPr lang="fr-FR" dirty="0" err="1"/>
              <a:t>Kibana</a:t>
            </a:r>
            <a:r>
              <a:rPr lang="fr-FR" dirty="0"/>
              <a:t>.</a:t>
            </a:r>
          </a:p>
          <a:p>
            <a:endParaRPr lang="fr-FR" dirty="0"/>
          </a:p>
          <a:p>
            <a:endParaRPr lang="fr-FR" dirty="0"/>
          </a:p>
        </p:txBody>
      </p:sp>
    </p:spTree>
    <p:extLst>
      <p:ext uri="{BB962C8B-B14F-4D97-AF65-F5344CB8AC3E}">
        <p14:creationId xmlns:p14="http://schemas.microsoft.com/office/powerpoint/2010/main" val="1239344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B0B016-DF04-4A40-B888-19575CB0E2D1}"/>
              </a:ext>
            </a:extLst>
          </p:cNvPr>
          <p:cNvSpPr>
            <a:spLocks noGrp="1"/>
          </p:cNvSpPr>
          <p:nvPr>
            <p:ph type="title"/>
          </p:nvPr>
        </p:nvSpPr>
        <p:spPr>
          <a:xfrm>
            <a:off x="457200" y="-140032"/>
            <a:ext cx="8229600" cy="1143000"/>
          </a:xfrm>
        </p:spPr>
        <p:txBody>
          <a:bodyPr/>
          <a:lstStyle/>
          <a:p>
            <a:r>
              <a:rPr lang="fr-FR" dirty="0"/>
              <a:t>Apache Kafka</a:t>
            </a:r>
          </a:p>
        </p:txBody>
      </p:sp>
      <p:sp>
        <p:nvSpPr>
          <p:cNvPr id="4" name="Espace réservé du contenu 3">
            <a:extLst>
              <a:ext uri="{FF2B5EF4-FFF2-40B4-BE49-F238E27FC236}">
                <a16:creationId xmlns:a16="http://schemas.microsoft.com/office/drawing/2014/main" id="{31803B2A-D68A-AC48-8E60-C3B239C93FE0}"/>
              </a:ext>
            </a:extLst>
          </p:cNvPr>
          <p:cNvSpPr>
            <a:spLocks noGrp="1"/>
          </p:cNvSpPr>
          <p:nvPr>
            <p:ph idx="1"/>
          </p:nvPr>
        </p:nvSpPr>
        <p:spPr>
          <a:xfrm>
            <a:off x="457200" y="816898"/>
            <a:ext cx="8229600" cy="4525963"/>
          </a:xfrm>
        </p:spPr>
        <p:txBody>
          <a:bodyPr>
            <a:normAutofit/>
          </a:bodyPr>
          <a:lstStyle/>
          <a:p>
            <a:pPr lvl="1"/>
            <a:r>
              <a:rPr lang="fr-FR" dirty="0"/>
              <a:t>Apache Kafka </a:t>
            </a:r>
            <a:r>
              <a:rPr lang="fr-FR" dirty="0" err="1"/>
              <a:t>is</a:t>
            </a:r>
            <a:r>
              <a:rPr lang="fr-FR" dirty="0"/>
              <a:t> a </a:t>
            </a:r>
            <a:r>
              <a:rPr lang="fr-FR" dirty="0" err="1"/>
              <a:t>distributed</a:t>
            </a:r>
            <a:r>
              <a:rPr lang="fr-FR" dirty="0"/>
              <a:t> data store </a:t>
            </a:r>
            <a:r>
              <a:rPr lang="fr-FR" dirty="0" err="1"/>
              <a:t>optimized</a:t>
            </a:r>
            <a:r>
              <a:rPr lang="fr-FR" dirty="0"/>
              <a:t> for </a:t>
            </a:r>
            <a:r>
              <a:rPr lang="fr-FR" dirty="0" err="1"/>
              <a:t>ingesting</a:t>
            </a:r>
            <a:r>
              <a:rPr lang="fr-FR" dirty="0"/>
              <a:t> and </a:t>
            </a:r>
            <a:r>
              <a:rPr lang="fr-FR" dirty="0" err="1"/>
              <a:t>processing</a:t>
            </a:r>
            <a:r>
              <a:rPr lang="fr-FR" dirty="0"/>
              <a:t> streaming data in real-time</a:t>
            </a:r>
          </a:p>
          <a:p>
            <a:pPr lvl="2"/>
            <a:r>
              <a:rPr lang="fr-FR" dirty="0" err="1"/>
              <a:t>Publish</a:t>
            </a:r>
            <a:r>
              <a:rPr lang="fr-FR" dirty="0"/>
              <a:t> and </a:t>
            </a:r>
            <a:r>
              <a:rPr lang="fr-FR" dirty="0" err="1"/>
              <a:t>subscribe</a:t>
            </a:r>
            <a:r>
              <a:rPr lang="fr-FR" dirty="0"/>
              <a:t> to </a:t>
            </a:r>
            <a:r>
              <a:rPr lang="fr-FR" dirty="0" err="1"/>
              <a:t>streams</a:t>
            </a:r>
            <a:r>
              <a:rPr lang="fr-FR" dirty="0"/>
              <a:t> of records</a:t>
            </a:r>
          </a:p>
          <a:p>
            <a:pPr lvl="2"/>
            <a:r>
              <a:rPr lang="fr-FR" dirty="0" err="1"/>
              <a:t>Effectively</a:t>
            </a:r>
            <a:r>
              <a:rPr lang="fr-FR" dirty="0"/>
              <a:t> store </a:t>
            </a:r>
            <a:r>
              <a:rPr lang="fr-FR" dirty="0" err="1"/>
              <a:t>streams</a:t>
            </a:r>
            <a:r>
              <a:rPr lang="fr-FR" dirty="0"/>
              <a:t> of records in the </a:t>
            </a:r>
            <a:r>
              <a:rPr lang="fr-FR" dirty="0" err="1"/>
              <a:t>order</a:t>
            </a:r>
            <a:r>
              <a:rPr lang="fr-FR" dirty="0"/>
              <a:t> in </a:t>
            </a:r>
            <a:r>
              <a:rPr lang="fr-FR" dirty="0" err="1"/>
              <a:t>which</a:t>
            </a:r>
            <a:r>
              <a:rPr lang="fr-FR" dirty="0"/>
              <a:t> records </a:t>
            </a:r>
            <a:r>
              <a:rPr lang="fr-FR" dirty="0" err="1"/>
              <a:t>were</a:t>
            </a:r>
            <a:r>
              <a:rPr lang="fr-FR" dirty="0"/>
              <a:t> </a:t>
            </a:r>
            <a:r>
              <a:rPr lang="fr-FR" dirty="0" err="1"/>
              <a:t>generated</a:t>
            </a:r>
            <a:endParaRPr lang="fr-FR" dirty="0"/>
          </a:p>
          <a:p>
            <a:pPr lvl="2"/>
            <a:r>
              <a:rPr lang="fr-FR" dirty="0" err="1"/>
              <a:t>Process</a:t>
            </a:r>
            <a:r>
              <a:rPr lang="fr-FR" dirty="0"/>
              <a:t> </a:t>
            </a:r>
            <a:r>
              <a:rPr lang="fr-FR" dirty="0" err="1"/>
              <a:t>streams</a:t>
            </a:r>
            <a:r>
              <a:rPr lang="fr-FR" dirty="0"/>
              <a:t> of records in real time</a:t>
            </a:r>
          </a:p>
          <a:p>
            <a:endParaRPr lang="fr-FR" dirty="0"/>
          </a:p>
        </p:txBody>
      </p:sp>
      <p:pic>
        <p:nvPicPr>
          <p:cNvPr id="302082" name="Picture 2">
            <a:extLst>
              <a:ext uri="{FF2B5EF4-FFF2-40B4-BE49-F238E27FC236}">
                <a16:creationId xmlns:a16="http://schemas.microsoft.com/office/drawing/2014/main" id="{859A6C50-35F6-574A-A008-1F8F0BB99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91121"/>
            <a:ext cx="9144000"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3089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9D029F-E95E-8848-A006-4A9604BE1B50}"/>
              </a:ext>
            </a:extLst>
          </p:cNvPr>
          <p:cNvSpPr>
            <a:spLocks noGrp="1"/>
          </p:cNvSpPr>
          <p:nvPr>
            <p:ph type="title"/>
          </p:nvPr>
        </p:nvSpPr>
        <p:spPr/>
        <p:txBody>
          <a:bodyPr/>
          <a:lstStyle/>
          <a:p>
            <a:r>
              <a:rPr lang="fr-FR" dirty="0"/>
              <a:t> </a:t>
            </a:r>
            <a:r>
              <a:rPr lang="fr-FR" dirty="0">
                <a:hlinkClick r:id="rId2"/>
              </a:rPr>
              <a:t>RabbitMQ</a:t>
            </a:r>
            <a:endParaRPr lang="fr-FR" dirty="0"/>
          </a:p>
        </p:txBody>
      </p:sp>
      <p:pic>
        <p:nvPicPr>
          <p:cNvPr id="305154" name="Picture 2">
            <a:extLst>
              <a:ext uri="{FF2B5EF4-FFF2-40B4-BE49-F238E27FC236}">
                <a16:creationId xmlns:a16="http://schemas.microsoft.com/office/drawing/2014/main" id="{6C401578-1006-4F48-B235-00F8BD2532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5094" y="1687308"/>
            <a:ext cx="4481283" cy="491224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0815979-5FE3-FF42-A55B-5FB2318C1389}"/>
              </a:ext>
            </a:extLst>
          </p:cNvPr>
          <p:cNvSpPr/>
          <p:nvPr/>
        </p:nvSpPr>
        <p:spPr>
          <a:xfrm>
            <a:off x="0" y="1754372"/>
            <a:ext cx="4572000" cy="3416320"/>
          </a:xfrm>
          <a:prstGeom prst="rect">
            <a:avLst/>
          </a:prstGeom>
        </p:spPr>
        <p:txBody>
          <a:bodyPr>
            <a:spAutoFit/>
          </a:bodyPr>
          <a:lstStyle/>
          <a:p>
            <a:r>
              <a:rPr lang="fr-FR" dirty="0" err="1">
                <a:solidFill>
                  <a:srgbClr val="000000"/>
                </a:solidFill>
                <a:latin typeface="Raleway" panose="020F0502020204030204" pitchFamily="34" charset="0"/>
              </a:rPr>
              <a:t>RabbitMQ</a:t>
            </a:r>
            <a:r>
              <a:rPr lang="fr-FR" dirty="0">
                <a:solidFill>
                  <a:srgbClr val="000000"/>
                </a:solidFill>
                <a:latin typeface="Raleway" panose="020F0502020204030204" pitchFamily="34" charset="0"/>
              </a:rPr>
              <a:t> </a:t>
            </a:r>
            <a:r>
              <a:rPr lang="fr-FR" dirty="0" err="1">
                <a:solidFill>
                  <a:srgbClr val="000000"/>
                </a:solidFill>
                <a:latin typeface="Raleway" panose="020F0502020204030204" pitchFamily="34" charset="0"/>
              </a:rPr>
              <a:t>is</a:t>
            </a:r>
            <a:r>
              <a:rPr lang="fr-FR" dirty="0">
                <a:solidFill>
                  <a:srgbClr val="000000"/>
                </a:solidFill>
                <a:latin typeface="Raleway" panose="020F0502020204030204" pitchFamily="34" charset="0"/>
              </a:rPr>
              <a:t> one of the </a:t>
            </a:r>
            <a:r>
              <a:rPr lang="fr-FR" dirty="0" err="1">
                <a:solidFill>
                  <a:srgbClr val="000000"/>
                </a:solidFill>
                <a:latin typeface="Raleway" panose="020F0502020204030204" pitchFamily="34" charset="0"/>
              </a:rPr>
              <a:t>most</a:t>
            </a:r>
            <a:r>
              <a:rPr lang="fr-FR" dirty="0">
                <a:solidFill>
                  <a:srgbClr val="000000"/>
                </a:solidFill>
                <a:latin typeface="Raleway" panose="020F0502020204030204" pitchFamily="34" charset="0"/>
              </a:rPr>
              <a:t> </a:t>
            </a:r>
            <a:r>
              <a:rPr lang="fr-FR" dirty="0" err="1">
                <a:solidFill>
                  <a:srgbClr val="000000"/>
                </a:solidFill>
                <a:latin typeface="Raleway" panose="020F0502020204030204" pitchFamily="34" charset="0"/>
              </a:rPr>
              <a:t>popular</a:t>
            </a:r>
            <a:r>
              <a:rPr lang="fr-FR" dirty="0">
                <a:solidFill>
                  <a:srgbClr val="000000"/>
                </a:solidFill>
                <a:latin typeface="Raleway" panose="020F0502020204030204" pitchFamily="34" charset="0"/>
              </a:rPr>
              <a:t> open source message brokers.  </a:t>
            </a:r>
          </a:p>
          <a:p>
            <a:endParaRPr lang="fr-FR" dirty="0">
              <a:solidFill>
                <a:srgbClr val="000000"/>
              </a:solidFill>
              <a:latin typeface="Raleway" panose="020F0502020204030204" pitchFamily="34" charset="0"/>
            </a:endParaRPr>
          </a:p>
          <a:p>
            <a:r>
              <a:rPr lang="fr-FR" dirty="0" err="1">
                <a:solidFill>
                  <a:srgbClr val="000000"/>
                </a:solidFill>
                <a:latin typeface="Raleway" panose="020F0502020204030204" pitchFamily="34" charset="0"/>
              </a:rPr>
              <a:t>RabbitMQ</a:t>
            </a:r>
            <a:r>
              <a:rPr lang="fr-FR" dirty="0">
                <a:solidFill>
                  <a:srgbClr val="000000"/>
                </a:solidFill>
                <a:latin typeface="Raleway" panose="020F0502020204030204" pitchFamily="34" charset="0"/>
              </a:rPr>
              <a:t> </a:t>
            </a:r>
            <a:r>
              <a:rPr lang="fr-FR" dirty="0" err="1">
                <a:solidFill>
                  <a:srgbClr val="000000"/>
                </a:solidFill>
                <a:latin typeface="Raleway" panose="020F0502020204030204" pitchFamily="34" charset="0"/>
              </a:rPr>
              <a:t>is</a:t>
            </a:r>
            <a:r>
              <a:rPr lang="fr-FR" dirty="0">
                <a:solidFill>
                  <a:srgbClr val="000000"/>
                </a:solidFill>
                <a:latin typeface="Raleway" panose="020F0502020204030204" pitchFamily="34" charset="0"/>
              </a:rPr>
              <a:t> </a:t>
            </a:r>
            <a:r>
              <a:rPr lang="fr-FR" dirty="0" err="1">
                <a:solidFill>
                  <a:srgbClr val="000000"/>
                </a:solidFill>
                <a:latin typeface="Raleway" panose="020F0502020204030204" pitchFamily="34" charset="0"/>
              </a:rPr>
              <a:t>lightweight</a:t>
            </a:r>
            <a:r>
              <a:rPr lang="fr-FR" dirty="0">
                <a:solidFill>
                  <a:srgbClr val="000000"/>
                </a:solidFill>
                <a:latin typeface="Raleway" panose="020F0502020204030204" pitchFamily="34" charset="0"/>
              </a:rPr>
              <a:t> and </a:t>
            </a:r>
            <a:r>
              <a:rPr lang="fr-FR" dirty="0" err="1">
                <a:solidFill>
                  <a:srgbClr val="000000"/>
                </a:solidFill>
                <a:latin typeface="Raleway" panose="020F0502020204030204" pitchFamily="34" charset="0"/>
              </a:rPr>
              <a:t>easy</a:t>
            </a:r>
            <a:r>
              <a:rPr lang="fr-FR" dirty="0">
                <a:solidFill>
                  <a:srgbClr val="000000"/>
                </a:solidFill>
                <a:latin typeface="Raleway" panose="020F0502020204030204" pitchFamily="34" charset="0"/>
              </a:rPr>
              <a:t> to </a:t>
            </a:r>
            <a:r>
              <a:rPr lang="fr-FR" dirty="0" err="1">
                <a:solidFill>
                  <a:srgbClr val="000000"/>
                </a:solidFill>
                <a:latin typeface="Raleway" panose="020F0502020204030204" pitchFamily="34" charset="0"/>
              </a:rPr>
              <a:t>deploy</a:t>
            </a:r>
            <a:r>
              <a:rPr lang="fr-FR" dirty="0">
                <a:solidFill>
                  <a:srgbClr val="000000"/>
                </a:solidFill>
                <a:latin typeface="Raleway" panose="020F0502020204030204" pitchFamily="34" charset="0"/>
              </a:rPr>
              <a:t> on </a:t>
            </a:r>
            <a:r>
              <a:rPr lang="fr-FR" dirty="0" err="1">
                <a:solidFill>
                  <a:srgbClr val="000000"/>
                </a:solidFill>
                <a:latin typeface="Raleway" panose="020F0502020204030204" pitchFamily="34" charset="0"/>
              </a:rPr>
              <a:t>premises</a:t>
            </a:r>
            <a:r>
              <a:rPr lang="fr-FR" dirty="0">
                <a:solidFill>
                  <a:srgbClr val="000000"/>
                </a:solidFill>
                <a:latin typeface="Raleway" panose="020F0502020204030204" pitchFamily="34" charset="0"/>
              </a:rPr>
              <a:t> and in the cloud. </a:t>
            </a:r>
          </a:p>
          <a:p>
            <a:endParaRPr lang="fr-FR" dirty="0">
              <a:solidFill>
                <a:srgbClr val="000000"/>
              </a:solidFill>
              <a:latin typeface="Raleway" panose="020F0502020204030204" pitchFamily="34" charset="0"/>
            </a:endParaRPr>
          </a:p>
          <a:p>
            <a:r>
              <a:rPr lang="fr-FR" dirty="0">
                <a:solidFill>
                  <a:srgbClr val="000000"/>
                </a:solidFill>
                <a:latin typeface="Raleway" panose="020F0502020204030204" pitchFamily="34" charset="0"/>
              </a:rPr>
              <a:t>It supports multiple messaging </a:t>
            </a:r>
            <a:r>
              <a:rPr lang="fr-FR" dirty="0" err="1">
                <a:solidFill>
                  <a:srgbClr val="000000"/>
                </a:solidFill>
                <a:latin typeface="Raleway" panose="020F0502020204030204" pitchFamily="34" charset="0"/>
              </a:rPr>
              <a:t>protocols</a:t>
            </a:r>
            <a:r>
              <a:rPr lang="fr-FR" dirty="0">
                <a:solidFill>
                  <a:srgbClr val="000000"/>
                </a:solidFill>
                <a:latin typeface="Raleway" panose="020F0502020204030204" pitchFamily="34" charset="0"/>
              </a:rPr>
              <a:t>. </a:t>
            </a:r>
          </a:p>
          <a:p>
            <a:endParaRPr lang="fr-FR" dirty="0">
              <a:solidFill>
                <a:srgbClr val="000000"/>
              </a:solidFill>
              <a:latin typeface="Raleway" panose="020F0502020204030204" pitchFamily="34" charset="0"/>
            </a:endParaRPr>
          </a:p>
          <a:p>
            <a:r>
              <a:rPr lang="fr-FR" dirty="0" err="1">
                <a:solidFill>
                  <a:srgbClr val="000000"/>
                </a:solidFill>
                <a:latin typeface="Raleway" panose="020F0502020204030204" pitchFamily="34" charset="0"/>
              </a:rPr>
              <a:t>RabbitMQ</a:t>
            </a:r>
            <a:r>
              <a:rPr lang="fr-FR" dirty="0">
                <a:solidFill>
                  <a:srgbClr val="000000"/>
                </a:solidFill>
                <a:latin typeface="Raleway" panose="020F0502020204030204" pitchFamily="34" charset="0"/>
              </a:rPr>
              <a:t> </a:t>
            </a:r>
            <a:r>
              <a:rPr lang="fr-FR" dirty="0" err="1">
                <a:solidFill>
                  <a:srgbClr val="000000"/>
                </a:solidFill>
                <a:latin typeface="Raleway" panose="020F0502020204030204" pitchFamily="34" charset="0"/>
              </a:rPr>
              <a:t>can</a:t>
            </a:r>
            <a:r>
              <a:rPr lang="fr-FR" dirty="0">
                <a:solidFill>
                  <a:srgbClr val="000000"/>
                </a:solidFill>
                <a:latin typeface="Raleway" panose="020F0502020204030204" pitchFamily="34" charset="0"/>
              </a:rPr>
              <a:t> </a:t>
            </a:r>
            <a:r>
              <a:rPr lang="fr-FR" dirty="0" err="1">
                <a:solidFill>
                  <a:srgbClr val="000000"/>
                </a:solidFill>
                <a:latin typeface="Raleway" panose="020F0502020204030204" pitchFamily="34" charset="0"/>
              </a:rPr>
              <a:t>be</a:t>
            </a:r>
            <a:r>
              <a:rPr lang="fr-FR" dirty="0">
                <a:solidFill>
                  <a:srgbClr val="000000"/>
                </a:solidFill>
                <a:latin typeface="Raleway" panose="020F0502020204030204" pitchFamily="34" charset="0"/>
              </a:rPr>
              <a:t> </a:t>
            </a:r>
            <a:r>
              <a:rPr lang="fr-FR" dirty="0" err="1">
                <a:solidFill>
                  <a:srgbClr val="000000"/>
                </a:solidFill>
                <a:latin typeface="Raleway" panose="020F0502020204030204" pitchFamily="34" charset="0"/>
              </a:rPr>
              <a:t>deployed</a:t>
            </a:r>
            <a:r>
              <a:rPr lang="fr-FR" dirty="0">
                <a:solidFill>
                  <a:srgbClr val="000000"/>
                </a:solidFill>
                <a:latin typeface="Raleway" panose="020F0502020204030204" pitchFamily="34" charset="0"/>
              </a:rPr>
              <a:t> in </a:t>
            </a:r>
            <a:r>
              <a:rPr lang="fr-FR" dirty="0" err="1">
                <a:solidFill>
                  <a:srgbClr val="000000"/>
                </a:solidFill>
                <a:latin typeface="Raleway" panose="020F0502020204030204" pitchFamily="34" charset="0"/>
              </a:rPr>
              <a:t>distributed</a:t>
            </a:r>
            <a:r>
              <a:rPr lang="fr-FR" dirty="0">
                <a:solidFill>
                  <a:srgbClr val="000000"/>
                </a:solidFill>
                <a:latin typeface="Raleway" panose="020F0502020204030204" pitchFamily="34" charset="0"/>
              </a:rPr>
              <a:t> and </a:t>
            </a:r>
            <a:r>
              <a:rPr lang="fr-FR" dirty="0" err="1">
                <a:solidFill>
                  <a:srgbClr val="000000"/>
                </a:solidFill>
                <a:latin typeface="Raleway" panose="020F0502020204030204" pitchFamily="34" charset="0"/>
              </a:rPr>
              <a:t>federated</a:t>
            </a:r>
            <a:r>
              <a:rPr lang="fr-FR" dirty="0">
                <a:solidFill>
                  <a:srgbClr val="000000"/>
                </a:solidFill>
                <a:latin typeface="Raleway" panose="020F0502020204030204" pitchFamily="34" charset="0"/>
              </a:rPr>
              <a:t> configurations to </a:t>
            </a:r>
            <a:r>
              <a:rPr lang="fr-FR" dirty="0" err="1">
                <a:solidFill>
                  <a:srgbClr val="000000"/>
                </a:solidFill>
                <a:latin typeface="Raleway" panose="020F0502020204030204" pitchFamily="34" charset="0"/>
              </a:rPr>
              <a:t>meet</a:t>
            </a:r>
            <a:r>
              <a:rPr lang="fr-FR" dirty="0">
                <a:solidFill>
                  <a:srgbClr val="000000"/>
                </a:solidFill>
                <a:latin typeface="Raleway" panose="020F0502020204030204" pitchFamily="34" charset="0"/>
              </a:rPr>
              <a:t> high-</a:t>
            </a:r>
            <a:r>
              <a:rPr lang="fr-FR" dirty="0" err="1">
                <a:solidFill>
                  <a:srgbClr val="000000"/>
                </a:solidFill>
                <a:latin typeface="Raleway" panose="020F0502020204030204" pitchFamily="34" charset="0"/>
              </a:rPr>
              <a:t>scale</a:t>
            </a:r>
            <a:r>
              <a:rPr lang="fr-FR" dirty="0">
                <a:solidFill>
                  <a:srgbClr val="000000"/>
                </a:solidFill>
                <a:latin typeface="Raleway" panose="020F0502020204030204" pitchFamily="34" charset="0"/>
              </a:rPr>
              <a:t>, high-</a:t>
            </a:r>
            <a:r>
              <a:rPr lang="fr-FR" dirty="0" err="1">
                <a:solidFill>
                  <a:srgbClr val="000000"/>
                </a:solidFill>
                <a:latin typeface="Raleway" panose="020F0502020204030204" pitchFamily="34" charset="0"/>
              </a:rPr>
              <a:t>availability</a:t>
            </a:r>
            <a:r>
              <a:rPr lang="fr-FR" dirty="0">
                <a:solidFill>
                  <a:srgbClr val="000000"/>
                </a:solidFill>
                <a:latin typeface="Raleway" panose="020F0502020204030204" pitchFamily="34" charset="0"/>
              </a:rPr>
              <a:t> </a:t>
            </a:r>
            <a:r>
              <a:rPr lang="fr-FR" dirty="0" err="1">
                <a:solidFill>
                  <a:srgbClr val="000000"/>
                </a:solidFill>
                <a:latin typeface="Raleway" panose="020F0502020204030204" pitchFamily="34" charset="0"/>
              </a:rPr>
              <a:t>requirements</a:t>
            </a:r>
            <a:r>
              <a:rPr lang="fr-FR" dirty="0">
                <a:solidFill>
                  <a:srgbClr val="000000"/>
                </a:solidFill>
                <a:latin typeface="Raleway" panose="020F0502020204030204" pitchFamily="34" charset="0"/>
              </a:rPr>
              <a:t>.</a:t>
            </a:r>
            <a:endParaRPr lang="fr-FR" b="0" i="0" dirty="0">
              <a:solidFill>
                <a:srgbClr val="000000"/>
              </a:solidFill>
              <a:effectLst/>
              <a:latin typeface="Raleway" panose="020F0502020204030204" pitchFamily="34" charset="0"/>
            </a:endParaRPr>
          </a:p>
        </p:txBody>
      </p:sp>
    </p:spTree>
    <p:extLst>
      <p:ext uri="{BB962C8B-B14F-4D97-AF65-F5344CB8AC3E}">
        <p14:creationId xmlns:p14="http://schemas.microsoft.com/office/powerpoint/2010/main" val="640426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4BA736-0D40-084B-AA3F-AEC4745A3D9C}"/>
              </a:ext>
            </a:extLst>
          </p:cNvPr>
          <p:cNvSpPr>
            <a:spLocks noGrp="1"/>
          </p:cNvSpPr>
          <p:nvPr>
            <p:ph type="title"/>
          </p:nvPr>
        </p:nvSpPr>
        <p:spPr>
          <a:xfrm>
            <a:off x="457200" y="-86869"/>
            <a:ext cx="8229600" cy="1143000"/>
          </a:xfrm>
        </p:spPr>
        <p:txBody>
          <a:bodyPr>
            <a:normAutofit/>
          </a:bodyPr>
          <a:lstStyle/>
          <a:p>
            <a:r>
              <a:rPr lang="fr-FR" b="1" dirty="0"/>
              <a:t>Amazon </a:t>
            </a:r>
            <a:r>
              <a:rPr lang="fr-FR" b="1" dirty="0" err="1"/>
              <a:t>Kinesis</a:t>
            </a:r>
            <a:endParaRPr lang="fr-FR" dirty="0"/>
          </a:p>
        </p:txBody>
      </p:sp>
      <p:pic>
        <p:nvPicPr>
          <p:cNvPr id="303106" name="Picture 2">
            <a:extLst>
              <a:ext uri="{FF2B5EF4-FFF2-40B4-BE49-F238E27FC236}">
                <a16:creationId xmlns:a16="http://schemas.microsoft.com/office/drawing/2014/main" id="{360F1B40-A854-6544-A09B-E43D457DAB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51100"/>
            <a:ext cx="9144000" cy="50466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1C82ECC-0C7F-434C-8813-7366215B859C}"/>
              </a:ext>
            </a:extLst>
          </p:cNvPr>
          <p:cNvSpPr/>
          <p:nvPr/>
        </p:nvSpPr>
        <p:spPr>
          <a:xfrm>
            <a:off x="116958" y="1056131"/>
            <a:ext cx="8910083" cy="1569660"/>
          </a:xfrm>
          <a:prstGeom prst="rect">
            <a:avLst/>
          </a:prstGeom>
        </p:spPr>
        <p:txBody>
          <a:bodyPr wrap="square">
            <a:spAutoFit/>
          </a:bodyPr>
          <a:lstStyle/>
          <a:p>
            <a:r>
              <a:rPr lang="fr-FR" sz="2400" dirty="0">
                <a:latin typeface="Barlow" panose="020F0502020204030204" pitchFamily="34" charset="0"/>
              </a:rPr>
              <a:t>Amazon </a:t>
            </a:r>
            <a:r>
              <a:rPr lang="fr-FR" sz="2400" dirty="0" err="1">
                <a:latin typeface="Barlow" panose="020F0502020204030204" pitchFamily="34" charset="0"/>
              </a:rPr>
              <a:t>Kinesis</a:t>
            </a:r>
            <a:r>
              <a:rPr lang="fr-FR" sz="2400" dirty="0">
                <a:latin typeface="Barlow" panose="020F0502020204030204" pitchFamily="34" charset="0"/>
              </a:rPr>
              <a:t> </a:t>
            </a:r>
            <a:r>
              <a:rPr lang="fr-FR" sz="2400" dirty="0" err="1">
                <a:latin typeface="Barlow" panose="020F0502020204030204" pitchFamily="34" charset="0"/>
              </a:rPr>
              <a:t>is</a:t>
            </a:r>
            <a:r>
              <a:rPr lang="fr-FR" sz="2400" dirty="0">
                <a:latin typeface="Barlow" panose="020F0502020204030204" pitchFamily="34" charset="0"/>
              </a:rPr>
              <a:t> a real-time data streaming service </a:t>
            </a:r>
            <a:r>
              <a:rPr lang="fr-FR" sz="2400" dirty="0" err="1">
                <a:latin typeface="Barlow" panose="020F0502020204030204" pitchFamily="34" charset="0"/>
              </a:rPr>
              <a:t>that</a:t>
            </a:r>
            <a:r>
              <a:rPr lang="fr-FR" sz="2400" dirty="0">
                <a:latin typeface="Barlow" panose="020F0502020204030204" pitchFamily="34" charset="0"/>
              </a:rPr>
              <a:t> captures data </a:t>
            </a:r>
            <a:r>
              <a:rPr lang="fr-FR" sz="2400" dirty="0" err="1">
                <a:latin typeface="Barlow" panose="020F0502020204030204" pitchFamily="34" charset="0"/>
              </a:rPr>
              <a:t>from</a:t>
            </a:r>
            <a:r>
              <a:rPr lang="fr-FR" sz="2400" dirty="0">
                <a:latin typeface="Barlow" panose="020F0502020204030204" pitchFamily="34" charset="0"/>
              </a:rPr>
              <a:t> </a:t>
            </a:r>
            <a:r>
              <a:rPr lang="fr-FR" sz="2400" dirty="0" err="1">
                <a:latin typeface="Barlow" panose="020F0502020204030204" pitchFamily="34" charset="0"/>
              </a:rPr>
              <a:t>various</a:t>
            </a:r>
            <a:r>
              <a:rPr lang="fr-FR" sz="2400" dirty="0">
                <a:latin typeface="Barlow" panose="020F0502020204030204" pitchFamily="34" charset="0"/>
              </a:rPr>
              <a:t> sources, </a:t>
            </a:r>
            <a:r>
              <a:rPr lang="fr-FR" sz="2400" dirty="0" err="1">
                <a:latin typeface="Barlow" panose="020F0502020204030204" pitchFamily="34" charset="0"/>
              </a:rPr>
              <a:t>including</a:t>
            </a:r>
            <a:r>
              <a:rPr lang="fr-FR" sz="2400" dirty="0">
                <a:latin typeface="Barlow" panose="020F0502020204030204" pitchFamily="34" charset="0"/>
              </a:rPr>
              <a:t> operating logs, social media </a:t>
            </a:r>
            <a:r>
              <a:rPr lang="fr-FR" sz="2400" dirty="0" err="1">
                <a:latin typeface="Barlow" panose="020F0502020204030204" pitchFamily="34" charset="0"/>
              </a:rPr>
              <a:t>feeds</a:t>
            </a:r>
            <a:r>
              <a:rPr lang="fr-FR" sz="2400" dirty="0">
                <a:latin typeface="Barlow" panose="020F0502020204030204" pitchFamily="34" charset="0"/>
              </a:rPr>
              <a:t>, </a:t>
            </a:r>
            <a:r>
              <a:rPr lang="fr-FR" sz="2400" dirty="0" err="1">
                <a:latin typeface="Barlow" panose="020F0502020204030204" pitchFamily="34" charset="0"/>
              </a:rPr>
              <a:t>website</a:t>
            </a:r>
            <a:r>
              <a:rPr lang="fr-FR" sz="2400" dirty="0">
                <a:latin typeface="Barlow" panose="020F0502020204030204" pitchFamily="34" charset="0"/>
              </a:rPr>
              <a:t> </a:t>
            </a:r>
            <a:r>
              <a:rPr lang="fr-FR" sz="2400" dirty="0" err="1">
                <a:latin typeface="Barlow" panose="020F0502020204030204" pitchFamily="34" charset="0"/>
              </a:rPr>
              <a:t>clickstreams</a:t>
            </a:r>
            <a:r>
              <a:rPr lang="fr-FR" sz="2400" dirty="0">
                <a:latin typeface="Barlow" panose="020F0502020204030204" pitchFamily="34" charset="0"/>
              </a:rPr>
              <a:t>, </a:t>
            </a:r>
            <a:r>
              <a:rPr lang="fr-FR" sz="2400" dirty="0" err="1">
                <a:latin typeface="Barlow" panose="020F0502020204030204" pitchFamily="34" charset="0"/>
              </a:rPr>
              <a:t>financial</a:t>
            </a:r>
            <a:r>
              <a:rPr lang="fr-FR" sz="2400" dirty="0">
                <a:latin typeface="Barlow" panose="020F0502020204030204" pitchFamily="34" charset="0"/>
              </a:rPr>
              <a:t> transactions, etc.</a:t>
            </a:r>
            <a:endParaRPr lang="fr-FR" sz="2400" b="0" i="0" dirty="0">
              <a:effectLst/>
              <a:latin typeface="Barlow" panose="020F0502020204030204" pitchFamily="34" charset="0"/>
            </a:endParaRPr>
          </a:p>
        </p:txBody>
      </p:sp>
    </p:spTree>
    <p:extLst>
      <p:ext uri="{BB962C8B-B14F-4D97-AF65-F5344CB8AC3E}">
        <p14:creationId xmlns:p14="http://schemas.microsoft.com/office/powerpoint/2010/main" val="36978238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idx="4294967295"/>
          </p:nvPr>
        </p:nvSpPr>
        <p:spPr/>
        <p:txBody>
          <a:bodyPr>
            <a:normAutofit fontScale="90000"/>
          </a:bodyPr>
          <a:lstStyle/>
          <a:p>
            <a:r>
              <a:rPr lang="en-GB" altLang="en-US" dirty="0"/>
              <a:t>AMQP is Message Oriented Middleware (MOM)</a:t>
            </a:r>
          </a:p>
        </p:txBody>
      </p:sp>
      <p:sp>
        <p:nvSpPr>
          <p:cNvPr id="155651" name="Rectangle 3"/>
          <p:cNvSpPr>
            <a:spLocks noGrp="1" noChangeArrowheads="1"/>
          </p:cNvSpPr>
          <p:nvPr>
            <p:ph type="body" idx="4294967295"/>
          </p:nvPr>
        </p:nvSpPr>
        <p:spPr>
          <a:xfrm>
            <a:off x="832338" y="1669311"/>
            <a:ext cx="7769401" cy="4924919"/>
          </a:xfrm>
        </p:spPr>
        <p:txBody>
          <a:bodyPr>
            <a:normAutofit fontScale="70000" lnSpcReduction="20000"/>
          </a:bodyPr>
          <a:lstStyle/>
          <a:p>
            <a:pPr lvl="1"/>
            <a:r>
              <a:rPr lang="en-GB" altLang="en-US" dirty="0"/>
              <a:t>Transfers application data units from senders to receivers – layer 7</a:t>
            </a:r>
          </a:p>
          <a:p>
            <a:pPr lvl="1"/>
            <a:r>
              <a:rPr lang="en-GB" altLang="en-US" dirty="0"/>
              <a:t>An expectation that the message transfer is via trusted intermediaries</a:t>
            </a:r>
          </a:p>
          <a:p>
            <a:pPr lvl="2"/>
            <a:r>
              <a:rPr lang="en-GB" altLang="en-US" dirty="0"/>
              <a:t>An expectation that messages will be delivered unchanged</a:t>
            </a:r>
          </a:p>
          <a:p>
            <a:pPr lvl="2"/>
            <a:r>
              <a:rPr lang="en-GB" altLang="en-US" dirty="0"/>
              <a:t>An expectation of security</a:t>
            </a:r>
          </a:p>
          <a:p>
            <a:pPr lvl="2"/>
            <a:r>
              <a:rPr lang="en-GB" altLang="en-US" dirty="0"/>
              <a:t>Applications can be separated by (large amounts) of space and time</a:t>
            </a:r>
          </a:p>
          <a:p>
            <a:pPr lvl="1"/>
            <a:r>
              <a:rPr lang="en-GB" altLang="en-US" dirty="0"/>
              <a:t>Abstract from the underlying technology</a:t>
            </a:r>
          </a:p>
          <a:p>
            <a:pPr lvl="2"/>
            <a:r>
              <a:rPr lang="en-GB" altLang="en-US" dirty="0"/>
              <a:t>Physical network limits should be hidden (message size, node location)</a:t>
            </a:r>
          </a:p>
          <a:p>
            <a:pPr lvl="2"/>
            <a:r>
              <a:rPr lang="en-GB" altLang="en-US" dirty="0"/>
              <a:t>Technology concerns should be hidden (platform, language, OS)</a:t>
            </a:r>
            <a:endParaRPr lang="en-US" altLang="en-US" dirty="0"/>
          </a:p>
          <a:p>
            <a:pPr lvl="1"/>
            <a:r>
              <a:rPr lang="en-GB" altLang="en-US" dirty="0"/>
              <a:t>The intermediaries offer various delivery options, as defined by either the sender or the receiver (s)</a:t>
            </a:r>
          </a:p>
          <a:p>
            <a:pPr lvl="1"/>
            <a:r>
              <a:rPr lang="en-GB" altLang="en-US" dirty="0"/>
              <a:t>The intermediaries provided various defined qualities of service for the sender and the receiver (s)</a:t>
            </a:r>
          </a:p>
          <a:p>
            <a:pPr lvl="1"/>
            <a:r>
              <a:rPr lang="en-GB" altLang="en-US" dirty="0"/>
              <a:t>Provide stability and backwards compatibility (10yrs+)</a:t>
            </a:r>
          </a:p>
        </p:txBody>
      </p:sp>
    </p:spTree>
    <p:extLst>
      <p:ext uri="{BB962C8B-B14F-4D97-AF65-F5344CB8AC3E}">
        <p14:creationId xmlns:p14="http://schemas.microsoft.com/office/powerpoint/2010/main" val="1667035036"/>
      </p:ext>
    </p:extLst>
  </p:cSld>
  <p:clrMapOvr>
    <a:masterClrMapping/>
  </p:clrMapOvr>
  <p:transition spd="med"/>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28560</TotalTime>
  <Words>8149</Words>
  <Application>Microsoft Macintosh PowerPoint</Application>
  <PresentationFormat>Affichage à l'écran (4:3)</PresentationFormat>
  <Paragraphs>1202</Paragraphs>
  <Slides>118</Slides>
  <Notes>40</Notes>
  <HiddenSlides>0</HiddenSlides>
  <MMClips>0</MMClips>
  <ScaleCrop>false</ScaleCrop>
  <HeadingPairs>
    <vt:vector size="8" baseType="variant">
      <vt:variant>
        <vt:lpstr>Polices utilisées</vt:lpstr>
      </vt:variant>
      <vt:variant>
        <vt:i4>18</vt:i4>
      </vt:variant>
      <vt:variant>
        <vt:lpstr>Thème</vt:lpstr>
      </vt:variant>
      <vt:variant>
        <vt:i4>1</vt:i4>
      </vt:variant>
      <vt:variant>
        <vt:lpstr>Serveurs OLE incorporés</vt:lpstr>
      </vt:variant>
      <vt:variant>
        <vt:i4>1</vt:i4>
      </vt:variant>
      <vt:variant>
        <vt:lpstr>Titres des diapositives</vt:lpstr>
      </vt:variant>
      <vt:variant>
        <vt:i4>118</vt:i4>
      </vt:variant>
    </vt:vector>
  </HeadingPairs>
  <TitlesOfParts>
    <vt:vector size="138" baseType="lpstr">
      <vt:lpstr>MS Gothic</vt:lpstr>
      <vt:lpstr>MS PGothic</vt:lpstr>
      <vt:lpstr>Arial</vt:lpstr>
      <vt:lpstr>Arial Black</vt:lpstr>
      <vt:lpstr>Barlow</vt:lpstr>
      <vt:lpstr>Calibri</vt:lpstr>
      <vt:lpstr>Courier</vt:lpstr>
      <vt:lpstr>Courier New</vt:lpstr>
      <vt:lpstr>DejaVu Sans</vt:lpstr>
      <vt:lpstr>Raleway</vt:lpstr>
      <vt:lpstr>Segoe UI Light</vt:lpstr>
      <vt:lpstr>Segoe WP</vt:lpstr>
      <vt:lpstr>Tahoma</vt:lpstr>
      <vt:lpstr>Times New Roman</vt:lpstr>
      <vt:lpstr>Trebuchet MS</vt:lpstr>
      <vt:lpstr>Verdana</vt:lpstr>
      <vt:lpstr>Wingdings</vt:lpstr>
      <vt:lpstr>Wingdings 2</vt:lpstr>
      <vt:lpstr>Thème Office</vt:lpstr>
      <vt:lpstr>Bitmap Image</vt:lpstr>
      <vt:lpstr> Protocols and Middleware to support Online Sensing/Actuation, Communication and Processing  in the Internet Of Things   Abdelghani Chibani  LISSI Laboratory, Paris Est Créteil University, France</vt:lpstr>
      <vt:lpstr>The benefits of data processing in IoT</vt:lpstr>
      <vt:lpstr>Sensor Data</vt:lpstr>
      <vt:lpstr>Sensor Data</vt:lpstr>
      <vt:lpstr>Comparing IoT data streams with conventional multimedia streams</vt:lpstr>
      <vt:lpstr>IoT Data Challenges</vt:lpstr>
      <vt:lpstr>IoT Data Transmission</vt:lpstr>
      <vt:lpstr>Protocols and Cloud Platforms</vt:lpstr>
      <vt:lpstr>Google Cloud Platform (GCP)</vt:lpstr>
      <vt:lpstr>Amazon AWS</vt:lpstr>
      <vt:lpstr>Amazon AWS</vt:lpstr>
      <vt:lpstr>Amazon IOT</vt:lpstr>
      <vt:lpstr>IoT protocols landscape</vt:lpstr>
      <vt:lpstr>OASIS MQTT - MQ Telemetry Transport for Message Queueing</vt:lpstr>
      <vt:lpstr>Google Cloud Platform (GCP)</vt:lpstr>
      <vt:lpstr>What is MQTT ?</vt:lpstr>
      <vt:lpstr>What is MQTT ?</vt:lpstr>
      <vt:lpstr>MQTT Architecture</vt:lpstr>
      <vt:lpstr>Présentation PowerPoint</vt:lpstr>
      <vt:lpstr>MQTT - Publish Subscribe Messaging aka One to Many</vt:lpstr>
      <vt:lpstr>MQTT - Publish Subscribe Messaging aka One to Many</vt:lpstr>
      <vt:lpstr>Use on Constrained Networks</vt:lpstr>
      <vt:lpstr>Constrained Device</vt:lpstr>
      <vt:lpstr>MQTT Client Implementations</vt:lpstr>
      <vt:lpstr>Channels in MQTT</vt:lpstr>
      <vt:lpstr>+ Wildcard</vt:lpstr>
      <vt:lpstr># Wildcard</vt:lpstr>
      <vt:lpstr>MQTT flaws</vt:lpstr>
      <vt:lpstr>XMPP Extensible Messaging and Presence Protocol)</vt:lpstr>
      <vt:lpstr>What is XMPP?</vt:lpstr>
      <vt:lpstr>XMPP potential for the IoT</vt:lpstr>
      <vt:lpstr>XMPP Architecture</vt:lpstr>
      <vt:lpstr>IoT Harmonization Using XMPP</vt:lpstr>
      <vt:lpstr>IoT Harmonization Using XMPP</vt:lpstr>
      <vt:lpstr>IoT Harmonization Using XMPP</vt:lpstr>
      <vt:lpstr>XMPP Streams</vt:lpstr>
      <vt:lpstr>Stream features</vt:lpstr>
      <vt:lpstr>Roster</vt:lpstr>
      <vt:lpstr>XML Stanzas</vt:lpstr>
      <vt:lpstr>Stanzas</vt:lpstr>
      <vt:lpstr>Message</vt:lpstr>
      <vt:lpstr>Message</vt:lpstr>
      <vt:lpstr>IQ (Info/Query)</vt:lpstr>
      <vt:lpstr>IQ Request</vt:lpstr>
      <vt:lpstr>IQ Response (Roster)</vt:lpstr>
      <vt:lpstr>Presence</vt:lpstr>
      <vt:lpstr>Presence</vt:lpstr>
      <vt:lpstr>Subscribing to Presence</vt:lpstr>
      <vt:lpstr>Java Example 1/2</vt:lpstr>
      <vt:lpstr>Java Example 2/2</vt:lpstr>
      <vt:lpstr>Extensibility Example: Message</vt:lpstr>
      <vt:lpstr>Extensibility Example: Presence</vt:lpstr>
      <vt:lpstr>Security of XMPP</vt:lpstr>
      <vt:lpstr>Federation: Security</vt:lpstr>
      <vt:lpstr>Bandwidth minimization</vt:lpstr>
      <vt:lpstr>Latency</vt:lpstr>
      <vt:lpstr>XMPP Extensions</vt:lpstr>
      <vt:lpstr>XEPs for the IoT</vt:lpstr>
      <vt:lpstr>XMPP implementation for the IoT</vt:lpstr>
      <vt:lpstr>Important Features of an IoT Messaging Protocol</vt:lpstr>
      <vt:lpstr>Important Features of an IoT Messaging Protocol</vt:lpstr>
      <vt:lpstr>Important Features of an IoT Messaging Protocol</vt:lpstr>
      <vt:lpstr>Important Features of an IoT Messaging Protocol</vt:lpstr>
      <vt:lpstr>Important Features of an IoT Messaging Protocol</vt:lpstr>
      <vt:lpstr>Important Features of an IoT Messaging Protocol</vt:lpstr>
      <vt:lpstr>Important Features of an IoT Messaging Protocol</vt:lpstr>
      <vt:lpstr>Important Features of an IoT Messaging Protocol</vt:lpstr>
      <vt:lpstr>Service Oriented Architectures Vs Enterprise Messaging Bus (Micro Services)</vt:lpstr>
      <vt:lpstr>What is Middleware?</vt:lpstr>
      <vt:lpstr>What is Middleware?</vt:lpstr>
      <vt:lpstr>Remote Procedure Call (RPC)</vt:lpstr>
      <vt:lpstr>Properties of RPC</vt:lpstr>
      <vt:lpstr>Failure Modes of RPC</vt:lpstr>
      <vt:lpstr>Disadvantages of RPC</vt:lpstr>
      <vt:lpstr>Object-Oriented Middleware (OOM)</vt:lpstr>
      <vt:lpstr>Properties of OOM</vt:lpstr>
      <vt:lpstr>CORBA</vt:lpstr>
      <vt:lpstr>Disadvantages of OOM</vt:lpstr>
      <vt:lpstr>Web Services</vt:lpstr>
      <vt:lpstr>Service Oriented Architectures</vt:lpstr>
      <vt:lpstr>Web Services –  Architectural Extensions</vt:lpstr>
      <vt:lpstr>The Complete Web Services "Stack" </vt:lpstr>
      <vt:lpstr>The Wire Stack</vt:lpstr>
      <vt:lpstr>Présentation PowerPoint</vt:lpstr>
      <vt:lpstr>Message-Oriented Middleware (MOM)</vt:lpstr>
      <vt:lpstr>Example: Publish/Subscribe “Messages Oriented Middleware”</vt:lpstr>
      <vt:lpstr>Properties of MOM</vt:lpstr>
      <vt:lpstr>First MOM Implementations IBM MQ </vt:lpstr>
      <vt:lpstr>First MOM Implementations : Java Message Service (JMS)</vt:lpstr>
      <vt:lpstr>Disadvantages of the first MOMs</vt:lpstr>
      <vt:lpstr>Event-Based Middleware a.k.a. Publish/Subscribe</vt:lpstr>
      <vt:lpstr>Properties of Publish/Subscribe</vt:lpstr>
      <vt:lpstr>Composite Event Detection (CED)</vt:lpstr>
      <vt:lpstr>AMQP OASIS Advanced Message Queuing Protocol</vt:lpstr>
      <vt:lpstr>Kafka Vs Logstash</vt:lpstr>
      <vt:lpstr>Apache Kafka</vt:lpstr>
      <vt:lpstr> RabbitMQ</vt:lpstr>
      <vt:lpstr>Amazon Kinesis</vt:lpstr>
      <vt:lpstr>AMQP is Message Oriented Middleware (MOM)</vt:lpstr>
      <vt:lpstr>AMQP 1.0 Covers…</vt:lpstr>
      <vt:lpstr>AMQP 1.0 Model Entities</vt:lpstr>
      <vt:lpstr>What Happened to Exchanges?</vt:lpstr>
      <vt:lpstr>AMQP   is an Overlay Network</vt:lpstr>
      <vt:lpstr>The AMQP Network</vt:lpstr>
      <vt:lpstr>Types of Links</vt:lpstr>
      <vt:lpstr>Messages</vt:lpstr>
      <vt:lpstr>Message Identity</vt:lpstr>
      <vt:lpstr>Filters</vt:lpstr>
      <vt:lpstr>Inter-Network Connectivity</vt:lpstr>
      <vt:lpstr>Inter-Company Firewalls</vt:lpstr>
      <vt:lpstr>   Some Typical Usage Patterns</vt:lpstr>
      <vt:lpstr>Point-to-point Queue Delivery</vt:lpstr>
      <vt:lpstr>Abstracted Point-to-point Queue</vt:lpstr>
      <vt:lpstr>Load-Balanced Point-to-point Queue Delivery</vt:lpstr>
      <vt:lpstr>Dynamic (non-persistent) Pub/Sub Delivery</vt:lpstr>
      <vt:lpstr>Durable (persistent) Pub/Sub Delivery</vt:lpstr>
      <vt:lpstr>AMQP Famous Implementations</vt:lpstr>
      <vt:lpstr>Présentation PowerPoint</vt:lpstr>
    </vt:vector>
  </TitlesOfParts>
  <Company>UPEC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Abdelghani Chibani</dc:creator>
  <cp:lastModifiedBy>Abdelghani Chibani</cp:lastModifiedBy>
  <cp:revision>115</cp:revision>
  <dcterms:created xsi:type="dcterms:W3CDTF">2014-04-30T07:56:29Z</dcterms:created>
  <dcterms:modified xsi:type="dcterms:W3CDTF">2024-01-25T13:10:32Z</dcterms:modified>
</cp:coreProperties>
</file>